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8"/>
  </p:notesMasterIdLst>
  <p:sldIdLst>
    <p:sldId id="733" r:id="rId2"/>
    <p:sldId id="458" r:id="rId3"/>
    <p:sldId id="631" r:id="rId4"/>
    <p:sldId id="607" r:id="rId5"/>
    <p:sldId id="656" r:id="rId6"/>
    <p:sldId id="673" r:id="rId7"/>
    <p:sldId id="674" r:id="rId8"/>
    <p:sldId id="675" r:id="rId9"/>
    <p:sldId id="618" r:id="rId10"/>
    <p:sldId id="608" r:id="rId11"/>
    <p:sldId id="719" r:id="rId12"/>
    <p:sldId id="712" r:id="rId13"/>
    <p:sldId id="705" r:id="rId14"/>
    <p:sldId id="623" r:id="rId15"/>
    <p:sldId id="640" r:id="rId16"/>
    <p:sldId id="738" r:id="rId17"/>
    <p:sldId id="670" r:id="rId18"/>
    <p:sldId id="585" r:id="rId19"/>
    <p:sldId id="633" r:id="rId20"/>
    <p:sldId id="590" r:id="rId21"/>
    <p:sldId id="734" r:id="rId22"/>
    <p:sldId id="735" r:id="rId23"/>
    <p:sldId id="591" r:id="rId24"/>
    <p:sldId id="593" r:id="rId25"/>
    <p:sldId id="594" r:id="rId26"/>
    <p:sldId id="635" r:id="rId27"/>
    <p:sldId id="595" r:id="rId28"/>
    <p:sldId id="597" r:id="rId29"/>
    <p:sldId id="614" r:id="rId30"/>
    <p:sldId id="615" r:id="rId31"/>
    <p:sldId id="600" r:id="rId32"/>
    <p:sldId id="588" r:id="rId33"/>
    <p:sldId id="672" r:id="rId34"/>
    <p:sldId id="628" r:id="rId35"/>
    <p:sldId id="732" r:id="rId36"/>
    <p:sldId id="358" r:id="rId37"/>
    <p:sldId id="663" r:id="rId38"/>
    <p:sldId id="661" r:id="rId39"/>
    <p:sldId id="553" r:id="rId40"/>
    <p:sldId id="359" r:id="rId41"/>
    <p:sldId id="736" r:id="rId42"/>
    <p:sldId id="361" r:id="rId43"/>
    <p:sldId id="362" r:id="rId44"/>
    <p:sldId id="363" r:id="rId45"/>
    <p:sldId id="366" r:id="rId46"/>
    <p:sldId id="367" r:id="rId47"/>
    <p:sldId id="722" r:id="rId48"/>
    <p:sldId id="368" r:id="rId49"/>
    <p:sldId id="370" r:id="rId50"/>
    <p:sldId id="723" r:id="rId51"/>
    <p:sldId id="372" r:id="rId52"/>
    <p:sldId id="373" r:id="rId53"/>
    <p:sldId id="382" r:id="rId54"/>
    <p:sldId id="383" r:id="rId55"/>
    <p:sldId id="386" r:id="rId56"/>
    <p:sldId id="389" r:id="rId57"/>
    <p:sldId id="387" r:id="rId58"/>
    <p:sldId id="388" r:id="rId59"/>
    <p:sldId id="390" r:id="rId60"/>
    <p:sldId id="393" r:id="rId61"/>
    <p:sldId id="648" r:id="rId62"/>
    <p:sldId id="399" r:id="rId63"/>
    <p:sldId id="677" r:id="rId64"/>
    <p:sldId id="678" r:id="rId65"/>
    <p:sldId id="679" r:id="rId66"/>
    <p:sldId id="680" r:id="rId67"/>
    <p:sldId id="688" r:id="rId68"/>
    <p:sldId id="709" r:id="rId69"/>
    <p:sldId id="700" r:id="rId70"/>
    <p:sldId id="701" r:id="rId71"/>
    <p:sldId id="702" r:id="rId72"/>
    <p:sldId id="703" r:id="rId73"/>
    <p:sldId id="716" r:id="rId74"/>
    <p:sldId id="695" r:id="rId75"/>
    <p:sldId id="698" r:id="rId76"/>
    <p:sldId id="721" r:id="rId77"/>
    <p:sldId id="689" r:id="rId78"/>
    <p:sldId id="420" r:id="rId79"/>
    <p:sldId id="424" r:id="rId80"/>
    <p:sldId id="425" r:id="rId81"/>
    <p:sldId id="432" r:id="rId82"/>
    <p:sldId id="433" r:id="rId83"/>
    <p:sldId id="438" r:id="rId84"/>
    <p:sldId id="439" r:id="rId85"/>
    <p:sldId id="441" r:id="rId86"/>
    <p:sldId id="443" r:id="rId87"/>
    <p:sldId id="447" r:id="rId88"/>
    <p:sldId id="448" r:id="rId89"/>
    <p:sldId id="452" r:id="rId90"/>
    <p:sldId id="711" r:id="rId91"/>
    <p:sldId id="720" r:id="rId92"/>
    <p:sldId id="727" r:id="rId93"/>
    <p:sldId id="724" r:id="rId94"/>
    <p:sldId id="725" r:id="rId95"/>
    <p:sldId id="726" r:id="rId96"/>
    <p:sldId id="730"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303BF35-4FFE-4251-9F4D-A330001CBC03}">
          <p14:sldIdLst>
            <p14:sldId id="733"/>
            <p14:sldId id="458"/>
            <p14:sldId id="631"/>
            <p14:sldId id="607"/>
            <p14:sldId id="656"/>
            <p14:sldId id="673"/>
            <p14:sldId id="674"/>
            <p14:sldId id="675"/>
            <p14:sldId id="618"/>
            <p14:sldId id="608"/>
            <p14:sldId id="719"/>
            <p14:sldId id="712"/>
            <p14:sldId id="705"/>
            <p14:sldId id="623"/>
            <p14:sldId id="640"/>
            <p14:sldId id="738"/>
            <p14:sldId id="670"/>
            <p14:sldId id="585"/>
            <p14:sldId id="633"/>
            <p14:sldId id="590"/>
            <p14:sldId id="734"/>
            <p14:sldId id="735"/>
            <p14:sldId id="591"/>
            <p14:sldId id="593"/>
            <p14:sldId id="594"/>
            <p14:sldId id="635"/>
            <p14:sldId id="595"/>
            <p14:sldId id="597"/>
            <p14:sldId id="614"/>
            <p14:sldId id="615"/>
            <p14:sldId id="600"/>
            <p14:sldId id="588"/>
            <p14:sldId id="672"/>
            <p14:sldId id="628"/>
            <p14:sldId id="732"/>
            <p14:sldId id="358"/>
            <p14:sldId id="663"/>
            <p14:sldId id="661"/>
            <p14:sldId id="553"/>
            <p14:sldId id="359"/>
            <p14:sldId id="736"/>
            <p14:sldId id="361"/>
            <p14:sldId id="362"/>
            <p14:sldId id="363"/>
            <p14:sldId id="366"/>
            <p14:sldId id="367"/>
            <p14:sldId id="722"/>
            <p14:sldId id="368"/>
            <p14:sldId id="370"/>
            <p14:sldId id="723"/>
            <p14:sldId id="372"/>
            <p14:sldId id="373"/>
            <p14:sldId id="382"/>
            <p14:sldId id="383"/>
            <p14:sldId id="386"/>
            <p14:sldId id="389"/>
            <p14:sldId id="387"/>
            <p14:sldId id="388"/>
            <p14:sldId id="390"/>
            <p14:sldId id="393"/>
            <p14:sldId id="648"/>
            <p14:sldId id="399"/>
            <p14:sldId id="677"/>
            <p14:sldId id="678"/>
            <p14:sldId id="679"/>
            <p14:sldId id="680"/>
            <p14:sldId id="688"/>
            <p14:sldId id="709"/>
            <p14:sldId id="700"/>
            <p14:sldId id="701"/>
            <p14:sldId id="702"/>
            <p14:sldId id="703"/>
            <p14:sldId id="716"/>
            <p14:sldId id="695"/>
            <p14:sldId id="698"/>
            <p14:sldId id="721"/>
            <p14:sldId id="689"/>
            <p14:sldId id="420"/>
            <p14:sldId id="424"/>
            <p14:sldId id="425"/>
            <p14:sldId id="432"/>
            <p14:sldId id="433"/>
            <p14:sldId id="438"/>
            <p14:sldId id="439"/>
            <p14:sldId id="441"/>
            <p14:sldId id="443"/>
            <p14:sldId id="447"/>
            <p14:sldId id="448"/>
            <p14:sldId id="452"/>
            <p14:sldId id="711"/>
            <p14:sldId id="720"/>
            <p14:sldId id="727"/>
            <p14:sldId id="724"/>
            <p14:sldId id="725"/>
            <p14:sldId id="726"/>
            <p14:sldId id="73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650"/>
    <a:srgbClr val="00ACDC"/>
    <a:srgbClr val="FFD9D9"/>
    <a:srgbClr val="D3EBBB"/>
    <a:srgbClr val="B8B8B8"/>
    <a:srgbClr val="9BFFC3"/>
    <a:srgbClr val="9BFF9B"/>
    <a:srgbClr val="F4C8C8"/>
    <a:srgbClr val="EA9696"/>
    <a:srgbClr val="636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60" autoAdjust="0"/>
  </p:normalViewPr>
  <p:slideViewPr>
    <p:cSldViewPr>
      <p:cViewPr varScale="1">
        <p:scale>
          <a:sx n="95" d="100"/>
          <a:sy n="95" d="100"/>
        </p:scale>
        <p:origin x="1830"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EF61E-FAFC-4FB4-B79B-74006E684774}" type="datetimeFigureOut">
              <a:rPr lang="de-AT" smtClean="0"/>
              <a:t>16.03.2020</a:t>
            </a:fld>
            <a:endParaRPr lang="de-AT"/>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3A073-D8C2-4133-A67E-A828A6A31404}" type="slidenum">
              <a:rPr lang="de-AT" smtClean="0"/>
              <a:t>‹#›</a:t>
            </a:fld>
            <a:endParaRPr lang="de-AT"/>
          </a:p>
        </p:txBody>
      </p:sp>
    </p:spTree>
    <p:extLst>
      <p:ext uri="{BB962C8B-B14F-4D97-AF65-F5344CB8AC3E}">
        <p14:creationId xmlns:p14="http://schemas.microsoft.com/office/powerpoint/2010/main" val="2842413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50000"/>
                  </a:schemeClr>
                </a:solidFill>
              </a:rPr>
              <a:t>Scenarios when</a:t>
            </a:r>
            <a:r>
              <a:rPr lang="en-US" baseline="0" dirty="0">
                <a:solidFill>
                  <a:schemeClr val="bg1">
                    <a:lumMod val="50000"/>
                  </a:schemeClr>
                </a:solidFill>
              </a:rPr>
              <a:t> linking can be applied</a:t>
            </a:r>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2</a:t>
            </a:fld>
            <a:endParaRPr lang="de-AT"/>
          </a:p>
        </p:txBody>
      </p:sp>
    </p:spTree>
    <p:extLst>
      <p:ext uri="{BB962C8B-B14F-4D97-AF65-F5344CB8AC3E}">
        <p14:creationId xmlns:p14="http://schemas.microsoft.com/office/powerpoint/2010/main" val="112347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798C336E-6887-489A-9C81-506DCCBF37A5}" type="slidenum">
              <a:rPr lang="de-AT" smtClean="0"/>
              <a:t>28</a:t>
            </a:fld>
            <a:endParaRPr lang="de-AT"/>
          </a:p>
        </p:txBody>
      </p:sp>
    </p:spTree>
    <p:extLst>
      <p:ext uri="{BB962C8B-B14F-4D97-AF65-F5344CB8AC3E}">
        <p14:creationId xmlns:p14="http://schemas.microsoft.com/office/powerpoint/2010/main" val="383012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err="1"/>
              <a:t>Relationships</a:t>
            </a:r>
            <a:r>
              <a:rPr lang="de-AT" baseline="0" dirty="0"/>
              <a:t> </a:t>
            </a:r>
            <a:r>
              <a:rPr lang="de-AT" baseline="0" dirty="0" err="1"/>
              <a:t>between</a:t>
            </a:r>
            <a:r>
              <a:rPr lang="de-AT" baseline="0" dirty="0"/>
              <a:t> multiple </a:t>
            </a:r>
            <a:r>
              <a:rPr lang="de-AT" baseline="0" dirty="0" err="1"/>
              <a:t>charts</a:t>
            </a:r>
            <a:endParaRPr lang="de-AT" baseline="0" dirty="0"/>
          </a:p>
          <a:p>
            <a:r>
              <a:rPr lang="en-US" dirty="0"/>
              <a:t>A </a:t>
            </a:r>
            <a:r>
              <a:rPr lang="en-US" dirty="0" err="1"/>
              <a:t>ConnectedChart</a:t>
            </a:r>
            <a:r>
              <a:rPr lang="en-US" dirty="0"/>
              <a:t> showing a text table, bar charts, parallel coordinate axes, and scatterplots. </a:t>
            </a:r>
          </a:p>
          <a:p>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29</a:t>
            </a:fld>
            <a:endParaRPr lang="de-AT"/>
          </a:p>
        </p:txBody>
      </p:sp>
    </p:spTree>
    <p:extLst>
      <p:ext uri="{BB962C8B-B14F-4D97-AF65-F5344CB8AC3E}">
        <p14:creationId xmlns:p14="http://schemas.microsoft.com/office/powerpoint/2010/main" val="203371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a:t>
            </a:r>
            <a:r>
              <a:rPr lang="en-US" dirty="0" err="1"/>
              <a:t>ConnectedChart</a:t>
            </a:r>
            <a:r>
              <a:rPr lang="en-US" dirty="0"/>
              <a:t> with four </a:t>
            </a:r>
            <a:r>
              <a:rPr lang="en-US" dirty="0" err="1"/>
              <a:t>barcharts</a:t>
            </a:r>
            <a:r>
              <a:rPr lang="en-US" dirty="0"/>
              <a:t>, and a scatterplot, displaying 5 dependent variables that are functions of time.</a:t>
            </a:r>
          </a:p>
          <a:p>
            <a:r>
              <a:rPr lang="en-US" dirty="0"/>
              <a:t>In this case, GPU temperature is a smooth, slowly varying function of time, hence the connection between the scatterplot’s</a:t>
            </a:r>
          </a:p>
          <a:p>
            <a:r>
              <a:rPr lang="en-US" dirty="0"/>
              <a:t>horizontal axis and the </a:t>
            </a:r>
            <a:r>
              <a:rPr lang="en-US" dirty="0" err="1"/>
              <a:t>barchart</a:t>
            </a:r>
            <a:r>
              <a:rPr lang="en-US" dirty="0"/>
              <a:t> below it exhibits an interesting, continuous variation. (Synthetic data set.)</a:t>
            </a:r>
          </a:p>
          <a:p>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30</a:t>
            </a:fld>
            <a:endParaRPr lang="de-AT"/>
          </a:p>
        </p:txBody>
      </p:sp>
    </p:spTree>
    <p:extLst>
      <p:ext uri="{BB962C8B-B14F-4D97-AF65-F5344CB8AC3E}">
        <p14:creationId xmlns:p14="http://schemas.microsoft.com/office/powerpoint/2010/main" val="181530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Nested views, like overloaded views, are also based on the notion of</a:t>
            </a:r>
          </a:p>
          <a:p>
            <a:r>
              <a:rPr lang="en-US" sz="1200" b="0" i="0" u="none" strike="noStrike" kern="1200" baseline="0" dirty="0">
                <a:solidFill>
                  <a:schemeClr val="tx1"/>
                </a:solidFill>
                <a:latin typeface="+mn-lt"/>
                <a:ea typeface="+mn-ea"/>
                <a:cs typeface="+mn-cs"/>
              </a:rPr>
              <a:t>host and client visualizations. However, in this design pattern, one</a:t>
            </a:r>
          </a:p>
          <a:p>
            <a:r>
              <a:rPr lang="en-US" sz="1200" b="0" i="0" u="none" strike="noStrike" kern="1200" baseline="0" dirty="0">
                <a:solidFill>
                  <a:schemeClr val="tx1"/>
                </a:solidFill>
                <a:latin typeface="+mn-lt"/>
                <a:ea typeface="+mn-ea"/>
                <a:cs typeface="+mn-cs"/>
              </a:rPr>
              <a:t>or more client visualizations are nested inside the visual marks of</a:t>
            </a:r>
          </a:p>
          <a:p>
            <a:r>
              <a:rPr lang="en-US" sz="1200" b="0" i="0" u="none" strike="noStrike" kern="1200" baseline="0" dirty="0">
                <a:solidFill>
                  <a:schemeClr val="tx1"/>
                </a:solidFill>
                <a:latin typeface="+mn-lt"/>
                <a:ea typeface="+mn-ea"/>
                <a:cs typeface="+mn-cs"/>
              </a:rPr>
              <a:t>the host visualizations, based on the relational linking between the</a:t>
            </a:r>
          </a:p>
          <a:p>
            <a:r>
              <a:rPr lang="en-US" sz="1200" b="0" i="0" u="none" strike="noStrike" kern="1200" baseline="0" dirty="0">
                <a:solidFill>
                  <a:schemeClr val="tx1"/>
                </a:solidFill>
                <a:latin typeface="+mn-lt"/>
                <a:ea typeface="+mn-ea"/>
                <a:cs typeface="+mn-cs"/>
              </a:rPr>
              <a:t>points. Most often, the nesting is performed simply by replacing</a:t>
            </a:r>
          </a:p>
          <a:p>
            <a:r>
              <a:rPr lang="en-US" sz="1200" b="0" i="0" u="none" strike="noStrike" kern="1200" baseline="0" dirty="0">
                <a:solidFill>
                  <a:schemeClr val="tx1"/>
                </a:solidFill>
                <a:latin typeface="+mn-lt"/>
                <a:ea typeface="+mn-ea"/>
                <a:cs typeface="+mn-cs"/>
              </a:rPr>
              <a:t>the visual marks in the host visualization by nested instances of the</a:t>
            </a:r>
          </a:p>
          <a:p>
            <a:r>
              <a:rPr lang="en-US" sz="1200" b="0" i="0" u="none" strike="noStrike" kern="1200" baseline="0" dirty="0">
                <a:solidFill>
                  <a:schemeClr val="tx1"/>
                </a:solidFill>
                <a:latin typeface="+mn-lt"/>
                <a:ea typeface="+mn-ea"/>
                <a:cs typeface="+mn-cs"/>
              </a:rPr>
              <a:t>client visualization.</a:t>
            </a:r>
            <a:endParaRPr lang="de-AT" dirty="0"/>
          </a:p>
        </p:txBody>
      </p:sp>
      <p:sp>
        <p:nvSpPr>
          <p:cNvPr id="4" name="Slide Number Placeholder 3"/>
          <p:cNvSpPr>
            <a:spLocks noGrp="1"/>
          </p:cNvSpPr>
          <p:nvPr>
            <p:ph type="sldNum" sz="quarter" idx="10"/>
          </p:nvPr>
        </p:nvSpPr>
        <p:spPr/>
        <p:txBody>
          <a:bodyPr/>
          <a:lstStyle/>
          <a:p>
            <a:fld id="{3EF3A073-D8C2-4133-A67E-A828A6A31404}" type="slidenum">
              <a:rPr lang="de-AT" smtClean="0"/>
              <a:t>32</a:t>
            </a:fld>
            <a:endParaRPr lang="de-AT"/>
          </a:p>
        </p:txBody>
      </p:sp>
    </p:spTree>
    <p:extLst>
      <p:ext uri="{BB962C8B-B14F-4D97-AF65-F5344CB8AC3E}">
        <p14:creationId xmlns:p14="http://schemas.microsoft.com/office/powerpoint/2010/main" val="276998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Handle </a:t>
            </a:r>
            <a:r>
              <a:rPr lang="de-AT" dirty="0" err="1"/>
              <a:t>more</a:t>
            </a:r>
            <a:r>
              <a:rPr lang="de-AT" dirty="0"/>
              <a:t> </a:t>
            </a:r>
            <a:r>
              <a:rPr lang="de-AT" dirty="0" err="1"/>
              <a:t>data</a:t>
            </a:r>
            <a:endParaRPr lang="de-AT" dirty="0"/>
          </a:p>
        </p:txBody>
      </p:sp>
      <p:sp>
        <p:nvSpPr>
          <p:cNvPr id="4" name="Foliennummernplatzhalter 3"/>
          <p:cNvSpPr>
            <a:spLocks noGrp="1"/>
          </p:cNvSpPr>
          <p:nvPr>
            <p:ph type="sldNum" sz="quarter" idx="10"/>
          </p:nvPr>
        </p:nvSpPr>
        <p:spPr/>
        <p:txBody>
          <a:bodyPr/>
          <a:lstStyle/>
          <a:p>
            <a:fld id="{3EF3A073-D8C2-4133-A67E-A828A6A31404}" type="slidenum">
              <a:rPr lang="de-AT" smtClean="0"/>
              <a:t>34</a:t>
            </a:fld>
            <a:endParaRPr lang="de-AT"/>
          </a:p>
        </p:txBody>
      </p:sp>
    </p:spTree>
    <p:extLst>
      <p:ext uri="{BB962C8B-B14F-4D97-AF65-F5344CB8AC3E}">
        <p14:creationId xmlns:p14="http://schemas.microsoft.com/office/powerpoint/2010/main" val="2756589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dirty="0" err="1"/>
              <a:t>Distinction</a:t>
            </a:r>
            <a:r>
              <a:rPr lang="de-AT" dirty="0"/>
              <a:t> </a:t>
            </a:r>
            <a:r>
              <a:rPr lang="de-AT" dirty="0" err="1"/>
              <a:t>often</a:t>
            </a:r>
            <a:r>
              <a:rPr lang="de-AT" dirty="0"/>
              <a:t> not </a:t>
            </a:r>
            <a:r>
              <a:rPr lang="de-AT" dirty="0" err="1"/>
              <a:t>clear</a:t>
            </a:r>
            <a:endParaRPr lang="de-AT" dirty="0"/>
          </a:p>
          <a:p>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35</a:t>
            </a:fld>
            <a:endParaRPr lang="de-AT"/>
          </a:p>
        </p:txBody>
      </p:sp>
    </p:spTree>
    <p:extLst>
      <p:ext uri="{BB962C8B-B14F-4D97-AF65-F5344CB8AC3E}">
        <p14:creationId xmlns:p14="http://schemas.microsoft.com/office/powerpoint/2010/main" val="1662071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798C336E-6887-489A-9C81-506DCCBF37A5}" type="slidenum">
              <a:rPr lang="de-AT" smtClean="0"/>
              <a:t>36</a:t>
            </a:fld>
            <a:endParaRPr lang="de-AT"/>
          </a:p>
        </p:txBody>
      </p:sp>
    </p:spTree>
    <p:extLst>
      <p:ext uri="{BB962C8B-B14F-4D97-AF65-F5344CB8AC3E}">
        <p14:creationId xmlns:p14="http://schemas.microsoft.com/office/powerpoint/2010/main" val="3956262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err="1"/>
              <a:t>Examples</a:t>
            </a:r>
            <a:r>
              <a:rPr lang="de-AT" dirty="0"/>
              <a:t> </a:t>
            </a:r>
            <a:r>
              <a:rPr lang="de-AT" dirty="0" err="1"/>
              <a:t>from</a:t>
            </a:r>
            <a:r>
              <a:rPr lang="de-AT" dirty="0"/>
              <a:t> </a:t>
            </a:r>
            <a:r>
              <a:rPr lang="de-AT" dirty="0" err="1"/>
              <a:t>scientific</a:t>
            </a:r>
            <a:r>
              <a:rPr lang="de-AT" dirty="0"/>
              <a:t> </a:t>
            </a:r>
            <a:r>
              <a:rPr lang="de-AT" dirty="0" err="1"/>
              <a:t>community</a:t>
            </a:r>
            <a:endParaRPr lang="de-AT" dirty="0"/>
          </a:p>
          <a:p>
            <a:r>
              <a:rPr lang="de-AT" dirty="0"/>
              <a:t>List: </a:t>
            </a:r>
            <a:r>
              <a:rPr lang="de-AT" dirty="0" err="1"/>
              <a:t>relations</a:t>
            </a:r>
            <a:r>
              <a:rPr lang="de-AT" baseline="0" dirty="0"/>
              <a:t> </a:t>
            </a:r>
            <a:r>
              <a:rPr lang="de-AT" baseline="0" dirty="0" err="1"/>
              <a:t>between</a:t>
            </a:r>
            <a:r>
              <a:rPr lang="de-AT" baseline="0" dirty="0"/>
              <a:t> </a:t>
            </a:r>
            <a:r>
              <a:rPr lang="de-AT" baseline="0" dirty="0" err="1"/>
              <a:t>people</a:t>
            </a:r>
            <a:r>
              <a:rPr lang="de-AT" baseline="0" dirty="0"/>
              <a:t>, </a:t>
            </a:r>
            <a:r>
              <a:rPr lang="de-AT" baseline="0" dirty="0" err="1"/>
              <a:t>places</a:t>
            </a:r>
            <a:r>
              <a:rPr lang="de-AT" baseline="0" dirty="0"/>
              <a:t>, </a:t>
            </a:r>
            <a:endParaRPr lang="en-US" dirty="0"/>
          </a:p>
        </p:txBody>
      </p:sp>
      <p:sp>
        <p:nvSpPr>
          <p:cNvPr id="4" name="Foliennummernplatzhalter 3"/>
          <p:cNvSpPr>
            <a:spLocks noGrp="1"/>
          </p:cNvSpPr>
          <p:nvPr>
            <p:ph type="sldNum" sz="quarter" idx="10"/>
          </p:nvPr>
        </p:nvSpPr>
        <p:spPr/>
        <p:txBody>
          <a:bodyPr/>
          <a:lstStyle/>
          <a:p>
            <a:fld id="{D3CD8096-E920-4CB7-98CE-8A98C88CDDC6}" type="slidenum">
              <a:rPr lang="en-US" smtClean="0"/>
              <a:t>38</a:t>
            </a:fld>
            <a:endParaRPr lang="en-US"/>
          </a:p>
        </p:txBody>
      </p:sp>
    </p:spTree>
    <p:extLst>
      <p:ext uri="{BB962C8B-B14F-4D97-AF65-F5344CB8AC3E}">
        <p14:creationId xmlns:p14="http://schemas.microsoft.com/office/powerpoint/2010/main" val="846433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Clinical scenarios</a:t>
            </a:r>
          </a:p>
          <a:p>
            <a:r>
              <a:rPr lang="en-US" dirty="0"/>
              <a:t>Design decision:</a:t>
            </a:r>
            <a:r>
              <a:rPr lang="en-US" baseline="0" dirty="0"/>
              <a:t> should we really integrate a volume viewer in Caleydo? Answer: no, not our focus nor our expertise</a:t>
            </a:r>
            <a:endParaRPr lang="en-US" dirty="0"/>
          </a:p>
          <a:p>
            <a:endParaRPr lang="de-AT" dirty="0"/>
          </a:p>
          <a:p>
            <a:r>
              <a:rPr lang="de-AT" dirty="0"/>
              <a:t>Eierlegende wollmilchsau = </a:t>
            </a:r>
            <a:r>
              <a:rPr lang="de-AT" dirty="0" err="1"/>
              <a:t>swiss</a:t>
            </a:r>
            <a:r>
              <a:rPr lang="de-AT" dirty="0"/>
              <a:t> </a:t>
            </a:r>
            <a:r>
              <a:rPr lang="de-AT" dirty="0" err="1"/>
              <a:t>army</a:t>
            </a:r>
            <a:r>
              <a:rPr lang="de-AT" dirty="0"/>
              <a:t> </a:t>
            </a:r>
            <a:r>
              <a:rPr lang="de-AT" dirty="0" err="1"/>
              <a:t>knife</a:t>
            </a:r>
            <a:endParaRPr lang="de-AT" dirty="0"/>
          </a:p>
        </p:txBody>
      </p:sp>
      <p:sp>
        <p:nvSpPr>
          <p:cNvPr id="4" name="Slide Number Placeholder 3"/>
          <p:cNvSpPr>
            <a:spLocks noGrp="1"/>
          </p:cNvSpPr>
          <p:nvPr>
            <p:ph type="sldNum" sz="quarter" idx="10"/>
          </p:nvPr>
        </p:nvSpPr>
        <p:spPr/>
        <p:txBody>
          <a:bodyPr/>
          <a:lstStyle/>
          <a:p>
            <a:fld id="{3EF3A073-D8C2-4133-A67E-A828A6A31404}" type="slidenum">
              <a:rPr lang="de-AT" smtClean="0"/>
              <a:t>40</a:t>
            </a:fld>
            <a:endParaRPr lang="de-AT"/>
          </a:p>
        </p:txBody>
      </p:sp>
    </p:spTree>
    <p:extLst>
      <p:ext uri="{BB962C8B-B14F-4D97-AF65-F5344CB8AC3E}">
        <p14:creationId xmlns:p14="http://schemas.microsoft.com/office/powerpoint/2010/main" val="1065115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450"/>
              </a:spcBef>
              <a:spcAft>
                <a:spcPts val="0"/>
              </a:spcAft>
              <a:buClrTx/>
              <a:buSzTx/>
              <a:buFontTx/>
              <a:buNone/>
              <a:tabLst/>
              <a:defRPr/>
            </a:pPr>
            <a:r>
              <a:rPr lang="en-US" dirty="0"/>
              <a:t>Connected via a central database</a:t>
            </a:r>
          </a:p>
          <a:p>
            <a:pPr>
              <a:spcBef>
                <a:spcPts val="450"/>
              </a:spcBef>
            </a:pPr>
            <a:r>
              <a:rPr lang="de-AT" dirty="0">
                <a:ea typeface="DejaVu Sans" pitchFamily="32" charset="0"/>
                <a:cs typeface="DejaVu Sans" pitchFamily="32" charset="0"/>
              </a:rPr>
              <a:t>Snap-</a:t>
            </a:r>
            <a:r>
              <a:rPr lang="de-AT" dirty="0" err="1">
                <a:ea typeface="DejaVu Sans" pitchFamily="32" charset="0"/>
                <a:cs typeface="DejaVu Sans" pitchFamily="32" charset="0"/>
              </a:rPr>
              <a:t>together</a:t>
            </a:r>
            <a:r>
              <a:rPr lang="de-AT" dirty="0">
                <a:ea typeface="DejaVu Sans" pitchFamily="32" charset="0"/>
                <a:cs typeface="DejaVu Sans" pitchFamily="32" charset="0"/>
              </a:rPr>
              <a:t>: API </a:t>
            </a:r>
            <a:r>
              <a:rPr lang="de-AT" dirty="0" err="1">
                <a:ea typeface="DejaVu Sans" pitchFamily="32" charset="0"/>
                <a:cs typeface="DejaVu Sans" pitchFamily="32" charset="0"/>
              </a:rPr>
              <a:t>based</a:t>
            </a:r>
            <a:r>
              <a:rPr lang="de-AT" dirty="0">
                <a:ea typeface="DejaVu Sans" pitchFamily="32" charset="0"/>
                <a:cs typeface="DejaVu Sans" pitchFamily="32" charset="0"/>
              </a:rPr>
              <a:t> on COM, </a:t>
            </a:r>
            <a:r>
              <a:rPr lang="de-AT" dirty="0" err="1">
                <a:ea typeface="DejaVu Sans" pitchFamily="32" charset="0"/>
                <a:cs typeface="DejaVu Sans" pitchFamily="32" charset="0"/>
              </a:rPr>
              <a:t>database</a:t>
            </a:r>
            <a:r>
              <a:rPr lang="de-AT" dirty="0">
                <a:ea typeface="DejaVu Sans" pitchFamily="32" charset="0"/>
                <a:cs typeface="DejaVu Sans" pitchFamily="32" charset="0"/>
              </a:rPr>
              <a:t> </a:t>
            </a:r>
            <a:r>
              <a:rPr lang="de-AT" dirty="0" err="1">
                <a:ea typeface="DejaVu Sans" pitchFamily="32" charset="0"/>
                <a:cs typeface="DejaVu Sans" pitchFamily="32" charset="0"/>
              </a:rPr>
              <a:t>for</a:t>
            </a:r>
            <a:r>
              <a:rPr lang="de-AT" dirty="0">
                <a:ea typeface="DejaVu Sans" pitchFamily="32" charset="0"/>
                <a:cs typeface="DejaVu Sans" pitchFamily="32" charset="0"/>
              </a:rPr>
              <a:t> </a:t>
            </a:r>
            <a:r>
              <a:rPr lang="de-AT" dirty="0" err="1">
                <a:ea typeface="DejaVu Sans" pitchFamily="32" charset="0"/>
                <a:cs typeface="DejaVu Sans" pitchFamily="32" charset="0"/>
              </a:rPr>
              <a:t>synchronization</a:t>
            </a:r>
            <a:r>
              <a:rPr lang="de-AT" dirty="0">
                <a:ea typeface="DejaVu Sans" pitchFamily="32" charset="0"/>
                <a:cs typeface="DejaVu Sans" pitchFamily="32" charset="0"/>
              </a:rPr>
              <a:t> </a:t>
            </a:r>
            <a:r>
              <a:rPr lang="de-AT" dirty="0" err="1">
                <a:ea typeface="DejaVu Sans" pitchFamily="32" charset="0"/>
                <a:cs typeface="DejaVu Sans" pitchFamily="32" charset="0"/>
              </a:rPr>
              <a:t>across</a:t>
            </a:r>
            <a:r>
              <a:rPr lang="de-AT" dirty="0">
                <a:ea typeface="DejaVu Sans" pitchFamily="32" charset="0"/>
                <a:cs typeface="DejaVu Sans" pitchFamily="32" charset="0"/>
              </a:rPr>
              <a:t> </a:t>
            </a:r>
            <a:r>
              <a:rPr lang="de-AT" dirty="0" err="1">
                <a:ea typeface="DejaVu Sans" pitchFamily="32" charset="0"/>
                <a:cs typeface="DejaVu Sans" pitchFamily="32" charset="0"/>
              </a:rPr>
              <a:t>applications</a:t>
            </a:r>
            <a:r>
              <a:rPr lang="de-AT" dirty="0">
                <a:ea typeface="DejaVu Sans" pitchFamily="32" charset="0"/>
                <a:cs typeface="DejaVu Sans" pitchFamily="32" charset="0"/>
              </a:rPr>
              <a:t> </a:t>
            </a:r>
            <a:r>
              <a:rPr lang="de-AT" dirty="0">
                <a:latin typeface="Wingdings" charset="2"/>
                <a:ea typeface="DejaVu Sans" pitchFamily="32" charset="0"/>
                <a:cs typeface="DejaVu Sans" pitchFamily="32" charset="0"/>
              </a:rPr>
              <a:t></a:t>
            </a:r>
            <a:r>
              <a:rPr lang="de-AT" dirty="0">
                <a:ea typeface="DejaVu Sans" pitchFamily="32" charset="0"/>
                <a:cs typeface="DejaVu Sans" pitchFamily="32" charset="0"/>
              </a:rPr>
              <a:t> </a:t>
            </a:r>
            <a:r>
              <a:rPr lang="de-AT" dirty="0" err="1">
                <a:ea typeface="DejaVu Sans" pitchFamily="32" charset="0"/>
                <a:cs typeface="DejaVu Sans" pitchFamily="32" charset="0"/>
              </a:rPr>
              <a:t>load</a:t>
            </a:r>
            <a:r>
              <a:rPr lang="de-AT" dirty="0">
                <a:ea typeface="DejaVu Sans" pitchFamily="32" charset="0"/>
                <a:cs typeface="DejaVu Sans" pitchFamily="32" charset="0"/>
              </a:rPr>
              <a:t>, </a:t>
            </a:r>
            <a:r>
              <a:rPr lang="de-AT" dirty="0" err="1">
                <a:ea typeface="DejaVu Sans" pitchFamily="32" charset="0"/>
                <a:cs typeface="DejaVu Sans" pitchFamily="32" charset="0"/>
              </a:rPr>
              <a:t>select</a:t>
            </a:r>
            <a:r>
              <a:rPr lang="de-AT" dirty="0">
                <a:ea typeface="DejaVu Sans" pitchFamily="32" charset="0"/>
                <a:cs typeface="DejaVu Sans" pitchFamily="32" charset="0"/>
              </a:rPr>
              <a:t> (</a:t>
            </a:r>
            <a:r>
              <a:rPr lang="de-AT" dirty="0" err="1">
                <a:ea typeface="DejaVu Sans" pitchFamily="32" charset="0"/>
                <a:cs typeface="DejaVu Sans" pitchFamily="32" charset="0"/>
              </a:rPr>
              <a:t>synchronized</a:t>
            </a:r>
            <a:r>
              <a:rPr lang="de-AT" dirty="0">
                <a:ea typeface="DejaVu Sans" pitchFamily="32" charset="0"/>
                <a:cs typeface="DejaVu Sans" pitchFamily="32" charset="0"/>
              </a:rPr>
              <a:t> </a:t>
            </a:r>
            <a:r>
              <a:rPr lang="de-AT" dirty="0" err="1">
                <a:ea typeface="DejaVu Sans" pitchFamily="32" charset="0"/>
                <a:cs typeface="DejaVu Sans" pitchFamily="32" charset="0"/>
              </a:rPr>
              <a:t>highlighting</a:t>
            </a:r>
            <a:r>
              <a:rPr lang="de-AT" dirty="0">
                <a:ea typeface="DejaVu Sans" pitchFamily="32" charset="0"/>
                <a:cs typeface="DejaVu Sans" pitchFamily="32" charset="0"/>
              </a:rPr>
              <a:t>), </a:t>
            </a:r>
            <a:r>
              <a:rPr lang="de-AT" dirty="0" err="1">
                <a:ea typeface="DejaVu Sans" pitchFamily="32" charset="0"/>
                <a:cs typeface="DejaVu Sans" pitchFamily="32" charset="0"/>
              </a:rPr>
              <a:t>synchronized</a:t>
            </a:r>
            <a:r>
              <a:rPr lang="de-AT" dirty="0">
                <a:ea typeface="DejaVu Sans" pitchFamily="32" charset="0"/>
                <a:cs typeface="DejaVu Sans" pitchFamily="32" charset="0"/>
              </a:rPr>
              <a:t> </a:t>
            </a:r>
            <a:r>
              <a:rPr lang="de-AT" dirty="0" err="1">
                <a:ea typeface="DejaVu Sans" pitchFamily="32" charset="0"/>
                <a:cs typeface="DejaVu Sans" pitchFamily="32" charset="0"/>
              </a:rPr>
              <a:t>scrolling</a:t>
            </a:r>
            <a:r>
              <a:rPr lang="de-AT" dirty="0">
                <a:ea typeface="DejaVu Sans" pitchFamily="32" charset="0"/>
                <a:cs typeface="DejaVu Sans" pitchFamily="32" charset="0"/>
              </a:rPr>
              <a:t> – </a:t>
            </a:r>
            <a:r>
              <a:rPr lang="de-AT" dirty="0" err="1">
                <a:ea typeface="DejaVu Sans" pitchFamily="32" charset="0"/>
                <a:cs typeface="DejaVu Sans" pitchFamily="32" charset="0"/>
              </a:rPr>
              <a:t>our</a:t>
            </a:r>
            <a:r>
              <a:rPr lang="de-AT" dirty="0">
                <a:ea typeface="DejaVu Sans" pitchFamily="32" charset="0"/>
                <a:cs typeface="DejaVu Sans" pitchFamily="32" charset="0"/>
              </a:rPr>
              <a:t> </a:t>
            </a:r>
            <a:r>
              <a:rPr lang="de-AT" dirty="0" err="1">
                <a:ea typeface="DejaVu Sans" pitchFamily="32" charset="0"/>
                <a:cs typeface="DejaVu Sans" pitchFamily="32" charset="0"/>
              </a:rPr>
              <a:t>focus</a:t>
            </a:r>
            <a:r>
              <a:rPr lang="de-AT" dirty="0">
                <a:ea typeface="DejaVu Sans" pitchFamily="32" charset="0"/>
                <a:cs typeface="DejaVu Sans" pitchFamily="32" charset="0"/>
              </a:rPr>
              <a:t>: </a:t>
            </a:r>
            <a:r>
              <a:rPr lang="de-AT" dirty="0" err="1">
                <a:ea typeface="DejaVu Sans" pitchFamily="32" charset="0"/>
                <a:cs typeface="DejaVu Sans" pitchFamily="32" charset="0"/>
              </a:rPr>
              <a:t>visualizing</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relationships</a:t>
            </a:r>
            <a:r>
              <a:rPr lang="de-AT" dirty="0">
                <a:ea typeface="DejaVu Sans" pitchFamily="32" charset="0"/>
                <a:cs typeface="DejaVu Sans" pitchFamily="32" charset="0"/>
              </a:rPr>
              <a:t> </a:t>
            </a:r>
            <a:r>
              <a:rPr lang="de-AT" dirty="0" err="1">
                <a:ea typeface="DejaVu Sans" pitchFamily="32" charset="0"/>
                <a:cs typeface="DejaVu Sans" pitchFamily="32" charset="0"/>
              </a:rPr>
              <a:t>between</a:t>
            </a:r>
            <a:r>
              <a:rPr lang="de-AT" dirty="0">
                <a:ea typeface="DejaVu Sans" pitchFamily="32" charset="0"/>
                <a:cs typeface="DejaVu Sans" pitchFamily="32" charset="0"/>
              </a:rPr>
              <a:t> </a:t>
            </a:r>
            <a:r>
              <a:rPr lang="de-AT" dirty="0" err="1">
                <a:ea typeface="DejaVu Sans" pitchFamily="32" charset="0"/>
                <a:cs typeface="DejaVu Sans" pitchFamily="32" charset="0"/>
              </a:rPr>
              <a:t>selected</a:t>
            </a:r>
            <a:r>
              <a:rPr lang="de-AT" dirty="0">
                <a:ea typeface="DejaVu Sans" pitchFamily="32" charset="0"/>
                <a:cs typeface="DejaVu Sans" pitchFamily="32" charset="0"/>
              </a:rPr>
              <a:t> </a:t>
            </a:r>
            <a:r>
              <a:rPr lang="de-AT" dirty="0" err="1">
                <a:ea typeface="DejaVu Sans" pitchFamily="32" charset="0"/>
                <a:cs typeface="DejaVu Sans" pitchFamily="32" charset="0"/>
              </a:rPr>
              <a:t>items</a:t>
            </a:r>
            <a:r>
              <a:rPr lang="de-AT" dirty="0">
                <a:ea typeface="DejaVu Sans" pitchFamily="32" charset="0"/>
                <a:cs typeface="DejaVu Sans" pitchFamily="32" charset="0"/>
              </a:rPr>
              <a:t> on a </a:t>
            </a:r>
            <a:r>
              <a:rPr lang="de-AT" dirty="0" err="1">
                <a:ea typeface="DejaVu Sans" pitchFamily="32" charset="0"/>
                <a:cs typeface="DejaVu Sans" pitchFamily="32" charset="0"/>
              </a:rPr>
              <a:t>crowded</a:t>
            </a:r>
            <a:r>
              <a:rPr lang="de-AT" dirty="0">
                <a:ea typeface="DejaVu Sans" pitchFamily="32" charset="0"/>
                <a:cs typeface="DejaVu Sans" pitchFamily="32" charset="0"/>
              </a:rPr>
              <a:t> </a:t>
            </a:r>
            <a:r>
              <a:rPr lang="de-AT" dirty="0" err="1">
                <a:ea typeface="DejaVu Sans" pitchFamily="32" charset="0"/>
                <a:cs typeface="DejaVu Sans" pitchFamily="32" charset="0"/>
              </a:rPr>
              <a:t>desktop</a:t>
            </a:r>
            <a:r>
              <a:rPr lang="de-AT" dirty="0">
                <a:ea typeface="DejaVu Sans" pitchFamily="32" charset="0"/>
                <a:cs typeface="DejaVu Sans" pitchFamily="32" charset="0"/>
              </a:rPr>
              <a:t> </a:t>
            </a:r>
          </a:p>
          <a:p>
            <a:pPr>
              <a:spcBef>
                <a:spcPts val="450"/>
              </a:spcBef>
            </a:pPr>
            <a:endParaRPr lang="de-AT" dirty="0">
              <a:ea typeface="DejaVu Sans" pitchFamily="32" charset="0"/>
              <a:cs typeface="DejaVu Sans" pitchFamily="32" charset="0"/>
            </a:endParaRPr>
          </a:p>
          <a:p>
            <a:pPr>
              <a:spcBef>
                <a:spcPts val="450"/>
              </a:spcBef>
            </a:pPr>
            <a:r>
              <a:rPr lang="en-US" dirty="0">
                <a:ea typeface="DejaVu Sans" pitchFamily="32" charset="0"/>
                <a:cs typeface="DejaVu Sans" pitchFamily="32" charset="0"/>
              </a:rPr>
              <a:t>A coordinated visualization environment for exploring Census data of U.S. states and counties, dynamically</a:t>
            </a:r>
          </a:p>
          <a:p>
            <a:pPr>
              <a:spcBef>
                <a:spcPts val="450"/>
              </a:spcBef>
            </a:pPr>
            <a:r>
              <a:rPr lang="en-US" dirty="0">
                <a:ea typeface="DejaVu Sans" pitchFamily="32" charset="0"/>
                <a:cs typeface="DejaVu Sans" pitchFamily="32" charset="0"/>
              </a:rPr>
              <a:t>constructed using Snap-Together Visualization. Users can explore states from nominal, geographic, and numeric perspectives</a:t>
            </a:r>
          </a:p>
          <a:p>
            <a:pPr>
              <a:spcBef>
                <a:spcPts val="450"/>
              </a:spcBef>
            </a:pPr>
            <a:r>
              <a:rPr lang="en-US" dirty="0">
                <a:ea typeface="DejaVu Sans" pitchFamily="32" charset="0"/>
                <a:cs typeface="DejaVu Sans" pitchFamily="32" charset="0"/>
              </a:rPr>
              <a:t>using the outliner, map, and scatter plot. Selecting a state displays detailed county and industry information for that state in</a:t>
            </a:r>
          </a:p>
          <a:p>
            <a:pPr>
              <a:spcBef>
                <a:spcPts val="450"/>
              </a:spcBef>
            </a:pPr>
            <a:r>
              <a:rPr lang="en-US" dirty="0">
                <a:ea typeface="DejaVu Sans" pitchFamily="32" charset="0"/>
                <a:cs typeface="DejaVu Sans" pitchFamily="32" charset="0"/>
              </a:rPr>
              <a:t>the table and </a:t>
            </a:r>
            <a:r>
              <a:rPr lang="en-US" dirty="0" err="1">
                <a:ea typeface="DejaVu Sans" pitchFamily="32" charset="0"/>
                <a:cs typeface="DejaVu Sans" pitchFamily="32" charset="0"/>
              </a:rPr>
              <a:t>Treemap</a:t>
            </a:r>
            <a:r>
              <a:rPr lang="en-US" dirty="0">
                <a:ea typeface="DejaVu Sans" pitchFamily="32" charset="0"/>
                <a:cs typeface="DejaVu Sans" pitchFamily="32" charset="0"/>
              </a:rPr>
              <a:t> on the right. Selecting Maryland on the map reveals a fairly high ranking in Per Capita Income in the</a:t>
            </a:r>
          </a:p>
          <a:p>
            <a:pPr>
              <a:spcBef>
                <a:spcPts val="450"/>
              </a:spcBef>
            </a:pPr>
            <a:r>
              <a:rPr lang="en-US" dirty="0">
                <a:ea typeface="DejaVu Sans" pitchFamily="32" charset="0"/>
                <a:cs typeface="DejaVu Sans" pitchFamily="32" charset="0"/>
              </a:rPr>
              <a:t>plot, and immediately reveals in the </a:t>
            </a:r>
            <a:r>
              <a:rPr lang="en-US" dirty="0" err="1">
                <a:ea typeface="DejaVu Sans" pitchFamily="32" charset="0"/>
                <a:cs typeface="DejaVu Sans" pitchFamily="32" charset="0"/>
              </a:rPr>
              <a:t>Treemap</a:t>
            </a:r>
            <a:r>
              <a:rPr lang="en-US" dirty="0">
                <a:ea typeface="DejaVu Sans" pitchFamily="32" charset="0"/>
                <a:cs typeface="DejaVu Sans" pitchFamily="32" charset="0"/>
              </a:rPr>
              <a:t> that the Services industry in Montgomery County is responsible for a major</a:t>
            </a:r>
          </a:p>
          <a:p>
            <a:pPr>
              <a:spcBef>
                <a:spcPts val="450"/>
              </a:spcBef>
            </a:pPr>
            <a:r>
              <a:rPr lang="en-US" dirty="0">
                <a:ea typeface="DejaVu Sans" pitchFamily="32" charset="0"/>
                <a:cs typeface="DejaVu Sans" pitchFamily="32" charset="0"/>
              </a:rPr>
              <a:t>portion of that income.</a:t>
            </a:r>
          </a:p>
          <a:p>
            <a:pPr>
              <a:spcBef>
                <a:spcPts val="450"/>
              </a:spcBef>
            </a:pPr>
            <a:endParaRPr lang="de-AT" dirty="0">
              <a:ea typeface="DejaVu Sans" pitchFamily="32" charset="0"/>
              <a:cs typeface="DejaVu Sans" pitchFamily="32" charset="0"/>
            </a:endParaRPr>
          </a:p>
          <a:p>
            <a:endParaRPr lang="en-US" dirty="0"/>
          </a:p>
          <a:p>
            <a:endParaRPr lang="en-US" dirty="0"/>
          </a:p>
        </p:txBody>
      </p:sp>
      <p:sp>
        <p:nvSpPr>
          <p:cNvPr id="4" name="Foliennummernplatzhalter 3"/>
          <p:cNvSpPr>
            <a:spLocks noGrp="1"/>
          </p:cNvSpPr>
          <p:nvPr>
            <p:ph type="sldNum" sz="quarter" idx="10"/>
          </p:nvPr>
        </p:nvSpPr>
        <p:spPr/>
        <p:txBody>
          <a:bodyPr/>
          <a:lstStyle/>
          <a:p>
            <a:fld id="{798C336E-6887-489A-9C81-506DCCBF37A5}" type="slidenum">
              <a:rPr lang="de-AT" smtClean="0"/>
              <a:t>41</a:t>
            </a:fld>
            <a:endParaRPr lang="de-AT"/>
          </a:p>
        </p:txBody>
      </p:sp>
    </p:spTree>
    <p:extLst>
      <p:ext uri="{BB962C8B-B14F-4D97-AF65-F5344CB8AC3E}">
        <p14:creationId xmlns:p14="http://schemas.microsoft.com/office/powerpoint/2010/main" val="393816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71D0F6-41D3-4F72-B8F8-A722F9A67A00}" type="slidenum">
              <a:rPr lang="en-US" smtClean="0"/>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798C336E-6887-489A-9C81-506DCCBF37A5}" type="slidenum">
              <a:rPr lang="de-AT" smtClean="0"/>
              <a:t>42</a:t>
            </a:fld>
            <a:endParaRPr lang="de-AT"/>
          </a:p>
        </p:txBody>
      </p:sp>
    </p:spTree>
    <p:extLst>
      <p:ext uri="{BB962C8B-B14F-4D97-AF65-F5344CB8AC3E}">
        <p14:creationId xmlns:p14="http://schemas.microsoft.com/office/powerpoint/2010/main" val="642177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1F3AEF16-32F3-4E9E-A72B-8E611F6947C4}" type="slidenum">
              <a:rPr lang="en-GB"/>
              <a:pPr/>
              <a:t>43</a:t>
            </a:fld>
            <a:endParaRPr lang="en-GB"/>
          </a:p>
        </p:txBody>
      </p:sp>
      <p:sp>
        <p:nvSpPr>
          <p:cNvPr id="56321"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0A85E7DB-0837-4190-AF74-E3BF394BD8B8}" type="slidenum">
              <a:rPr lang="en-GB" sz="1200">
                <a:solidFill>
                  <a:srgbClr val="000000"/>
                </a:solidFill>
              </a:rPr>
              <a:pPr algn="r">
                <a:lnSpc>
                  <a:spcPct val="100000"/>
                </a:lnSpc>
              </a:pPr>
              <a:t>43</a:t>
            </a:fld>
            <a:endParaRPr lang="en-GB" sz="1200">
              <a:solidFill>
                <a:srgbClr val="000000"/>
              </a:solidFill>
            </a:endParaRPr>
          </a:p>
        </p:txBody>
      </p:sp>
      <p:sp>
        <p:nvSpPr>
          <p:cNvPr id="56322"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3" name="Text Box 3"/>
          <p:cNvSpPr txBox="1">
            <a:spLocks noGrp="1" noChangeArrowheads="1"/>
          </p:cNvSpPr>
          <p:nvPr>
            <p:ph type="body" idx="1"/>
          </p:nvPr>
        </p:nvSpPr>
        <p:spPr bwMode="auto">
          <a:xfrm>
            <a:off x="685961" y="4342704"/>
            <a:ext cx="5486080" cy="41141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dirty="0">
                <a:ea typeface="DejaVu Sans" pitchFamily="32" charset="0"/>
                <a:cs typeface="DejaVu Sans" pitchFamily="32" charset="0"/>
              </a:rPr>
              <a:t>Large, high </a:t>
            </a:r>
            <a:r>
              <a:rPr lang="de-AT" dirty="0" err="1">
                <a:ea typeface="DejaVu Sans" pitchFamily="32" charset="0"/>
                <a:cs typeface="DejaVu Sans" pitchFamily="32" charset="0"/>
              </a:rPr>
              <a:t>resolution</a:t>
            </a:r>
            <a:r>
              <a:rPr lang="de-AT" dirty="0">
                <a:ea typeface="DejaVu Sans" pitchFamily="32" charset="0"/>
                <a:cs typeface="DejaVu Sans" pitchFamily="32" charset="0"/>
              </a:rPr>
              <a:t> </a:t>
            </a:r>
            <a:r>
              <a:rPr lang="de-AT" dirty="0" err="1">
                <a:ea typeface="DejaVu Sans" pitchFamily="32" charset="0"/>
                <a:cs typeface="DejaVu Sans" pitchFamily="32" charset="0"/>
              </a:rPr>
              <a:t>displays</a:t>
            </a:r>
            <a:r>
              <a:rPr lang="de-AT" dirty="0">
                <a:ea typeface="DejaVu Sans" pitchFamily="32" charset="0"/>
                <a:cs typeface="DejaVu Sans" pitchFamily="32" charset="0"/>
              </a:rPr>
              <a:t>: </a:t>
            </a:r>
            <a:r>
              <a:rPr lang="de-AT" dirty="0" err="1">
                <a:ea typeface="DejaVu Sans" pitchFamily="32" charset="0"/>
                <a:cs typeface="DejaVu Sans" pitchFamily="32" charset="0"/>
              </a:rPr>
              <a:t>people</a:t>
            </a:r>
            <a:r>
              <a:rPr lang="de-AT" dirty="0">
                <a:ea typeface="DejaVu Sans" pitchFamily="32" charset="0"/>
                <a:cs typeface="DejaVu Sans" pitchFamily="32" charset="0"/>
              </a:rPr>
              <a:t> </a:t>
            </a:r>
            <a:r>
              <a:rPr lang="de-AT" dirty="0" err="1">
                <a:ea typeface="DejaVu Sans" pitchFamily="32" charset="0"/>
                <a:cs typeface="DejaVu Sans" pitchFamily="32" charset="0"/>
              </a:rPr>
              <a:t>usually</a:t>
            </a:r>
            <a:r>
              <a:rPr lang="de-AT" dirty="0">
                <a:ea typeface="DejaVu Sans" pitchFamily="32" charset="0"/>
                <a:cs typeface="DejaVu Sans" pitchFamily="32" charset="0"/>
              </a:rPr>
              <a:t> do not </a:t>
            </a:r>
            <a:r>
              <a:rPr lang="de-AT" dirty="0" err="1">
                <a:ea typeface="DejaVu Sans" pitchFamily="32" charset="0"/>
                <a:cs typeface="DejaVu Sans" pitchFamily="32" charset="0"/>
              </a:rPr>
              <a:t>maximize</a:t>
            </a:r>
            <a:r>
              <a:rPr lang="de-AT" dirty="0">
                <a:ea typeface="DejaVu Sans" pitchFamily="32" charset="0"/>
                <a:cs typeface="DejaVu Sans" pitchFamily="32" charset="0"/>
              </a:rPr>
              <a:t> </a:t>
            </a:r>
            <a:r>
              <a:rPr lang="de-AT" dirty="0" err="1">
                <a:ea typeface="DejaVu Sans" pitchFamily="32" charset="0"/>
                <a:cs typeface="DejaVu Sans" pitchFamily="32" charset="0"/>
              </a:rPr>
              <a:t>content</a:t>
            </a:r>
            <a:r>
              <a:rPr lang="de-AT" dirty="0">
                <a:ea typeface="DejaVu Sans" pitchFamily="32" charset="0"/>
                <a:cs typeface="DejaVu Sans" pitchFamily="32" charset="0"/>
              </a:rPr>
              <a:t> (</a:t>
            </a:r>
            <a:r>
              <a:rPr lang="de-AT" dirty="0" err="1">
                <a:ea typeface="DejaVu Sans" pitchFamily="32" charset="0"/>
                <a:cs typeface="DejaVu Sans" pitchFamily="32" charset="0"/>
              </a:rPr>
              <a:t>wasting</a:t>
            </a:r>
            <a:r>
              <a:rPr lang="de-AT" dirty="0">
                <a:ea typeface="DejaVu Sans" pitchFamily="32" charset="0"/>
                <a:cs typeface="DejaVu Sans" pitchFamily="32" charset="0"/>
              </a:rPr>
              <a:t> </a:t>
            </a:r>
            <a:r>
              <a:rPr lang="de-AT" dirty="0" err="1">
                <a:ea typeface="DejaVu Sans" pitchFamily="32" charset="0"/>
                <a:cs typeface="DejaVu Sans" pitchFamily="32" charset="0"/>
              </a:rPr>
              <a:t>display</a:t>
            </a:r>
            <a:r>
              <a:rPr lang="de-AT" dirty="0">
                <a:ea typeface="DejaVu Sans" pitchFamily="32" charset="0"/>
                <a:cs typeface="DejaVu Sans" pitchFamily="32" charset="0"/>
              </a:rPr>
              <a:t> </a:t>
            </a:r>
            <a:r>
              <a:rPr lang="de-AT" dirty="0" err="1">
                <a:ea typeface="DejaVu Sans" pitchFamily="32" charset="0"/>
                <a:cs typeface="DejaVu Sans" pitchFamily="32" charset="0"/>
              </a:rPr>
              <a:t>space</a:t>
            </a:r>
            <a:r>
              <a:rPr lang="de-AT" dirty="0">
                <a:ea typeface="DejaVu Sans" pitchFamily="32" charset="0"/>
                <a:cs typeface="DejaVu Sans" pitchFamily="32" charset="0"/>
              </a:rPr>
              <a:t>)</a:t>
            </a:r>
          </a:p>
          <a:p>
            <a:pPr>
              <a:spcBef>
                <a:spcPts val="450"/>
              </a:spcBef>
            </a:pP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This </a:t>
            </a:r>
            <a:r>
              <a:rPr lang="de-AT" dirty="0" err="1">
                <a:ea typeface="DejaVu Sans" pitchFamily="32" charset="0"/>
                <a:cs typeface="DejaVu Sans" pitchFamily="32" charset="0"/>
              </a:rPr>
              <a:t>gets</a:t>
            </a:r>
            <a:r>
              <a:rPr lang="de-AT" dirty="0">
                <a:ea typeface="DejaVu Sans" pitchFamily="32" charset="0"/>
                <a:cs typeface="DejaVu Sans" pitchFamily="32" charset="0"/>
              </a:rPr>
              <a:t> </a:t>
            </a:r>
            <a:r>
              <a:rPr lang="de-AT" dirty="0" err="1">
                <a:ea typeface="DejaVu Sans" pitchFamily="32" charset="0"/>
                <a:cs typeface="DejaVu Sans" pitchFamily="32" charset="0"/>
              </a:rPr>
              <a:t>even</a:t>
            </a:r>
            <a:r>
              <a:rPr lang="de-AT" dirty="0">
                <a:ea typeface="DejaVu Sans" pitchFamily="32" charset="0"/>
                <a:cs typeface="DejaVu Sans" pitchFamily="32" charset="0"/>
              </a:rPr>
              <a:t> </a:t>
            </a:r>
            <a:r>
              <a:rPr lang="de-AT" dirty="0" err="1">
                <a:ea typeface="DejaVu Sans" pitchFamily="32" charset="0"/>
                <a:cs typeface="DejaVu Sans" pitchFamily="32" charset="0"/>
              </a:rPr>
              <a:t>more</a:t>
            </a:r>
            <a:r>
              <a:rPr lang="de-AT" baseline="0" dirty="0">
                <a:ea typeface="DejaVu Sans" pitchFamily="32" charset="0"/>
                <a:cs typeface="DejaVu Sans" pitchFamily="32" charset="0"/>
              </a:rPr>
              <a:t> </a:t>
            </a:r>
            <a:endParaRPr lang="de-AT" dirty="0">
              <a:ea typeface="DejaVu Sans" pitchFamily="32" charset="0"/>
              <a:cs typeface="DejaVu Sans" pitchFamily="32"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89BA7D8E-497F-48FA-8B7D-DFA3F350B626}" type="slidenum">
              <a:rPr lang="en-GB"/>
              <a:pPr/>
              <a:t>44</a:t>
            </a:fld>
            <a:endParaRPr lang="en-GB"/>
          </a:p>
        </p:txBody>
      </p:sp>
      <p:sp>
        <p:nvSpPr>
          <p:cNvPr id="57345"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B8F92008-58D2-4D72-88E2-1B02CDF10E7C}" type="slidenum">
              <a:rPr lang="en-GB" sz="1200">
                <a:solidFill>
                  <a:srgbClr val="000000"/>
                </a:solidFill>
              </a:rPr>
              <a:pPr algn="r">
                <a:lnSpc>
                  <a:spcPct val="100000"/>
                </a:lnSpc>
              </a:pPr>
              <a:t>44</a:t>
            </a:fld>
            <a:endParaRPr lang="en-GB" sz="1200">
              <a:solidFill>
                <a:srgbClr val="000000"/>
              </a:solidFill>
            </a:endParaRPr>
          </a:p>
        </p:txBody>
      </p:sp>
      <p:sp>
        <p:nvSpPr>
          <p:cNvPr id="57346"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7" name="Text Box 3"/>
          <p:cNvSpPr txBox="1">
            <a:spLocks noGrp="1" noChangeArrowheads="1"/>
          </p:cNvSpPr>
          <p:nvPr>
            <p:ph type="body" idx="1"/>
          </p:nvPr>
        </p:nvSpPr>
        <p:spPr bwMode="auto">
          <a:xfrm>
            <a:off x="685961" y="4342704"/>
            <a:ext cx="5486080" cy="41141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dirty="0" err="1">
                <a:ea typeface="DejaVu Sans" pitchFamily="32" charset="0"/>
                <a:cs typeface="DejaVu Sans" pitchFamily="32" charset="0"/>
              </a:rPr>
              <a:t>They</a:t>
            </a:r>
            <a:r>
              <a:rPr lang="de-AT" dirty="0">
                <a:ea typeface="DejaVu Sans" pitchFamily="32" charset="0"/>
                <a:cs typeface="DejaVu Sans" pitchFamily="32" charset="0"/>
              </a:rPr>
              <a:t> </a:t>
            </a:r>
            <a:r>
              <a:rPr lang="de-AT" dirty="0" err="1">
                <a:ea typeface="DejaVu Sans" pitchFamily="32" charset="0"/>
                <a:cs typeface="DejaVu Sans" pitchFamily="32" charset="0"/>
              </a:rPr>
              <a:t>rather</a:t>
            </a:r>
            <a:r>
              <a:rPr lang="de-AT" dirty="0">
                <a:ea typeface="DejaVu Sans" pitchFamily="32" charset="0"/>
                <a:cs typeface="DejaVu Sans" pitchFamily="32" charset="0"/>
              </a:rPr>
              <a:t> „</a:t>
            </a:r>
            <a:r>
              <a:rPr lang="de-AT" dirty="0" err="1">
                <a:ea typeface="DejaVu Sans" pitchFamily="32" charset="0"/>
                <a:cs typeface="DejaVu Sans" pitchFamily="32" charset="0"/>
              </a:rPr>
              <a:t>carefully</a:t>
            </a:r>
            <a:r>
              <a:rPr lang="de-AT" dirty="0">
                <a:ea typeface="DejaVu Sans" pitchFamily="32" charset="0"/>
                <a:cs typeface="DejaVu Sans" pitchFamily="32" charset="0"/>
              </a:rPr>
              <a:t> </a:t>
            </a:r>
            <a:r>
              <a:rPr lang="de-AT" dirty="0" err="1">
                <a:ea typeface="DejaVu Sans" pitchFamily="32" charset="0"/>
                <a:cs typeface="DejaVu Sans" pitchFamily="32" charset="0"/>
              </a:rPr>
              <a:t>coordinate</a:t>
            </a:r>
            <a:r>
              <a:rPr lang="de-AT" dirty="0">
                <a:ea typeface="DejaVu Sans" pitchFamily="32" charset="0"/>
                <a:cs typeface="DejaVu Sans" pitchFamily="32" charset="0"/>
              </a:rPr>
              <a:t>“ </a:t>
            </a:r>
            <a:r>
              <a:rPr lang="de-AT" dirty="0" err="1">
                <a:ea typeface="DejaVu Sans" pitchFamily="32" charset="0"/>
                <a:cs typeface="DejaVu Sans" pitchFamily="32" charset="0"/>
              </a:rPr>
              <a:t>their</a:t>
            </a:r>
            <a:r>
              <a:rPr lang="de-AT" dirty="0">
                <a:ea typeface="DejaVu Sans" pitchFamily="32" charset="0"/>
                <a:cs typeface="DejaVu Sans" pitchFamily="32" charset="0"/>
              </a:rPr>
              <a:t> </a:t>
            </a:r>
            <a:r>
              <a:rPr lang="de-AT" dirty="0" err="1">
                <a:ea typeface="DejaVu Sans" pitchFamily="32" charset="0"/>
                <a:cs typeface="DejaVu Sans" pitchFamily="32" charset="0"/>
              </a:rPr>
              <a:t>windows</a:t>
            </a:r>
            <a:r>
              <a:rPr lang="de-AT" dirty="0">
                <a:ea typeface="DejaVu Sans" pitchFamily="32" charset="0"/>
                <a:cs typeface="DejaVu Sans" pitchFamily="32" charset="0"/>
              </a:rPr>
              <a:t> on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available</a:t>
            </a:r>
            <a:r>
              <a:rPr lang="de-AT" dirty="0">
                <a:ea typeface="DejaVu Sans" pitchFamily="32" charset="0"/>
                <a:cs typeface="DejaVu Sans" pitchFamily="32" charset="0"/>
              </a:rPr>
              <a:t> </a:t>
            </a:r>
            <a:r>
              <a:rPr lang="de-AT" dirty="0" err="1">
                <a:ea typeface="DejaVu Sans" pitchFamily="32" charset="0"/>
                <a:cs typeface="DejaVu Sans" pitchFamily="32" charset="0"/>
              </a:rPr>
              <a:t>screen</a:t>
            </a:r>
            <a:r>
              <a:rPr lang="de-AT" dirty="0">
                <a:ea typeface="DejaVu Sans" pitchFamily="32" charset="0"/>
                <a:cs typeface="DejaVu Sans" pitchFamily="32" charset="0"/>
              </a:rPr>
              <a:t> </a:t>
            </a:r>
            <a:r>
              <a:rPr lang="de-AT" dirty="0" err="1">
                <a:ea typeface="DejaVu Sans" pitchFamily="32" charset="0"/>
                <a:cs typeface="DejaVu Sans" pitchFamily="32" charset="0"/>
              </a:rPr>
              <a:t>space</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Windows </a:t>
            </a:r>
            <a:r>
              <a:rPr lang="de-AT" dirty="0" err="1">
                <a:ea typeface="DejaVu Sans" pitchFamily="32" charset="0"/>
                <a:cs typeface="DejaVu Sans" pitchFamily="32" charset="0"/>
              </a:rPr>
              <a:t>can</a:t>
            </a:r>
            <a:r>
              <a:rPr lang="de-AT" dirty="0">
                <a:ea typeface="DejaVu Sans" pitchFamily="32" charset="0"/>
                <a:cs typeface="DejaVu Sans" pitchFamily="32" charset="0"/>
              </a:rPr>
              <a:t> </a:t>
            </a:r>
            <a:r>
              <a:rPr lang="de-AT" dirty="0" err="1">
                <a:ea typeface="DejaVu Sans" pitchFamily="32" charset="0"/>
                <a:cs typeface="DejaVu Sans" pitchFamily="32" charset="0"/>
              </a:rPr>
              <a:t>be</a:t>
            </a:r>
            <a:r>
              <a:rPr lang="de-AT" dirty="0">
                <a:ea typeface="DejaVu Sans" pitchFamily="32" charset="0"/>
                <a:cs typeface="DejaVu Sans" pitchFamily="32" charset="0"/>
              </a:rPr>
              <a:t> </a:t>
            </a:r>
            <a:r>
              <a:rPr lang="de-AT" dirty="0" err="1">
                <a:ea typeface="DejaVu Sans" pitchFamily="32" charset="0"/>
                <a:cs typeface="DejaVu Sans" pitchFamily="32" charset="0"/>
              </a:rPr>
              <a:t>arranged</a:t>
            </a:r>
            <a:r>
              <a:rPr lang="de-AT" dirty="0">
                <a:ea typeface="DejaVu Sans" pitchFamily="32" charset="0"/>
                <a:cs typeface="DejaVu Sans" pitchFamily="32" charset="0"/>
              </a:rPr>
              <a:t> so all relevant </a:t>
            </a:r>
            <a:r>
              <a:rPr lang="de-AT" dirty="0" err="1">
                <a:ea typeface="DejaVu Sans" pitchFamily="32" charset="0"/>
                <a:cs typeface="DejaVu Sans" pitchFamily="32" charset="0"/>
              </a:rPr>
              <a:t>information</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simultaneously</a:t>
            </a:r>
            <a:r>
              <a:rPr lang="de-AT" dirty="0">
                <a:ea typeface="DejaVu Sans" pitchFamily="32" charset="0"/>
                <a:cs typeface="DejaVu Sans" pitchFamily="32" charset="0"/>
              </a:rPr>
              <a:t> </a:t>
            </a:r>
            <a:r>
              <a:rPr lang="de-AT" dirty="0" err="1">
                <a:ea typeface="DejaVu Sans" pitchFamily="32" charset="0"/>
                <a:cs typeface="DejaVu Sans" pitchFamily="32" charset="0"/>
              </a:rPr>
              <a:t>visible</a:t>
            </a:r>
            <a:r>
              <a:rPr lang="de-AT" dirty="0">
                <a:ea typeface="DejaVu Sans" pitchFamily="32" charset="0"/>
                <a:cs typeface="DejaVu Sans" pitchFamily="32" charset="0"/>
              </a:rPr>
              <a:t> </a:t>
            </a:r>
            <a:r>
              <a:rPr lang="de-AT" dirty="0">
                <a:latin typeface="Wingdings" charset="2"/>
                <a:ea typeface="DejaVu Sans" pitchFamily="32" charset="0"/>
                <a:cs typeface="DejaVu Sans" pitchFamily="32" charset="0"/>
              </a:rPr>
              <a:t></a:t>
            </a:r>
            <a:r>
              <a:rPr lang="de-AT" dirty="0">
                <a:ea typeface="DejaVu Sans" pitchFamily="32" charset="0"/>
                <a:cs typeface="DejaVu Sans" pitchFamily="32" charset="0"/>
              </a:rPr>
              <a:t> </a:t>
            </a:r>
            <a:r>
              <a:rPr lang="de-AT" dirty="0" err="1">
                <a:ea typeface="DejaVu Sans" pitchFamily="32" charset="0"/>
                <a:cs typeface="DejaVu Sans" pitchFamily="32" charset="0"/>
              </a:rPr>
              <a:t>results</a:t>
            </a:r>
            <a:r>
              <a:rPr lang="de-AT" dirty="0">
                <a:ea typeface="DejaVu Sans" pitchFamily="32" charset="0"/>
                <a:cs typeface="DejaVu Sans" pitchFamily="32" charset="0"/>
              </a:rPr>
              <a:t> in large </a:t>
            </a:r>
            <a:r>
              <a:rPr lang="de-AT" dirty="0" err="1">
                <a:ea typeface="DejaVu Sans" pitchFamily="32" charset="0"/>
                <a:cs typeface="DejaVu Sans" pitchFamily="32" charset="0"/>
              </a:rPr>
              <a:t>amount</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visible</a:t>
            </a:r>
            <a:r>
              <a:rPr lang="de-AT" dirty="0">
                <a:ea typeface="DejaVu Sans" pitchFamily="32" charset="0"/>
                <a:cs typeface="DejaVu Sans" pitchFamily="32" charset="0"/>
              </a:rPr>
              <a:t> </a:t>
            </a:r>
            <a:r>
              <a:rPr lang="de-AT" dirty="0" err="1">
                <a:ea typeface="DejaVu Sans" pitchFamily="32" charset="0"/>
                <a:cs typeface="DejaVu Sans" pitchFamily="32" charset="0"/>
              </a:rPr>
              <a:t>information</a:t>
            </a:r>
            <a:r>
              <a:rPr lang="de-AT" dirty="0">
                <a:ea typeface="DejaVu Sans" pitchFamily="32" charset="0"/>
                <a:cs typeface="DejaVu Sans" pitchFamily="32" charset="0"/>
              </a:rPr>
              <a:t> </a:t>
            </a:r>
          </a:p>
          <a:p>
            <a:pPr>
              <a:spcBef>
                <a:spcPts val="450"/>
              </a:spcBef>
            </a:pPr>
            <a:r>
              <a:rPr lang="de-AT" dirty="0" err="1">
                <a:ea typeface="DejaVu Sans" pitchFamily="32" charset="0"/>
                <a:cs typeface="DejaVu Sans" pitchFamily="32" charset="0"/>
              </a:rPr>
              <a:t>Example</a:t>
            </a:r>
            <a:r>
              <a:rPr lang="de-AT" dirty="0">
                <a:ea typeface="DejaVu Sans" pitchFamily="32" charset="0"/>
                <a:cs typeface="DejaVu Sans" pitchFamily="32" charset="0"/>
              </a:rPr>
              <a:t>: </a:t>
            </a:r>
          </a:p>
          <a:p>
            <a:pPr>
              <a:spcBef>
                <a:spcPts val="450"/>
              </a:spcBef>
            </a:pPr>
            <a:r>
              <a:rPr lang="de-AT" dirty="0" err="1">
                <a:ea typeface="DejaVu Sans" pitchFamily="32" charset="0"/>
                <a:cs typeface="DejaVu Sans" pitchFamily="32" charset="0"/>
              </a:rPr>
              <a:t>Planning</a:t>
            </a:r>
            <a:r>
              <a:rPr lang="de-AT" dirty="0">
                <a:ea typeface="DejaVu Sans" pitchFamily="32" charset="0"/>
                <a:cs typeface="DejaVu Sans" pitchFamily="32" charset="0"/>
              </a:rPr>
              <a:t> a </a:t>
            </a:r>
            <a:r>
              <a:rPr lang="de-AT" dirty="0" err="1">
                <a:ea typeface="DejaVu Sans" pitchFamily="32" charset="0"/>
                <a:cs typeface="DejaVu Sans" pitchFamily="32" charset="0"/>
              </a:rPr>
              <a:t>trip</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 </a:t>
            </a:r>
            <a:r>
              <a:rPr lang="de-AT" dirty="0" err="1">
                <a:ea typeface="DejaVu Sans" pitchFamily="32" charset="0"/>
                <a:cs typeface="DejaVu Sans" pitchFamily="32" charset="0"/>
              </a:rPr>
              <a:t>conference</a:t>
            </a:r>
            <a:r>
              <a:rPr lang="de-AT" dirty="0">
                <a:ea typeface="DejaVu Sans" pitchFamily="32" charset="0"/>
                <a:cs typeface="DejaVu Sans" pitchFamily="32" charset="0"/>
              </a:rPr>
              <a:t>: </a:t>
            </a:r>
          </a:p>
          <a:p>
            <a:pPr>
              <a:spcBef>
                <a:spcPts val="450"/>
              </a:spcBef>
            </a:pPr>
            <a:r>
              <a:rPr lang="de-AT" dirty="0">
                <a:ea typeface="DejaVu Sans" pitchFamily="32" charset="0"/>
                <a:cs typeface="DejaVu Sans" pitchFamily="32" charset="0"/>
              </a:rPr>
              <a:t> - web </a:t>
            </a:r>
            <a:r>
              <a:rPr lang="de-AT" dirty="0" err="1">
                <a:ea typeface="DejaVu Sans" pitchFamily="32" charset="0"/>
                <a:cs typeface="DejaVu Sans" pitchFamily="32" charset="0"/>
              </a:rPr>
              <a:t>browser</a:t>
            </a:r>
            <a:r>
              <a:rPr lang="de-AT" dirty="0">
                <a:ea typeface="DejaVu Sans" pitchFamily="32" charset="0"/>
                <a:cs typeface="DejaVu Sans" pitchFamily="32" charset="0"/>
              </a:rPr>
              <a:t> </a:t>
            </a:r>
            <a:r>
              <a:rPr lang="de-AT" dirty="0" err="1">
                <a:ea typeface="DejaVu Sans" pitchFamily="32" charset="0"/>
                <a:cs typeface="DejaVu Sans" pitchFamily="32" charset="0"/>
              </a:rPr>
              <a:t>with</a:t>
            </a:r>
            <a:r>
              <a:rPr lang="de-AT" dirty="0">
                <a:ea typeface="DejaVu Sans" pitchFamily="32" charset="0"/>
                <a:cs typeface="DejaVu Sans" pitchFamily="32" charset="0"/>
              </a:rPr>
              <a:t> </a:t>
            </a:r>
            <a:r>
              <a:rPr lang="de-AT" dirty="0" err="1">
                <a:ea typeface="DejaVu Sans" pitchFamily="32" charset="0"/>
                <a:cs typeface="DejaVu Sans" pitchFamily="32" charset="0"/>
              </a:rPr>
              <a:t>conference</a:t>
            </a:r>
            <a:r>
              <a:rPr lang="de-AT" dirty="0">
                <a:ea typeface="DejaVu Sans" pitchFamily="32" charset="0"/>
                <a:cs typeface="DejaVu Sans" pitchFamily="32" charset="0"/>
              </a:rPr>
              <a:t> </a:t>
            </a:r>
            <a:r>
              <a:rPr lang="de-AT" dirty="0" err="1">
                <a:ea typeface="DejaVu Sans" pitchFamily="32" charset="0"/>
                <a:cs typeface="DejaVu Sans" pitchFamily="32" charset="0"/>
              </a:rPr>
              <a:t>website</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web </a:t>
            </a:r>
            <a:r>
              <a:rPr lang="de-AT" dirty="0" err="1">
                <a:ea typeface="DejaVu Sans" pitchFamily="32" charset="0"/>
                <a:cs typeface="DejaVu Sans" pitchFamily="32" charset="0"/>
              </a:rPr>
              <a:t>browser</a:t>
            </a:r>
            <a:r>
              <a:rPr lang="de-AT" dirty="0">
                <a:ea typeface="DejaVu Sans" pitchFamily="32" charset="0"/>
                <a:cs typeface="DejaVu Sans" pitchFamily="32" charset="0"/>
              </a:rPr>
              <a:t> </a:t>
            </a:r>
            <a:r>
              <a:rPr lang="de-AT" dirty="0" err="1">
                <a:ea typeface="DejaVu Sans" pitchFamily="32" charset="0"/>
                <a:cs typeface="DejaVu Sans" pitchFamily="32" charset="0"/>
              </a:rPr>
              <a:t>with</a:t>
            </a:r>
            <a:r>
              <a:rPr lang="de-AT" dirty="0">
                <a:ea typeface="DejaVu Sans" pitchFamily="32" charset="0"/>
                <a:cs typeface="DejaVu Sans" pitchFamily="32" charset="0"/>
              </a:rPr>
              <a:t> </a:t>
            </a:r>
            <a:r>
              <a:rPr lang="de-AT" dirty="0" err="1">
                <a:ea typeface="DejaVu Sans" pitchFamily="32" charset="0"/>
                <a:cs typeface="DejaVu Sans" pitchFamily="32" charset="0"/>
              </a:rPr>
              <a:t>travel</a:t>
            </a:r>
            <a:r>
              <a:rPr lang="de-AT" dirty="0">
                <a:ea typeface="DejaVu Sans" pitchFamily="32" charset="0"/>
                <a:cs typeface="DejaVu Sans" pitchFamily="32" charset="0"/>
              </a:rPr>
              <a:t> </a:t>
            </a:r>
            <a:r>
              <a:rPr lang="de-AT" dirty="0" err="1">
                <a:ea typeface="DejaVu Sans" pitchFamily="32" charset="0"/>
                <a:cs typeface="DejaVu Sans" pitchFamily="32" charset="0"/>
              </a:rPr>
              <a:t>information</a:t>
            </a:r>
            <a:r>
              <a:rPr lang="de-AT" dirty="0">
                <a:ea typeface="DejaVu Sans" pitchFamily="32" charset="0"/>
                <a:cs typeface="DejaVu Sans" pitchFamily="32" charset="0"/>
              </a:rPr>
              <a:t> on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country</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map</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see</a:t>
            </a:r>
            <a:r>
              <a:rPr lang="de-AT" dirty="0">
                <a:ea typeface="DejaVu Sans" pitchFamily="32" charset="0"/>
                <a:cs typeface="DejaVu Sans" pitchFamily="32" charset="0"/>
              </a:rPr>
              <a:t> </a:t>
            </a:r>
            <a:r>
              <a:rPr lang="de-AT" dirty="0" err="1">
                <a:ea typeface="DejaVu Sans" pitchFamily="32" charset="0"/>
                <a:cs typeface="DejaVu Sans" pitchFamily="32" charset="0"/>
              </a:rPr>
              <a:t>where</a:t>
            </a:r>
            <a:r>
              <a:rPr lang="de-AT" dirty="0">
                <a:ea typeface="DejaVu Sans" pitchFamily="32" charset="0"/>
                <a:cs typeface="DejaVu Sans" pitchFamily="32" charset="0"/>
              </a:rPr>
              <a:t> </a:t>
            </a:r>
            <a:r>
              <a:rPr lang="de-AT" dirty="0" err="1">
                <a:ea typeface="DejaVu Sans" pitchFamily="32" charset="0"/>
                <a:cs typeface="DejaVu Sans" pitchFamily="32" charset="0"/>
              </a:rPr>
              <a:t>it</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exactly</a:t>
            </a:r>
            <a:r>
              <a:rPr lang="de-AT" dirty="0">
                <a:ea typeface="DejaVu Sans" pitchFamily="32" charset="0"/>
                <a:cs typeface="DejaVu Sans" pitchFamily="32" charset="0"/>
              </a:rPr>
              <a:t> </a:t>
            </a:r>
            <a:r>
              <a:rPr lang="de-AT" dirty="0" err="1">
                <a:ea typeface="DejaVu Sans" pitchFamily="32" charset="0"/>
                <a:cs typeface="DejaVu Sans" pitchFamily="32" charset="0"/>
              </a:rPr>
              <a:t>located</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other</a:t>
            </a:r>
            <a:r>
              <a:rPr lang="de-AT" dirty="0">
                <a:ea typeface="DejaVu Sans" pitchFamily="32" charset="0"/>
                <a:cs typeface="DejaVu Sans" pitchFamily="32" charset="0"/>
              </a:rPr>
              <a:t> </a:t>
            </a:r>
            <a:r>
              <a:rPr lang="de-AT" dirty="0" err="1">
                <a:ea typeface="DejaVu Sans" pitchFamily="32" charset="0"/>
                <a:cs typeface="DejaVu Sans" pitchFamily="32" charset="0"/>
              </a:rPr>
              <a:t>windows</a:t>
            </a:r>
            <a:r>
              <a:rPr lang="de-AT" dirty="0">
                <a:ea typeface="DejaVu Sans" pitchFamily="32" charset="0"/>
                <a:cs typeface="DejaVu Sans" pitchFamily="32" charset="0"/>
              </a:rPr>
              <a:t> not </a:t>
            </a:r>
            <a:r>
              <a:rPr lang="de-AT" dirty="0" err="1">
                <a:ea typeface="DejaVu Sans" pitchFamily="32" charset="0"/>
                <a:cs typeface="DejaVu Sans" pitchFamily="32" charset="0"/>
              </a:rPr>
              <a:t>contributing</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this</a:t>
            </a:r>
            <a:r>
              <a:rPr lang="de-AT" dirty="0">
                <a:ea typeface="DejaVu Sans" pitchFamily="32" charset="0"/>
                <a:cs typeface="DejaVu Sans" pitchFamily="32" charset="0"/>
              </a:rPr>
              <a:t> </a:t>
            </a:r>
            <a:r>
              <a:rPr lang="de-AT" dirty="0" err="1">
                <a:ea typeface="DejaVu Sans" pitchFamily="32" charset="0"/>
                <a:cs typeface="DejaVu Sans" pitchFamily="32" charset="0"/>
              </a:rPr>
              <a:t>task</a:t>
            </a:r>
            <a:r>
              <a:rPr lang="de-AT" dirty="0">
                <a:ea typeface="DejaVu Sans" pitchFamily="32" charset="0"/>
                <a:cs typeface="DejaVu Sans" pitchFamily="32" charset="0"/>
              </a:rPr>
              <a:t>, but still </a:t>
            </a:r>
            <a:r>
              <a:rPr lang="de-AT" dirty="0" err="1">
                <a:ea typeface="DejaVu Sans" pitchFamily="32" charset="0"/>
                <a:cs typeface="DejaVu Sans" pitchFamily="32" charset="0"/>
              </a:rPr>
              <a:t>visible</a:t>
            </a: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Comparing</a:t>
            </a:r>
            <a:r>
              <a:rPr lang="de-AT" dirty="0">
                <a:ea typeface="DejaVu Sans" pitchFamily="32" charset="0"/>
                <a:cs typeface="DejaVu Sans" pitchFamily="32" charset="0"/>
              </a:rPr>
              <a:t> </a:t>
            </a:r>
            <a:r>
              <a:rPr lang="de-AT" dirty="0" err="1">
                <a:ea typeface="DejaVu Sans" pitchFamily="32" charset="0"/>
                <a:cs typeface="DejaVu Sans" pitchFamily="32" charset="0"/>
              </a:rPr>
              <a:t>information</a:t>
            </a:r>
            <a:r>
              <a:rPr lang="de-AT" dirty="0">
                <a:ea typeface="DejaVu Sans" pitchFamily="32" charset="0"/>
                <a:cs typeface="DejaVu Sans" pitchFamily="32" charset="0"/>
              </a:rPr>
              <a:t> </a:t>
            </a:r>
            <a:r>
              <a:rPr lang="de-AT" dirty="0" err="1">
                <a:ea typeface="DejaVu Sans" pitchFamily="32" charset="0"/>
                <a:cs typeface="DejaVu Sans" pitchFamily="32" charset="0"/>
              </a:rPr>
              <a:t>across</a:t>
            </a:r>
            <a:r>
              <a:rPr lang="de-AT" dirty="0">
                <a:ea typeface="DejaVu Sans" pitchFamily="32" charset="0"/>
                <a:cs typeface="DejaVu Sans" pitchFamily="32" charset="0"/>
              </a:rPr>
              <a:t>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windows</a:t>
            </a:r>
            <a:r>
              <a:rPr lang="de-AT" dirty="0">
                <a:ea typeface="DejaVu Sans" pitchFamily="32" charset="0"/>
                <a:cs typeface="DejaVu Sans" pitchFamily="32" charset="0"/>
              </a:rPr>
              <a:t> </a:t>
            </a:r>
            <a:r>
              <a:rPr lang="de-AT" dirty="0" err="1">
                <a:ea typeface="DejaVu Sans" pitchFamily="32" charset="0"/>
                <a:cs typeface="DejaVu Sans" pitchFamily="32" charset="0"/>
              </a:rPr>
              <a:t>requires</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manually</a:t>
            </a:r>
            <a:r>
              <a:rPr lang="de-AT" dirty="0">
                <a:ea typeface="DejaVu Sans" pitchFamily="32" charset="0"/>
                <a:cs typeface="DejaVu Sans" pitchFamily="32" charset="0"/>
              </a:rPr>
              <a:t> </a:t>
            </a:r>
            <a:r>
              <a:rPr lang="de-AT" dirty="0" err="1">
                <a:ea typeface="DejaVu Sans" pitchFamily="32" charset="0"/>
                <a:cs typeface="DejaVu Sans" pitchFamily="32" charset="0"/>
              </a:rPr>
              <a:t>search</a:t>
            </a:r>
            <a:r>
              <a:rPr lang="de-AT" dirty="0">
                <a:ea typeface="DejaVu Sans" pitchFamily="32" charset="0"/>
                <a:cs typeface="DejaVu Sans" pitchFamily="32" charset="0"/>
              </a:rPr>
              <a:t> </a:t>
            </a:r>
            <a:r>
              <a:rPr lang="de-AT" dirty="0" err="1">
                <a:ea typeface="DejaVu Sans" pitchFamily="32" charset="0"/>
                <a:cs typeface="DejaVu Sans" pitchFamily="32" charset="0"/>
              </a:rPr>
              <a:t>for</a:t>
            </a:r>
            <a:r>
              <a:rPr lang="de-AT" dirty="0">
                <a:ea typeface="DejaVu Sans" pitchFamily="32" charset="0"/>
                <a:cs typeface="DejaVu Sans" pitchFamily="32" charset="0"/>
              </a:rPr>
              <a:t> relevant </a:t>
            </a:r>
            <a:r>
              <a:rPr lang="de-AT" dirty="0" err="1">
                <a:ea typeface="DejaVu Sans" pitchFamily="32" charset="0"/>
                <a:cs typeface="DejaVu Sans" pitchFamily="32" charset="0"/>
              </a:rPr>
              <a:t>items</a:t>
            </a:r>
            <a:r>
              <a:rPr lang="de-AT" dirty="0">
                <a:ea typeface="DejaVu Sans" pitchFamily="32" charset="0"/>
                <a:cs typeface="DejaVu Sans" pitchFamily="32" charset="0"/>
              </a:rPr>
              <a:t>, </a:t>
            </a:r>
            <a:r>
              <a:rPr lang="de-AT" dirty="0" err="1">
                <a:ea typeface="DejaVu Sans" pitchFamily="32" charset="0"/>
                <a:cs typeface="DejaVu Sans" pitchFamily="32" charset="0"/>
              </a:rPr>
              <a:t>which</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exhaustive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error-prone</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Visual links: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connection</a:t>
            </a:r>
            <a:r>
              <a:rPr lang="de-AT" dirty="0">
                <a:ea typeface="DejaVu Sans" pitchFamily="32" charset="0"/>
                <a:cs typeface="DejaVu Sans" pitchFamily="32" charset="0"/>
              </a:rPr>
              <a:t> </a:t>
            </a:r>
            <a:r>
              <a:rPr lang="de-AT" dirty="0" err="1">
                <a:ea typeface="DejaVu Sans" pitchFamily="32" charset="0"/>
                <a:cs typeface="DejaVu Sans" pitchFamily="32" charset="0"/>
              </a:rPr>
              <a:t>lines</a:t>
            </a:r>
            <a:r>
              <a:rPr lang="de-AT" dirty="0">
                <a:ea typeface="DejaVu Sans" pitchFamily="32" charset="0"/>
                <a:cs typeface="DejaVu Sans" pitchFamily="32" charset="0"/>
              </a:rPr>
              <a:t> </a:t>
            </a:r>
            <a:r>
              <a:rPr lang="de-AT" dirty="0" err="1">
                <a:ea typeface="DejaVu Sans" pitchFamily="32" charset="0"/>
                <a:cs typeface="DejaVu Sans" pitchFamily="32" charset="0"/>
              </a:rPr>
              <a:t>linking</a:t>
            </a:r>
            <a:r>
              <a:rPr lang="de-AT" dirty="0">
                <a:ea typeface="DejaVu Sans" pitchFamily="32" charset="0"/>
                <a:cs typeface="DejaVu Sans" pitchFamily="32" charset="0"/>
              </a:rPr>
              <a:t> </a:t>
            </a:r>
            <a:r>
              <a:rPr lang="de-AT" dirty="0" err="1">
                <a:ea typeface="DejaVu Sans" pitchFamily="32" charset="0"/>
                <a:cs typeface="DejaVu Sans" pitchFamily="32" charset="0"/>
              </a:rPr>
              <a:t>related</a:t>
            </a:r>
            <a:r>
              <a:rPr lang="de-AT" dirty="0">
                <a:ea typeface="DejaVu Sans" pitchFamily="32" charset="0"/>
                <a:cs typeface="DejaVu Sans" pitchFamily="32" charset="0"/>
              </a:rPr>
              <a:t> </a:t>
            </a:r>
            <a:r>
              <a:rPr lang="de-AT" dirty="0" err="1">
                <a:ea typeface="DejaVu Sans" pitchFamily="32" charset="0"/>
                <a:cs typeface="DejaVu Sans" pitchFamily="32" charset="0"/>
              </a:rPr>
              <a:t>data</a:t>
            </a:r>
            <a:r>
              <a:rPr lang="de-AT" dirty="0">
                <a:ea typeface="DejaVu Sans" pitchFamily="32" charset="0"/>
                <a:cs typeface="DejaVu Sans" pitchFamily="32" charset="0"/>
              </a:rPr>
              <a:t> </a:t>
            </a:r>
            <a:r>
              <a:rPr lang="de-AT" dirty="0" err="1">
                <a:ea typeface="DejaVu Sans" pitchFamily="32" charset="0"/>
                <a:cs typeface="DejaVu Sans" pitchFamily="32" charset="0"/>
              </a:rPr>
              <a:t>items</a:t>
            </a:r>
            <a:r>
              <a:rPr lang="de-AT" dirty="0">
                <a:ea typeface="DejaVu Sans" pitchFamily="32" charset="0"/>
                <a:cs typeface="DejaVu Sans" pitchFamily="32" charset="0"/>
              </a:rPr>
              <a:t> </a:t>
            </a:r>
            <a:r>
              <a:rPr lang="de-AT" dirty="0" err="1">
                <a:ea typeface="DejaVu Sans" pitchFamily="32" charset="0"/>
                <a:cs typeface="DejaVu Sans" pitchFamily="32" charset="0"/>
              </a:rPr>
              <a:t>across</a:t>
            </a:r>
            <a:r>
              <a:rPr lang="de-AT" dirty="0">
                <a:ea typeface="DejaVu Sans" pitchFamily="32" charset="0"/>
                <a:cs typeface="DejaVu Sans" pitchFamily="32" charset="0"/>
              </a:rPr>
              <a:t>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windows</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strong </a:t>
            </a:r>
            <a:r>
              <a:rPr lang="de-AT" dirty="0" err="1">
                <a:ea typeface="DejaVu Sans" pitchFamily="32" charset="0"/>
                <a:cs typeface="DejaVu Sans" pitchFamily="32" charset="0"/>
              </a:rPr>
              <a:t>visual</a:t>
            </a:r>
            <a:r>
              <a:rPr lang="de-AT" dirty="0">
                <a:ea typeface="DejaVu Sans" pitchFamily="32" charset="0"/>
                <a:cs typeface="DejaVu Sans" pitchFamily="32" charset="0"/>
              </a:rPr>
              <a:t> </a:t>
            </a:r>
            <a:r>
              <a:rPr lang="de-AT" dirty="0" err="1">
                <a:ea typeface="DejaVu Sans" pitchFamily="32" charset="0"/>
                <a:cs typeface="DejaVu Sans" pitchFamily="32" charset="0"/>
              </a:rPr>
              <a:t>cue</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guide</a:t>
            </a:r>
            <a:r>
              <a:rPr lang="de-AT" dirty="0">
                <a:ea typeface="DejaVu Sans" pitchFamily="32" charset="0"/>
                <a:cs typeface="DejaVu Sans" pitchFamily="32" charset="0"/>
              </a:rPr>
              <a:t> </a:t>
            </a:r>
            <a:r>
              <a:rPr lang="de-AT" dirty="0" err="1">
                <a:ea typeface="DejaVu Sans" pitchFamily="32" charset="0"/>
                <a:cs typeface="DejaVu Sans" pitchFamily="32" charset="0"/>
              </a:rPr>
              <a:t>attention</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relevant (</a:t>
            </a:r>
            <a:r>
              <a:rPr lang="de-AT" dirty="0" err="1">
                <a:ea typeface="DejaVu Sans" pitchFamily="32" charset="0"/>
                <a:cs typeface="DejaVu Sans" pitchFamily="32" charset="0"/>
              </a:rPr>
              <a:t>peripheral</a:t>
            </a:r>
            <a:r>
              <a:rPr lang="de-AT" dirty="0">
                <a:ea typeface="DejaVu Sans" pitchFamily="32" charset="0"/>
                <a:cs typeface="DejaVu Sans" pitchFamily="32" charset="0"/>
              </a:rPr>
              <a:t>) </a:t>
            </a:r>
            <a:r>
              <a:rPr lang="de-AT" dirty="0" err="1">
                <a:ea typeface="DejaVu Sans" pitchFamily="32" charset="0"/>
                <a:cs typeface="DejaVu Sans" pitchFamily="32" charset="0"/>
              </a:rPr>
              <a:t>display</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secondary</a:t>
            </a:r>
            <a:r>
              <a:rPr lang="de-AT" dirty="0">
                <a:ea typeface="DejaVu Sans" pitchFamily="32" charset="0"/>
                <a:cs typeface="DejaVu Sans" pitchFamily="32" charset="0"/>
              </a:rPr>
              <a:t> </a:t>
            </a:r>
            <a:r>
              <a:rPr lang="de-AT" dirty="0" err="1">
                <a:ea typeface="DejaVu Sans" pitchFamily="32" charset="0"/>
                <a:cs typeface="DejaVu Sans" pitchFamily="32" charset="0"/>
              </a:rPr>
              <a:t>windows</a:t>
            </a:r>
            <a:r>
              <a:rPr lang="de-AT" dirty="0">
                <a:ea typeface="DejaVu Sans" pitchFamily="32" charset="0"/>
                <a:cs typeface="DejaVu Sans" pitchFamily="32" charset="0"/>
              </a:rPr>
              <a:t> </a:t>
            </a:r>
            <a:r>
              <a:rPr lang="de-AT" dirty="0" err="1">
                <a:ea typeface="DejaVu Sans" pitchFamily="32" charset="0"/>
                <a:cs typeface="DejaVu Sans" pitchFamily="32" charset="0"/>
              </a:rPr>
              <a:t>contributing</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primary</a:t>
            </a:r>
            <a:r>
              <a:rPr lang="de-AT" dirty="0">
                <a:ea typeface="DejaVu Sans" pitchFamily="32" charset="0"/>
                <a:cs typeface="DejaVu Sans" pitchFamily="32" charset="0"/>
              </a:rPr>
              <a:t> </a:t>
            </a:r>
            <a:r>
              <a:rPr lang="de-AT" dirty="0" err="1">
                <a:ea typeface="DejaVu Sans" pitchFamily="32" charset="0"/>
                <a:cs typeface="DejaVu Sans" pitchFamily="32" charset="0"/>
              </a:rPr>
              <a:t>task</a:t>
            </a:r>
            <a:r>
              <a:rPr lang="de-AT" dirty="0">
                <a:ea typeface="DejaVu Sans" pitchFamily="32" charset="0"/>
                <a:cs typeface="DejaVu Sans" pitchFamily="32" charset="0"/>
              </a:rPr>
              <a:t> </a:t>
            </a:r>
          </a:p>
          <a:p>
            <a:pPr>
              <a:spcBef>
                <a:spcPts val="450"/>
              </a:spcBef>
            </a:pPr>
            <a:endParaRPr lang="de-AT" dirty="0">
              <a:ea typeface="DejaVu Sans" pitchFamily="32" charset="0"/>
              <a:cs typeface="DejaVu Sans" pitchFamily="32"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C1341462-FAF5-499E-B0A4-B71595424D60}" type="slidenum">
              <a:rPr lang="en-GB"/>
              <a:pPr/>
              <a:t>45</a:t>
            </a:fld>
            <a:endParaRPr lang="en-GB"/>
          </a:p>
        </p:txBody>
      </p:sp>
      <p:sp>
        <p:nvSpPr>
          <p:cNvPr id="64513"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73E0F449-3D50-45E8-8477-37BB525321A0}" type="slidenum">
              <a:rPr lang="en-GB" sz="1200">
                <a:solidFill>
                  <a:srgbClr val="000000"/>
                </a:solidFill>
              </a:rPr>
              <a:pPr algn="r">
                <a:lnSpc>
                  <a:spcPct val="100000"/>
                </a:lnSpc>
              </a:pPr>
              <a:t>45</a:t>
            </a:fld>
            <a:endParaRPr lang="en-GB" sz="1200">
              <a:solidFill>
                <a:srgbClr val="000000"/>
              </a:solidFill>
            </a:endParaRPr>
          </a:p>
        </p:txBody>
      </p:sp>
      <p:sp>
        <p:nvSpPr>
          <p:cNvPr id="64514"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5" name="Text Box 3"/>
          <p:cNvSpPr txBox="1">
            <a:spLocks noGrp="1" noChangeArrowheads="1"/>
          </p:cNvSpPr>
          <p:nvPr>
            <p:ph type="body" idx="1"/>
          </p:nvPr>
        </p:nvSpPr>
        <p:spPr bwMode="auto">
          <a:xfrm>
            <a:off x="685961" y="4342704"/>
            <a:ext cx="5486080" cy="41141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a:ea typeface="DejaVu Sans" pitchFamily="32" charset="0"/>
                <a:cs typeface="DejaVu Sans" pitchFamily="32" charset="0"/>
              </a:rPr>
              <a:t>How do visual links across applications work? </a:t>
            </a:r>
          </a:p>
          <a:p>
            <a:pPr>
              <a:spcBef>
                <a:spcPts val="450"/>
              </a:spcBef>
            </a:pPr>
            <a:endParaRPr lang="de-AT">
              <a:ea typeface="DejaVu Sans" pitchFamily="32" charset="0"/>
              <a:cs typeface="DejaVu Sans" pitchFamily="32" charset="0"/>
            </a:endParaRPr>
          </a:p>
          <a:p>
            <a:pPr>
              <a:spcBef>
                <a:spcPts val="450"/>
              </a:spcBef>
            </a:pPr>
            <a:r>
              <a:rPr lang="de-AT">
                <a:ea typeface="DejaVu Sans" pitchFamily="32" charset="0"/>
                <a:cs typeface="DejaVu Sans" pitchFamily="32" charset="0"/>
              </a:rPr>
              <a:t>Consider a set of applications which may contribute to the information analysis task </a:t>
            </a:r>
          </a:p>
          <a:p>
            <a:pPr>
              <a:spcBef>
                <a:spcPts val="450"/>
              </a:spcBef>
            </a:pPr>
            <a:r>
              <a:rPr lang="de-AT">
                <a:ea typeface="DejaVu Sans" pitchFamily="32" charset="0"/>
                <a:cs typeface="DejaVu Sans" pitchFamily="32" charset="0"/>
              </a:rPr>
              <a:t>The user registers all these applications to a central management process</a:t>
            </a:r>
          </a:p>
          <a:p>
            <a:pPr>
              <a:spcBef>
                <a:spcPts val="450"/>
              </a:spcBef>
            </a:pPr>
            <a:endParaRPr lang="de-AT">
              <a:ea typeface="DejaVu Sans" pitchFamily="32" charset="0"/>
              <a:cs typeface="DejaVu Sans" pitchFamily="32" charset="0"/>
            </a:endParaRPr>
          </a:p>
          <a:p>
            <a:pPr>
              <a:spcBef>
                <a:spcPts val="450"/>
              </a:spcBef>
            </a:pPr>
            <a:r>
              <a:rPr lang="de-AT">
                <a:ea typeface="DejaVu Sans" pitchFamily="32" charset="0"/>
                <a:cs typeface="DejaVu Sans" pitchFamily="32" charset="0"/>
              </a:rPr>
              <a:t>The management process is based on the Tomcat Java Application Server. </a:t>
            </a:r>
          </a:p>
          <a:p>
            <a:pPr>
              <a:spcBef>
                <a:spcPts val="450"/>
              </a:spcBef>
            </a:pPr>
            <a:r>
              <a:rPr lang="de-AT">
                <a:ea typeface="DejaVu Sans" pitchFamily="32" charset="0"/>
                <a:cs typeface="DejaVu Sans" pitchFamily="32" charset="0"/>
              </a:rPr>
              <a:t>Communication between the manager and the applications is accomplished HTTP-based </a:t>
            </a:r>
            <a:r>
              <a:rPr lang="de-AT">
                <a:latin typeface="Wingdings" charset="2"/>
                <a:ea typeface="DejaVu Sans" pitchFamily="32" charset="0"/>
                <a:cs typeface="DejaVu Sans" pitchFamily="32" charset="0"/>
              </a:rPr>
              <a:t></a:t>
            </a:r>
            <a:r>
              <a:rPr lang="de-AT">
                <a:ea typeface="DejaVu Sans" pitchFamily="32" charset="0"/>
                <a:cs typeface="DejaVu Sans" pitchFamily="32" charset="0"/>
              </a:rPr>
              <a:t> web-browser applications can directly communicate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7B72BA2B-3477-4BE5-8F39-1994771F1ECB}" type="slidenum">
              <a:rPr lang="en-GB"/>
              <a:pPr/>
              <a:t>46</a:t>
            </a:fld>
            <a:endParaRPr lang="en-GB"/>
          </a:p>
        </p:txBody>
      </p:sp>
      <p:sp>
        <p:nvSpPr>
          <p:cNvPr id="65537"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409E1C46-EE25-4EE2-8330-82E0B6B79067}" type="slidenum">
              <a:rPr lang="en-GB" sz="1200">
                <a:solidFill>
                  <a:srgbClr val="000000"/>
                </a:solidFill>
              </a:rPr>
              <a:pPr algn="r">
                <a:lnSpc>
                  <a:spcPct val="100000"/>
                </a:lnSpc>
              </a:pPr>
              <a:t>46</a:t>
            </a:fld>
            <a:endParaRPr lang="en-GB" sz="1200">
              <a:solidFill>
                <a:srgbClr val="000000"/>
              </a:solidFill>
            </a:endParaRPr>
          </a:p>
        </p:txBody>
      </p:sp>
      <p:sp>
        <p:nvSpPr>
          <p:cNvPr id="65538" name="Rectangle 2"/>
          <p:cNvSpPr txBox="1">
            <a:spLocks noGrp="1" noRot="1" noChangeAspect="1" noChangeArrowheads="1"/>
          </p:cNvSpPr>
          <p:nvPr>
            <p:ph type="sldImg"/>
          </p:nvPr>
        </p:nvSpPr>
        <p:spPr bwMode="auto">
          <a:xfrm>
            <a:off x="1143000" y="685800"/>
            <a:ext cx="4573588" cy="3430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9" name="Text Box 3"/>
          <p:cNvSpPr txBox="1">
            <a:spLocks noGrp="1" noChangeArrowheads="1"/>
          </p:cNvSpPr>
          <p:nvPr>
            <p:ph type="body" idx="1"/>
          </p:nvPr>
        </p:nvSpPr>
        <p:spPr bwMode="auto">
          <a:xfrm>
            <a:off x="685960" y="4342704"/>
            <a:ext cx="5487682" cy="403209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a:ea typeface="DejaVu Sans" pitchFamily="32" charset="0"/>
                <a:cs typeface="DejaVu Sans" pitchFamily="32" charset="0"/>
              </a:rPr>
              <a:t>To trigger visual links, the user needs to select an item of interest</a:t>
            </a:r>
          </a:p>
          <a:p>
            <a:pPr>
              <a:spcBef>
                <a:spcPts val="450"/>
              </a:spcBef>
            </a:pPr>
            <a:r>
              <a:rPr lang="de-AT">
                <a:ea typeface="DejaVu Sans" pitchFamily="32" charset="0"/>
                <a:cs typeface="DejaVu Sans" pitchFamily="32" charset="0"/>
              </a:rPr>
              <a:t>How this selection is triggered depends on the application</a:t>
            </a:r>
          </a:p>
          <a:p>
            <a:pPr>
              <a:spcBef>
                <a:spcPts val="450"/>
              </a:spcBef>
            </a:pPr>
            <a:r>
              <a:rPr lang="de-AT">
                <a:ea typeface="DejaVu Sans" pitchFamily="32" charset="0"/>
                <a:cs typeface="DejaVu Sans" pitchFamily="32" charset="0"/>
              </a:rPr>
              <a:t>Examples: </a:t>
            </a:r>
          </a:p>
          <a:p>
            <a:pPr>
              <a:spcBef>
                <a:spcPts val="450"/>
              </a:spcBef>
            </a:pPr>
            <a:r>
              <a:rPr lang="de-AT">
                <a:ea typeface="DejaVu Sans" pitchFamily="32" charset="0"/>
                <a:cs typeface="DejaVu Sans" pitchFamily="32" charset="0"/>
              </a:rPr>
              <a:t> - mouse-over or mouse click </a:t>
            </a:r>
          </a:p>
          <a:p>
            <a:pPr>
              <a:spcBef>
                <a:spcPts val="450"/>
              </a:spcBef>
            </a:pPr>
            <a:r>
              <a:rPr lang="de-AT">
                <a:ea typeface="DejaVu Sans" pitchFamily="32" charset="0"/>
                <a:cs typeface="DejaVu Sans" pitchFamily="32" charset="0"/>
              </a:rPr>
              <a:t> - search boxes</a:t>
            </a:r>
          </a:p>
          <a:p>
            <a:pPr>
              <a:spcBef>
                <a:spcPts val="450"/>
              </a:spcBef>
            </a:pPr>
            <a:r>
              <a:rPr lang="de-AT">
                <a:ea typeface="DejaVu Sans" pitchFamily="32" charset="0"/>
                <a:cs typeface="DejaVu Sans" pitchFamily="32" charset="0"/>
              </a:rPr>
              <a:t> - text selection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D334A4AE-C795-4710-ADA1-B39DA4F69C2C}" type="slidenum">
              <a:rPr lang="en-GB"/>
              <a:pPr/>
              <a:t>47</a:t>
            </a:fld>
            <a:endParaRPr lang="en-GB"/>
          </a:p>
        </p:txBody>
      </p:sp>
      <p:sp>
        <p:nvSpPr>
          <p:cNvPr id="66561"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4D38277C-0A04-4A87-95B5-B6A38CAB3B51}" type="slidenum">
              <a:rPr lang="en-GB" sz="1200">
                <a:solidFill>
                  <a:srgbClr val="000000"/>
                </a:solidFill>
              </a:rPr>
              <a:pPr algn="r">
                <a:lnSpc>
                  <a:spcPct val="100000"/>
                </a:lnSpc>
              </a:pPr>
              <a:t>47</a:t>
            </a:fld>
            <a:endParaRPr lang="en-GB" sz="1200">
              <a:solidFill>
                <a:srgbClr val="000000"/>
              </a:solidFill>
            </a:endParaRPr>
          </a:p>
        </p:txBody>
      </p:sp>
      <p:sp>
        <p:nvSpPr>
          <p:cNvPr id="66562"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3" name="Text Box 3"/>
          <p:cNvSpPr txBox="1">
            <a:spLocks noGrp="1" noChangeArrowheads="1"/>
          </p:cNvSpPr>
          <p:nvPr>
            <p:ph type="body" idx="1"/>
          </p:nvPr>
        </p:nvSpPr>
        <p:spPr bwMode="auto">
          <a:xfrm>
            <a:off x="685961" y="4342704"/>
            <a:ext cx="5486080" cy="41141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endParaRPr lang="de-AT" dirty="0">
              <a:ea typeface="DejaVu Sans" pitchFamily="32" charset="0"/>
              <a:cs typeface="DejaVu Sans" pitchFamily="32"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D334A4AE-C795-4710-ADA1-B39DA4F69C2C}" type="slidenum">
              <a:rPr lang="en-GB"/>
              <a:pPr/>
              <a:t>48</a:t>
            </a:fld>
            <a:endParaRPr lang="en-GB"/>
          </a:p>
        </p:txBody>
      </p:sp>
      <p:sp>
        <p:nvSpPr>
          <p:cNvPr id="66561"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4D38277C-0A04-4A87-95B5-B6A38CAB3B51}" type="slidenum">
              <a:rPr lang="en-GB" sz="1200">
                <a:solidFill>
                  <a:srgbClr val="000000"/>
                </a:solidFill>
              </a:rPr>
              <a:pPr algn="r">
                <a:lnSpc>
                  <a:spcPct val="100000"/>
                </a:lnSpc>
              </a:pPr>
              <a:t>48</a:t>
            </a:fld>
            <a:endParaRPr lang="en-GB" sz="1200">
              <a:solidFill>
                <a:srgbClr val="000000"/>
              </a:solidFill>
            </a:endParaRPr>
          </a:p>
        </p:txBody>
      </p:sp>
      <p:sp>
        <p:nvSpPr>
          <p:cNvPr id="66562"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3" name="Text Box 3"/>
          <p:cNvSpPr txBox="1">
            <a:spLocks noGrp="1" noChangeArrowheads="1"/>
          </p:cNvSpPr>
          <p:nvPr>
            <p:ph type="body" idx="1"/>
          </p:nvPr>
        </p:nvSpPr>
        <p:spPr bwMode="auto">
          <a:xfrm>
            <a:off x="685961" y="4342704"/>
            <a:ext cx="5486080" cy="41141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dirty="0">
                <a:ea typeface="DejaVu Sans" pitchFamily="32" charset="0"/>
                <a:cs typeface="DejaVu Sans" pitchFamily="32" charset="0"/>
              </a:rPr>
              <a:t>The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where</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input</a:t>
            </a:r>
            <a:r>
              <a:rPr lang="de-AT" dirty="0">
                <a:ea typeface="DejaVu Sans" pitchFamily="32" charset="0"/>
                <a:cs typeface="DejaVu Sans" pitchFamily="32" charset="0"/>
              </a:rPr>
              <a:t> </a:t>
            </a:r>
            <a:r>
              <a:rPr lang="de-AT" dirty="0" err="1">
                <a:ea typeface="DejaVu Sans" pitchFamily="32" charset="0"/>
                <a:cs typeface="DejaVu Sans" pitchFamily="32" charset="0"/>
              </a:rPr>
              <a:t>has</a:t>
            </a:r>
            <a:r>
              <a:rPr lang="de-AT" dirty="0">
                <a:ea typeface="DejaVu Sans" pitchFamily="32" charset="0"/>
                <a:cs typeface="DejaVu Sans" pitchFamily="32" charset="0"/>
              </a:rPr>
              <a:t> </a:t>
            </a:r>
            <a:r>
              <a:rPr lang="de-AT" dirty="0" err="1">
                <a:ea typeface="DejaVu Sans" pitchFamily="32" charset="0"/>
                <a:cs typeface="DejaVu Sans" pitchFamily="32" charset="0"/>
              </a:rPr>
              <a:t>been</a:t>
            </a:r>
            <a:r>
              <a:rPr lang="de-AT" dirty="0">
                <a:ea typeface="DejaVu Sans" pitchFamily="32" charset="0"/>
                <a:cs typeface="DejaVu Sans" pitchFamily="32" charset="0"/>
              </a:rPr>
              <a:t> registered </a:t>
            </a:r>
            <a:r>
              <a:rPr lang="de-AT" dirty="0" err="1">
                <a:ea typeface="DejaVu Sans" pitchFamily="32" charset="0"/>
                <a:cs typeface="DejaVu Sans" pitchFamily="32" charset="0"/>
              </a:rPr>
              <a:t>sends</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selection</a:t>
            </a:r>
            <a:r>
              <a:rPr lang="de-AT" dirty="0">
                <a:ea typeface="DejaVu Sans" pitchFamily="32" charset="0"/>
                <a:cs typeface="DejaVu Sans" pitchFamily="32" charset="0"/>
              </a:rPr>
              <a:t> ID – in </a:t>
            </a:r>
            <a:r>
              <a:rPr lang="de-AT" dirty="0" err="1">
                <a:ea typeface="DejaVu Sans" pitchFamily="32" charset="0"/>
                <a:cs typeface="DejaVu Sans" pitchFamily="32" charset="0"/>
              </a:rPr>
              <a:t>this</a:t>
            </a:r>
            <a:r>
              <a:rPr lang="de-AT" dirty="0">
                <a:ea typeface="DejaVu Sans" pitchFamily="32" charset="0"/>
                <a:cs typeface="DejaVu Sans" pitchFamily="32" charset="0"/>
              </a:rPr>
              <a:t> </a:t>
            </a:r>
            <a:r>
              <a:rPr lang="de-AT" dirty="0" err="1">
                <a:ea typeface="DejaVu Sans" pitchFamily="32" charset="0"/>
                <a:cs typeface="DejaVu Sans" pitchFamily="32" charset="0"/>
              </a:rPr>
              <a:t>case</a:t>
            </a:r>
            <a:r>
              <a:rPr lang="de-AT" dirty="0">
                <a:ea typeface="DejaVu Sans" pitchFamily="32" charset="0"/>
                <a:cs typeface="DejaVu Sans" pitchFamily="32" charset="0"/>
              </a:rPr>
              <a:t> „Canada“, </a:t>
            </a:r>
            <a:r>
              <a:rPr lang="de-AT" dirty="0" err="1">
                <a:ea typeface="DejaVu Sans" pitchFamily="32" charset="0"/>
                <a:cs typeface="DejaVu Sans" pitchFamily="32" charset="0"/>
              </a:rPr>
              <a:t>which</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has</a:t>
            </a:r>
            <a:r>
              <a:rPr lang="de-AT" dirty="0">
                <a:ea typeface="DejaVu Sans" pitchFamily="32" charset="0"/>
                <a:cs typeface="DejaVu Sans" pitchFamily="32" charset="0"/>
              </a:rPr>
              <a:t> </a:t>
            </a:r>
            <a:r>
              <a:rPr lang="de-AT" dirty="0" err="1">
                <a:ea typeface="DejaVu Sans" pitchFamily="32" charset="0"/>
                <a:cs typeface="DejaVu Sans" pitchFamily="32" charset="0"/>
              </a:rPr>
              <a:t>entered</a:t>
            </a:r>
            <a:r>
              <a:rPr lang="de-AT" dirty="0">
                <a:ea typeface="DejaVu Sans" pitchFamily="32" charset="0"/>
                <a:cs typeface="DejaVu Sans" pitchFamily="32" charset="0"/>
              </a:rPr>
              <a:t> </a:t>
            </a:r>
            <a:r>
              <a:rPr lang="de-AT" dirty="0" err="1">
                <a:ea typeface="DejaVu Sans" pitchFamily="32" charset="0"/>
                <a:cs typeface="DejaVu Sans" pitchFamily="32" charset="0"/>
              </a:rPr>
              <a:t>into</a:t>
            </a:r>
            <a:r>
              <a:rPr lang="de-AT" dirty="0">
                <a:ea typeface="DejaVu Sans" pitchFamily="32" charset="0"/>
                <a:cs typeface="DejaVu Sans" pitchFamily="32" charset="0"/>
              </a:rPr>
              <a:t> a </a:t>
            </a:r>
            <a:r>
              <a:rPr lang="de-AT" dirty="0" err="1">
                <a:ea typeface="DejaVu Sans" pitchFamily="32" charset="0"/>
                <a:cs typeface="DejaVu Sans" pitchFamily="32" charset="0"/>
              </a:rPr>
              <a:t>search</a:t>
            </a:r>
            <a:r>
              <a:rPr lang="de-AT" dirty="0">
                <a:ea typeface="DejaVu Sans" pitchFamily="32" charset="0"/>
                <a:cs typeface="DejaVu Sans" pitchFamily="32" charset="0"/>
              </a:rPr>
              <a:t> box –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management</a:t>
            </a:r>
            <a:r>
              <a:rPr lang="de-AT" dirty="0">
                <a:ea typeface="DejaVu Sans" pitchFamily="32" charset="0"/>
                <a:cs typeface="DejaVu Sans" pitchFamily="32" charset="0"/>
              </a:rPr>
              <a:t> </a:t>
            </a:r>
            <a:r>
              <a:rPr lang="de-AT" dirty="0" err="1">
                <a:ea typeface="DejaVu Sans" pitchFamily="32" charset="0"/>
                <a:cs typeface="DejaVu Sans" pitchFamily="32" charset="0"/>
              </a:rPr>
              <a:t>process</a:t>
            </a:r>
            <a:r>
              <a:rPr lang="de-AT" dirty="0">
                <a:ea typeface="DejaVu Sans" pitchFamily="32" charset="0"/>
                <a:cs typeface="DejaVu Sans" pitchFamily="32" charset="0"/>
              </a:rPr>
              <a:t>. </a:t>
            </a:r>
          </a:p>
          <a:p>
            <a:pPr>
              <a:spcBef>
                <a:spcPts val="450"/>
              </a:spcBef>
            </a:pPr>
            <a:r>
              <a:rPr lang="de-AT" dirty="0" err="1">
                <a:ea typeface="DejaVu Sans" pitchFamily="32" charset="0"/>
                <a:cs typeface="DejaVu Sans" pitchFamily="32" charset="0"/>
              </a:rPr>
              <a:t>It</a:t>
            </a:r>
            <a:r>
              <a:rPr lang="de-AT" dirty="0">
                <a:ea typeface="DejaVu Sans" pitchFamily="32" charset="0"/>
                <a:cs typeface="DejaVu Sans" pitchFamily="32" charset="0"/>
              </a:rPr>
              <a:t> also </a:t>
            </a:r>
            <a:r>
              <a:rPr lang="de-AT" dirty="0" err="1">
                <a:ea typeface="DejaVu Sans" pitchFamily="32" charset="0"/>
                <a:cs typeface="DejaVu Sans" pitchFamily="32" charset="0"/>
              </a:rPr>
              <a:t>reports</a:t>
            </a:r>
            <a:r>
              <a:rPr lang="de-AT" dirty="0">
                <a:ea typeface="DejaVu Sans" pitchFamily="32" charset="0"/>
                <a:cs typeface="DejaVu Sans" pitchFamily="32" charset="0"/>
              </a:rPr>
              <a:t>: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name</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selection</a:t>
            </a:r>
            <a:r>
              <a:rPr lang="de-AT" dirty="0">
                <a:ea typeface="DejaVu Sans" pitchFamily="32" charset="0"/>
                <a:cs typeface="DejaVu Sans" pitchFamily="32" charset="0"/>
              </a:rPr>
              <a:t> </a:t>
            </a:r>
            <a:r>
              <a:rPr lang="de-AT" dirty="0" err="1">
                <a:ea typeface="DejaVu Sans" pitchFamily="32" charset="0"/>
                <a:cs typeface="DejaVu Sans" pitchFamily="32" charset="0"/>
              </a:rPr>
              <a:t>area</a:t>
            </a:r>
            <a:r>
              <a:rPr lang="de-AT" dirty="0">
                <a:ea typeface="DejaVu Sans" pitchFamily="32" charset="0"/>
                <a:cs typeface="DejaVu Sans" pitchFamily="32" charset="0"/>
              </a:rPr>
              <a:t>(s) </a:t>
            </a:r>
            <a:r>
              <a:rPr lang="de-AT" dirty="0" err="1">
                <a:ea typeface="DejaVu Sans" pitchFamily="32" charset="0"/>
                <a:cs typeface="DejaVu Sans" pitchFamily="32" charset="0"/>
              </a:rPr>
              <a:t>where</a:t>
            </a:r>
            <a:r>
              <a:rPr lang="de-AT" dirty="0">
                <a:ea typeface="DejaVu Sans" pitchFamily="32" charset="0"/>
                <a:cs typeface="DejaVu Sans" pitchFamily="32" charset="0"/>
              </a:rPr>
              <a:t> </a:t>
            </a:r>
            <a:r>
              <a:rPr lang="de-AT" dirty="0" err="1">
                <a:ea typeface="DejaVu Sans" pitchFamily="32" charset="0"/>
                <a:cs typeface="DejaVu Sans" pitchFamily="32" charset="0"/>
              </a:rPr>
              <a:t>occurrences</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search</a:t>
            </a:r>
            <a:r>
              <a:rPr lang="de-AT" dirty="0">
                <a:ea typeface="DejaVu Sans" pitchFamily="32" charset="0"/>
                <a:cs typeface="DejaVu Sans" pitchFamily="32" charset="0"/>
              </a:rPr>
              <a:t> </a:t>
            </a:r>
            <a:r>
              <a:rPr lang="de-AT" dirty="0" err="1">
                <a:ea typeface="DejaVu Sans" pitchFamily="32" charset="0"/>
                <a:cs typeface="DejaVu Sans" pitchFamily="32" charset="0"/>
              </a:rPr>
              <a:t>term</a:t>
            </a:r>
            <a:r>
              <a:rPr lang="de-AT" dirty="0">
                <a:ea typeface="DejaVu Sans" pitchFamily="32" charset="0"/>
                <a:cs typeface="DejaVu Sans" pitchFamily="32" charset="0"/>
              </a:rPr>
              <a:t> </a:t>
            </a:r>
            <a:r>
              <a:rPr lang="de-AT" dirty="0" err="1">
                <a:ea typeface="DejaVu Sans" pitchFamily="32" charset="0"/>
                <a:cs typeface="DejaVu Sans" pitchFamily="32" charset="0"/>
              </a:rPr>
              <a:t>have</a:t>
            </a:r>
            <a:r>
              <a:rPr lang="de-AT" dirty="0">
                <a:ea typeface="DejaVu Sans" pitchFamily="32" charset="0"/>
                <a:cs typeface="DejaVu Sans" pitchFamily="32" charset="0"/>
              </a:rPr>
              <a:t> </a:t>
            </a:r>
            <a:r>
              <a:rPr lang="de-AT" dirty="0" err="1">
                <a:ea typeface="DejaVu Sans" pitchFamily="32" charset="0"/>
                <a:cs typeface="DejaVu Sans" pitchFamily="32" charset="0"/>
              </a:rPr>
              <a:t>been</a:t>
            </a:r>
            <a:r>
              <a:rPr lang="de-AT" dirty="0">
                <a:ea typeface="DejaVu Sans" pitchFamily="32" charset="0"/>
                <a:cs typeface="DejaVu Sans" pitchFamily="32" charset="0"/>
              </a:rPr>
              <a:t> </a:t>
            </a:r>
            <a:r>
              <a:rPr lang="de-AT" dirty="0" err="1">
                <a:ea typeface="DejaVu Sans" pitchFamily="32" charset="0"/>
                <a:cs typeface="DejaVu Sans" pitchFamily="32" charset="0"/>
              </a:rPr>
              <a:t>found</a:t>
            </a:r>
            <a:r>
              <a:rPr lang="de-AT" dirty="0">
                <a:ea typeface="DejaVu Sans" pitchFamily="32" charset="0"/>
                <a:cs typeface="DejaVu Sans" pitchFamily="32" charset="0"/>
              </a:rPr>
              <a:t> in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a:t>
            </a:r>
          </a:p>
          <a:p>
            <a:pPr>
              <a:spcBef>
                <a:spcPts val="450"/>
              </a:spcBef>
            </a:pPr>
            <a:endParaRPr lang="de-AT" dirty="0">
              <a:ea typeface="DejaVu Sans" pitchFamily="32" charset="0"/>
              <a:cs typeface="DejaVu Sans" pitchFamily="32" charset="0"/>
            </a:endParaRPr>
          </a:p>
          <a:p>
            <a:pPr marL="0" marR="0" indent="0" algn="l" defTabSz="914400" rtl="0" eaLnBrk="1" fontAlgn="auto" latinLnBrk="0" hangingPunct="1">
              <a:lnSpc>
                <a:spcPct val="100000"/>
              </a:lnSpc>
              <a:spcBef>
                <a:spcPts val="45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de-AT" dirty="0">
                <a:ea typeface="DejaVu Sans" pitchFamily="32" charset="0"/>
                <a:cs typeface="DejaVu Sans" pitchFamily="32" charset="0"/>
              </a:rPr>
              <a:t>The </a:t>
            </a:r>
            <a:r>
              <a:rPr lang="de-AT" dirty="0" err="1">
                <a:ea typeface="DejaVu Sans" pitchFamily="32" charset="0"/>
                <a:cs typeface="DejaVu Sans" pitchFamily="32" charset="0"/>
              </a:rPr>
              <a:t>management</a:t>
            </a:r>
            <a:r>
              <a:rPr lang="de-AT" dirty="0">
                <a:ea typeface="DejaVu Sans" pitchFamily="32" charset="0"/>
                <a:cs typeface="DejaVu Sans" pitchFamily="32" charset="0"/>
              </a:rPr>
              <a:t> </a:t>
            </a:r>
            <a:r>
              <a:rPr lang="de-AT" dirty="0" err="1">
                <a:ea typeface="DejaVu Sans" pitchFamily="32" charset="0"/>
                <a:cs typeface="DejaVu Sans" pitchFamily="32" charset="0"/>
              </a:rPr>
              <a:t>process</a:t>
            </a:r>
            <a:r>
              <a:rPr lang="de-AT" dirty="0">
                <a:ea typeface="DejaVu Sans" pitchFamily="32" charset="0"/>
                <a:cs typeface="DejaVu Sans" pitchFamily="32" charset="0"/>
              </a:rPr>
              <a:t> </a:t>
            </a:r>
            <a:r>
              <a:rPr lang="de-AT" dirty="0" err="1">
                <a:ea typeface="DejaVu Sans" pitchFamily="32" charset="0"/>
                <a:cs typeface="DejaVu Sans" pitchFamily="32" charset="0"/>
              </a:rPr>
              <a:t>then</a:t>
            </a:r>
            <a:r>
              <a:rPr lang="de-AT" dirty="0">
                <a:ea typeface="DejaVu Sans" pitchFamily="32" charset="0"/>
                <a:cs typeface="DejaVu Sans" pitchFamily="32" charset="0"/>
              </a:rPr>
              <a:t> </a:t>
            </a:r>
            <a:r>
              <a:rPr lang="de-AT" dirty="0" err="1">
                <a:ea typeface="DejaVu Sans" pitchFamily="32" charset="0"/>
                <a:cs typeface="DejaVu Sans" pitchFamily="32" charset="0"/>
              </a:rPr>
              <a:t>dristributes</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selection</a:t>
            </a:r>
            <a:r>
              <a:rPr lang="de-AT" dirty="0">
                <a:ea typeface="DejaVu Sans" pitchFamily="32" charset="0"/>
                <a:cs typeface="DejaVu Sans" pitchFamily="32" charset="0"/>
              </a:rPr>
              <a:t> ID („Canada“) </a:t>
            </a:r>
            <a:r>
              <a:rPr lang="de-AT" dirty="0" err="1">
                <a:ea typeface="DejaVu Sans" pitchFamily="32" charset="0"/>
                <a:cs typeface="DejaVu Sans" pitchFamily="32" charset="0"/>
              </a:rPr>
              <a:t>to</a:t>
            </a:r>
            <a:r>
              <a:rPr lang="de-AT" dirty="0">
                <a:ea typeface="DejaVu Sans" pitchFamily="32" charset="0"/>
                <a:cs typeface="DejaVu Sans" pitchFamily="32" charset="0"/>
              </a:rPr>
              <a:t> all </a:t>
            </a:r>
            <a:r>
              <a:rPr lang="de-AT" dirty="0" err="1">
                <a:ea typeface="DejaVu Sans" pitchFamily="32" charset="0"/>
                <a:cs typeface="DejaVu Sans" pitchFamily="32" charset="0"/>
              </a:rPr>
              <a:t>remaining</a:t>
            </a:r>
            <a:r>
              <a:rPr lang="de-AT" dirty="0">
                <a:ea typeface="DejaVu Sans" pitchFamily="32" charset="0"/>
                <a:cs typeface="DejaVu Sans" pitchFamily="32" charset="0"/>
              </a:rPr>
              <a:t> registered </a:t>
            </a:r>
            <a:r>
              <a:rPr lang="de-AT" dirty="0" err="1">
                <a:ea typeface="DejaVu Sans" pitchFamily="32" charset="0"/>
                <a:cs typeface="DejaVu Sans" pitchFamily="32" charset="0"/>
              </a:rPr>
              <a:t>applications</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marL="0" marR="0" indent="0" algn="l" defTabSz="914400" rtl="0" eaLnBrk="1" fontAlgn="auto" latinLnBrk="0" hangingPunct="1">
              <a:lnSpc>
                <a:spcPct val="100000"/>
              </a:lnSpc>
              <a:spcBef>
                <a:spcPts val="45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200" dirty="0">
                <a:solidFill>
                  <a:srgbClr val="000000"/>
                </a:solidFill>
              </a:rPr>
              <a:t>Applications report selection regions</a:t>
            </a: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Then</a:t>
            </a:r>
            <a:r>
              <a:rPr lang="de-AT" dirty="0">
                <a:ea typeface="DejaVu Sans" pitchFamily="32" charset="0"/>
                <a:cs typeface="DejaVu Sans" pitchFamily="32" charset="0"/>
              </a:rPr>
              <a:t> </a:t>
            </a:r>
            <a:r>
              <a:rPr lang="de-AT" dirty="0" err="1">
                <a:ea typeface="DejaVu Sans" pitchFamily="32" charset="0"/>
                <a:cs typeface="DejaVu Sans" pitchFamily="32" charset="0"/>
              </a:rPr>
              <a:t>they</a:t>
            </a:r>
            <a:r>
              <a:rPr lang="de-AT" dirty="0">
                <a:ea typeface="DejaVu Sans" pitchFamily="32" charset="0"/>
                <a:cs typeface="DejaVu Sans" pitchFamily="32" charset="0"/>
              </a:rPr>
              <a:t> </a:t>
            </a:r>
            <a:r>
              <a:rPr lang="de-AT" dirty="0" err="1">
                <a:ea typeface="DejaVu Sans" pitchFamily="32" charset="0"/>
                <a:cs typeface="DejaVu Sans" pitchFamily="32" charset="0"/>
              </a:rPr>
              <a:t>report</a:t>
            </a:r>
            <a:r>
              <a:rPr lang="de-AT" dirty="0">
                <a:ea typeface="DejaVu Sans" pitchFamily="32" charset="0"/>
                <a:cs typeface="DejaVu Sans" pitchFamily="32" charset="0"/>
              </a:rPr>
              <a:t> back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identified</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links </a:t>
            </a:r>
            <a:r>
              <a:rPr lang="de-AT" dirty="0" err="1">
                <a:ea typeface="DejaVu Sans" pitchFamily="32" charset="0"/>
                <a:cs typeface="DejaVu Sans" pitchFamily="32" charset="0"/>
              </a:rPr>
              <a:t>manager</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8134E7B7-22D0-4B79-B1EE-C0348F71EE2E}" type="slidenum">
              <a:rPr lang="en-GB"/>
              <a:pPr/>
              <a:t>49</a:t>
            </a:fld>
            <a:endParaRPr lang="en-GB"/>
          </a:p>
        </p:txBody>
      </p:sp>
      <p:sp>
        <p:nvSpPr>
          <p:cNvPr id="68609"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ACB58642-9FC7-40A3-895D-F2E04A57E034}" type="slidenum">
              <a:rPr lang="en-GB" sz="1200">
                <a:solidFill>
                  <a:srgbClr val="000000"/>
                </a:solidFill>
              </a:rPr>
              <a:pPr algn="r">
                <a:lnSpc>
                  <a:spcPct val="100000"/>
                </a:lnSpc>
              </a:pPr>
              <a:t>49</a:t>
            </a:fld>
            <a:endParaRPr lang="en-GB" sz="1200">
              <a:solidFill>
                <a:srgbClr val="000000"/>
              </a:solidFill>
            </a:endParaRPr>
          </a:p>
        </p:txBody>
      </p:sp>
      <p:sp>
        <p:nvSpPr>
          <p:cNvPr id="68610" name="Rectangle 2"/>
          <p:cNvSpPr txBox="1">
            <a:spLocks noGrp="1" noRot="1" noChangeAspect="1" noChangeArrowheads="1"/>
          </p:cNvSpPr>
          <p:nvPr>
            <p:ph type="sldImg"/>
          </p:nvPr>
        </p:nvSpPr>
        <p:spPr bwMode="auto">
          <a:xfrm>
            <a:off x="1143000" y="685800"/>
            <a:ext cx="4573588" cy="3430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1" name="Text Box 3"/>
          <p:cNvSpPr txBox="1">
            <a:spLocks noGrp="1" noChangeArrowheads="1"/>
          </p:cNvSpPr>
          <p:nvPr>
            <p:ph type="body" idx="1"/>
          </p:nvPr>
        </p:nvSpPr>
        <p:spPr bwMode="auto">
          <a:xfrm>
            <a:off x="685960" y="4342704"/>
            <a:ext cx="5487682" cy="403209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a:ea typeface="DejaVu Sans" pitchFamily="32" charset="0"/>
                <a:cs typeface="DejaVu Sans" pitchFamily="32" charset="0"/>
              </a:rPr>
              <a:t>The applications now have to map the incoming term onto screen regions </a:t>
            </a:r>
          </a:p>
          <a:p>
            <a:pPr>
              <a:spcBef>
                <a:spcPts val="450"/>
              </a:spcBef>
            </a:pPr>
            <a:r>
              <a:rPr lang="de-AT">
                <a:ea typeface="DejaVu Sans" pitchFamily="32" charset="0"/>
                <a:cs typeface="DejaVu Sans" pitchFamily="32" charset="0"/>
              </a:rPr>
              <a:t>Examples: </a:t>
            </a:r>
          </a:p>
          <a:p>
            <a:pPr>
              <a:spcBef>
                <a:spcPts val="450"/>
              </a:spcBef>
            </a:pPr>
            <a:r>
              <a:rPr lang="de-AT">
                <a:ea typeface="DejaVu Sans" pitchFamily="32" charset="0"/>
                <a:cs typeface="DejaVu Sans" pitchFamily="32" charset="0"/>
              </a:rPr>
              <a:t> - where the string occurs in a text</a:t>
            </a:r>
          </a:p>
          <a:p>
            <a:pPr>
              <a:spcBef>
                <a:spcPts val="450"/>
              </a:spcBef>
            </a:pPr>
            <a:r>
              <a:rPr lang="de-AT">
                <a:ea typeface="DejaVu Sans" pitchFamily="32" charset="0"/>
                <a:cs typeface="DejaVu Sans" pitchFamily="32" charset="0"/>
              </a:rPr>
              <a:t> - query for geospatial location and setting a location on the map window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D334A4AE-C795-4710-ADA1-B39DA4F69C2C}" type="slidenum">
              <a:rPr lang="en-GB"/>
              <a:pPr/>
              <a:t>50</a:t>
            </a:fld>
            <a:endParaRPr lang="en-GB"/>
          </a:p>
        </p:txBody>
      </p:sp>
      <p:sp>
        <p:nvSpPr>
          <p:cNvPr id="66561"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4D38277C-0A04-4A87-95B5-B6A38CAB3B51}" type="slidenum">
              <a:rPr lang="en-GB" sz="1200">
                <a:solidFill>
                  <a:srgbClr val="000000"/>
                </a:solidFill>
              </a:rPr>
              <a:pPr algn="r">
                <a:lnSpc>
                  <a:spcPct val="100000"/>
                </a:lnSpc>
              </a:pPr>
              <a:t>50</a:t>
            </a:fld>
            <a:endParaRPr lang="en-GB" sz="1200">
              <a:solidFill>
                <a:srgbClr val="000000"/>
              </a:solidFill>
            </a:endParaRPr>
          </a:p>
        </p:txBody>
      </p:sp>
      <p:sp>
        <p:nvSpPr>
          <p:cNvPr id="66562"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3" name="Text Box 3"/>
          <p:cNvSpPr txBox="1">
            <a:spLocks noGrp="1" noChangeArrowheads="1"/>
          </p:cNvSpPr>
          <p:nvPr>
            <p:ph type="body" idx="1"/>
          </p:nvPr>
        </p:nvSpPr>
        <p:spPr bwMode="auto">
          <a:xfrm>
            <a:off x="685961" y="4342704"/>
            <a:ext cx="5486080" cy="41141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dirty="0">
                <a:ea typeface="DejaVu Sans" pitchFamily="32" charset="0"/>
                <a:cs typeface="DejaVu Sans" pitchFamily="32" charset="0"/>
              </a:rPr>
              <a:t>The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where</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input</a:t>
            </a:r>
            <a:r>
              <a:rPr lang="de-AT" dirty="0">
                <a:ea typeface="DejaVu Sans" pitchFamily="32" charset="0"/>
                <a:cs typeface="DejaVu Sans" pitchFamily="32" charset="0"/>
              </a:rPr>
              <a:t> </a:t>
            </a:r>
            <a:r>
              <a:rPr lang="de-AT" dirty="0" err="1">
                <a:ea typeface="DejaVu Sans" pitchFamily="32" charset="0"/>
                <a:cs typeface="DejaVu Sans" pitchFamily="32" charset="0"/>
              </a:rPr>
              <a:t>has</a:t>
            </a:r>
            <a:r>
              <a:rPr lang="de-AT" dirty="0">
                <a:ea typeface="DejaVu Sans" pitchFamily="32" charset="0"/>
                <a:cs typeface="DejaVu Sans" pitchFamily="32" charset="0"/>
              </a:rPr>
              <a:t> </a:t>
            </a:r>
            <a:r>
              <a:rPr lang="de-AT" dirty="0" err="1">
                <a:ea typeface="DejaVu Sans" pitchFamily="32" charset="0"/>
                <a:cs typeface="DejaVu Sans" pitchFamily="32" charset="0"/>
              </a:rPr>
              <a:t>been</a:t>
            </a:r>
            <a:r>
              <a:rPr lang="de-AT" dirty="0">
                <a:ea typeface="DejaVu Sans" pitchFamily="32" charset="0"/>
                <a:cs typeface="DejaVu Sans" pitchFamily="32" charset="0"/>
              </a:rPr>
              <a:t> registered </a:t>
            </a:r>
            <a:r>
              <a:rPr lang="de-AT" dirty="0" err="1">
                <a:ea typeface="DejaVu Sans" pitchFamily="32" charset="0"/>
                <a:cs typeface="DejaVu Sans" pitchFamily="32" charset="0"/>
              </a:rPr>
              <a:t>sends</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selection</a:t>
            </a:r>
            <a:r>
              <a:rPr lang="de-AT" dirty="0">
                <a:ea typeface="DejaVu Sans" pitchFamily="32" charset="0"/>
                <a:cs typeface="DejaVu Sans" pitchFamily="32" charset="0"/>
              </a:rPr>
              <a:t> ID – in </a:t>
            </a:r>
            <a:r>
              <a:rPr lang="de-AT" dirty="0" err="1">
                <a:ea typeface="DejaVu Sans" pitchFamily="32" charset="0"/>
                <a:cs typeface="DejaVu Sans" pitchFamily="32" charset="0"/>
              </a:rPr>
              <a:t>this</a:t>
            </a:r>
            <a:r>
              <a:rPr lang="de-AT" dirty="0">
                <a:ea typeface="DejaVu Sans" pitchFamily="32" charset="0"/>
                <a:cs typeface="DejaVu Sans" pitchFamily="32" charset="0"/>
              </a:rPr>
              <a:t> </a:t>
            </a:r>
            <a:r>
              <a:rPr lang="de-AT" dirty="0" err="1">
                <a:ea typeface="DejaVu Sans" pitchFamily="32" charset="0"/>
                <a:cs typeface="DejaVu Sans" pitchFamily="32" charset="0"/>
              </a:rPr>
              <a:t>case</a:t>
            </a:r>
            <a:r>
              <a:rPr lang="de-AT" dirty="0">
                <a:ea typeface="DejaVu Sans" pitchFamily="32" charset="0"/>
                <a:cs typeface="DejaVu Sans" pitchFamily="32" charset="0"/>
              </a:rPr>
              <a:t> „Canada“, </a:t>
            </a:r>
            <a:r>
              <a:rPr lang="de-AT" dirty="0" err="1">
                <a:ea typeface="DejaVu Sans" pitchFamily="32" charset="0"/>
                <a:cs typeface="DejaVu Sans" pitchFamily="32" charset="0"/>
              </a:rPr>
              <a:t>which</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has</a:t>
            </a:r>
            <a:r>
              <a:rPr lang="de-AT" dirty="0">
                <a:ea typeface="DejaVu Sans" pitchFamily="32" charset="0"/>
                <a:cs typeface="DejaVu Sans" pitchFamily="32" charset="0"/>
              </a:rPr>
              <a:t> </a:t>
            </a:r>
            <a:r>
              <a:rPr lang="de-AT" dirty="0" err="1">
                <a:ea typeface="DejaVu Sans" pitchFamily="32" charset="0"/>
                <a:cs typeface="DejaVu Sans" pitchFamily="32" charset="0"/>
              </a:rPr>
              <a:t>entered</a:t>
            </a:r>
            <a:r>
              <a:rPr lang="de-AT" dirty="0">
                <a:ea typeface="DejaVu Sans" pitchFamily="32" charset="0"/>
                <a:cs typeface="DejaVu Sans" pitchFamily="32" charset="0"/>
              </a:rPr>
              <a:t> </a:t>
            </a:r>
            <a:r>
              <a:rPr lang="de-AT" dirty="0" err="1">
                <a:ea typeface="DejaVu Sans" pitchFamily="32" charset="0"/>
                <a:cs typeface="DejaVu Sans" pitchFamily="32" charset="0"/>
              </a:rPr>
              <a:t>into</a:t>
            </a:r>
            <a:r>
              <a:rPr lang="de-AT" dirty="0">
                <a:ea typeface="DejaVu Sans" pitchFamily="32" charset="0"/>
                <a:cs typeface="DejaVu Sans" pitchFamily="32" charset="0"/>
              </a:rPr>
              <a:t> a </a:t>
            </a:r>
            <a:r>
              <a:rPr lang="de-AT" dirty="0" err="1">
                <a:ea typeface="DejaVu Sans" pitchFamily="32" charset="0"/>
                <a:cs typeface="DejaVu Sans" pitchFamily="32" charset="0"/>
              </a:rPr>
              <a:t>search</a:t>
            </a:r>
            <a:r>
              <a:rPr lang="de-AT" dirty="0">
                <a:ea typeface="DejaVu Sans" pitchFamily="32" charset="0"/>
                <a:cs typeface="DejaVu Sans" pitchFamily="32" charset="0"/>
              </a:rPr>
              <a:t> box –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management</a:t>
            </a:r>
            <a:r>
              <a:rPr lang="de-AT" dirty="0">
                <a:ea typeface="DejaVu Sans" pitchFamily="32" charset="0"/>
                <a:cs typeface="DejaVu Sans" pitchFamily="32" charset="0"/>
              </a:rPr>
              <a:t> </a:t>
            </a:r>
            <a:r>
              <a:rPr lang="de-AT" dirty="0" err="1">
                <a:ea typeface="DejaVu Sans" pitchFamily="32" charset="0"/>
                <a:cs typeface="DejaVu Sans" pitchFamily="32" charset="0"/>
              </a:rPr>
              <a:t>process</a:t>
            </a:r>
            <a:r>
              <a:rPr lang="de-AT" dirty="0">
                <a:ea typeface="DejaVu Sans" pitchFamily="32" charset="0"/>
                <a:cs typeface="DejaVu Sans" pitchFamily="32" charset="0"/>
              </a:rPr>
              <a:t>. </a:t>
            </a:r>
          </a:p>
          <a:p>
            <a:pPr>
              <a:spcBef>
                <a:spcPts val="450"/>
              </a:spcBef>
            </a:pPr>
            <a:r>
              <a:rPr lang="de-AT" dirty="0" err="1">
                <a:ea typeface="DejaVu Sans" pitchFamily="32" charset="0"/>
                <a:cs typeface="DejaVu Sans" pitchFamily="32" charset="0"/>
              </a:rPr>
              <a:t>It</a:t>
            </a:r>
            <a:r>
              <a:rPr lang="de-AT" dirty="0">
                <a:ea typeface="DejaVu Sans" pitchFamily="32" charset="0"/>
                <a:cs typeface="DejaVu Sans" pitchFamily="32" charset="0"/>
              </a:rPr>
              <a:t> also </a:t>
            </a:r>
            <a:r>
              <a:rPr lang="de-AT" dirty="0" err="1">
                <a:ea typeface="DejaVu Sans" pitchFamily="32" charset="0"/>
                <a:cs typeface="DejaVu Sans" pitchFamily="32" charset="0"/>
              </a:rPr>
              <a:t>reports</a:t>
            </a:r>
            <a:r>
              <a:rPr lang="de-AT" dirty="0">
                <a:ea typeface="DejaVu Sans" pitchFamily="32" charset="0"/>
                <a:cs typeface="DejaVu Sans" pitchFamily="32" charset="0"/>
              </a:rPr>
              <a:t>: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name</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selection</a:t>
            </a:r>
            <a:r>
              <a:rPr lang="de-AT" dirty="0">
                <a:ea typeface="DejaVu Sans" pitchFamily="32" charset="0"/>
                <a:cs typeface="DejaVu Sans" pitchFamily="32" charset="0"/>
              </a:rPr>
              <a:t> </a:t>
            </a:r>
            <a:r>
              <a:rPr lang="de-AT" dirty="0" err="1">
                <a:ea typeface="DejaVu Sans" pitchFamily="32" charset="0"/>
                <a:cs typeface="DejaVu Sans" pitchFamily="32" charset="0"/>
              </a:rPr>
              <a:t>area</a:t>
            </a:r>
            <a:r>
              <a:rPr lang="de-AT" dirty="0">
                <a:ea typeface="DejaVu Sans" pitchFamily="32" charset="0"/>
                <a:cs typeface="DejaVu Sans" pitchFamily="32" charset="0"/>
              </a:rPr>
              <a:t>(s) </a:t>
            </a:r>
            <a:r>
              <a:rPr lang="de-AT" dirty="0" err="1">
                <a:ea typeface="DejaVu Sans" pitchFamily="32" charset="0"/>
                <a:cs typeface="DejaVu Sans" pitchFamily="32" charset="0"/>
              </a:rPr>
              <a:t>where</a:t>
            </a:r>
            <a:r>
              <a:rPr lang="de-AT" dirty="0">
                <a:ea typeface="DejaVu Sans" pitchFamily="32" charset="0"/>
                <a:cs typeface="DejaVu Sans" pitchFamily="32" charset="0"/>
              </a:rPr>
              <a:t> </a:t>
            </a:r>
            <a:r>
              <a:rPr lang="de-AT" dirty="0" err="1">
                <a:ea typeface="DejaVu Sans" pitchFamily="32" charset="0"/>
                <a:cs typeface="DejaVu Sans" pitchFamily="32" charset="0"/>
              </a:rPr>
              <a:t>occurrences</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search</a:t>
            </a:r>
            <a:r>
              <a:rPr lang="de-AT" dirty="0">
                <a:ea typeface="DejaVu Sans" pitchFamily="32" charset="0"/>
                <a:cs typeface="DejaVu Sans" pitchFamily="32" charset="0"/>
              </a:rPr>
              <a:t> </a:t>
            </a:r>
            <a:r>
              <a:rPr lang="de-AT" dirty="0" err="1">
                <a:ea typeface="DejaVu Sans" pitchFamily="32" charset="0"/>
                <a:cs typeface="DejaVu Sans" pitchFamily="32" charset="0"/>
              </a:rPr>
              <a:t>term</a:t>
            </a:r>
            <a:r>
              <a:rPr lang="de-AT" dirty="0">
                <a:ea typeface="DejaVu Sans" pitchFamily="32" charset="0"/>
                <a:cs typeface="DejaVu Sans" pitchFamily="32" charset="0"/>
              </a:rPr>
              <a:t> </a:t>
            </a:r>
            <a:r>
              <a:rPr lang="de-AT" dirty="0" err="1">
                <a:ea typeface="DejaVu Sans" pitchFamily="32" charset="0"/>
                <a:cs typeface="DejaVu Sans" pitchFamily="32" charset="0"/>
              </a:rPr>
              <a:t>have</a:t>
            </a:r>
            <a:r>
              <a:rPr lang="de-AT" dirty="0">
                <a:ea typeface="DejaVu Sans" pitchFamily="32" charset="0"/>
                <a:cs typeface="DejaVu Sans" pitchFamily="32" charset="0"/>
              </a:rPr>
              <a:t> </a:t>
            </a:r>
            <a:r>
              <a:rPr lang="de-AT" dirty="0" err="1">
                <a:ea typeface="DejaVu Sans" pitchFamily="32" charset="0"/>
                <a:cs typeface="DejaVu Sans" pitchFamily="32" charset="0"/>
              </a:rPr>
              <a:t>been</a:t>
            </a:r>
            <a:r>
              <a:rPr lang="de-AT" dirty="0">
                <a:ea typeface="DejaVu Sans" pitchFamily="32" charset="0"/>
                <a:cs typeface="DejaVu Sans" pitchFamily="32" charset="0"/>
              </a:rPr>
              <a:t> </a:t>
            </a:r>
            <a:r>
              <a:rPr lang="de-AT" dirty="0" err="1">
                <a:ea typeface="DejaVu Sans" pitchFamily="32" charset="0"/>
                <a:cs typeface="DejaVu Sans" pitchFamily="32" charset="0"/>
              </a:rPr>
              <a:t>found</a:t>
            </a:r>
            <a:r>
              <a:rPr lang="de-AT" dirty="0">
                <a:ea typeface="DejaVu Sans" pitchFamily="32" charset="0"/>
                <a:cs typeface="DejaVu Sans" pitchFamily="32" charset="0"/>
              </a:rPr>
              <a:t> in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a:t>
            </a:r>
          </a:p>
          <a:p>
            <a:pPr>
              <a:spcBef>
                <a:spcPts val="450"/>
              </a:spcBef>
            </a:pPr>
            <a:endParaRPr lang="de-AT" dirty="0">
              <a:ea typeface="DejaVu Sans" pitchFamily="32" charset="0"/>
              <a:cs typeface="DejaVu Sans" pitchFamily="32" charset="0"/>
            </a:endParaRPr>
          </a:p>
          <a:p>
            <a:pPr marL="0" marR="0" indent="0" algn="l" defTabSz="914400" rtl="0" eaLnBrk="1" fontAlgn="auto" latinLnBrk="0" hangingPunct="1">
              <a:lnSpc>
                <a:spcPct val="100000"/>
              </a:lnSpc>
              <a:spcBef>
                <a:spcPts val="45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de-AT" dirty="0">
                <a:ea typeface="DejaVu Sans" pitchFamily="32" charset="0"/>
                <a:cs typeface="DejaVu Sans" pitchFamily="32" charset="0"/>
              </a:rPr>
              <a:t>The </a:t>
            </a:r>
            <a:r>
              <a:rPr lang="de-AT" dirty="0" err="1">
                <a:ea typeface="DejaVu Sans" pitchFamily="32" charset="0"/>
                <a:cs typeface="DejaVu Sans" pitchFamily="32" charset="0"/>
              </a:rPr>
              <a:t>management</a:t>
            </a:r>
            <a:r>
              <a:rPr lang="de-AT" dirty="0">
                <a:ea typeface="DejaVu Sans" pitchFamily="32" charset="0"/>
                <a:cs typeface="DejaVu Sans" pitchFamily="32" charset="0"/>
              </a:rPr>
              <a:t> </a:t>
            </a:r>
            <a:r>
              <a:rPr lang="de-AT" dirty="0" err="1">
                <a:ea typeface="DejaVu Sans" pitchFamily="32" charset="0"/>
                <a:cs typeface="DejaVu Sans" pitchFamily="32" charset="0"/>
              </a:rPr>
              <a:t>process</a:t>
            </a:r>
            <a:r>
              <a:rPr lang="de-AT" dirty="0">
                <a:ea typeface="DejaVu Sans" pitchFamily="32" charset="0"/>
                <a:cs typeface="DejaVu Sans" pitchFamily="32" charset="0"/>
              </a:rPr>
              <a:t> </a:t>
            </a:r>
            <a:r>
              <a:rPr lang="de-AT" dirty="0" err="1">
                <a:ea typeface="DejaVu Sans" pitchFamily="32" charset="0"/>
                <a:cs typeface="DejaVu Sans" pitchFamily="32" charset="0"/>
              </a:rPr>
              <a:t>then</a:t>
            </a:r>
            <a:r>
              <a:rPr lang="de-AT" dirty="0">
                <a:ea typeface="DejaVu Sans" pitchFamily="32" charset="0"/>
                <a:cs typeface="DejaVu Sans" pitchFamily="32" charset="0"/>
              </a:rPr>
              <a:t> </a:t>
            </a:r>
            <a:r>
              <a:rPr lang="de-AT" dirty="0" err="1">
                <a:ea typeface="DejaVu Sans" pitchFamily="32" charset="0"/>
                <a:cs typeface="DejaVu Sans" pitchFamily="32" charset="0"/>
              </a:rPr>
              <a:t>dristributes</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selection</a:t>
            </a:r>
            <a:r>
              <a:rPr lang="de-AT" dirty="0">
                <a:ea typeface="DejaVu Sans" pitchFamily="32" charset="0"/>
                <a:cs typeface="DejaVu Sans" pitchFamily="32" charset="0"/>
              </a:rPr>
              <a:t> ID („Canada“) </a:t>
            </a:r>
            <a:r>
              <a:rPr lang="de-AT" dirty="0" err="1">
                <a:ea typeface="DejaVu Sans" pitchFamily="32" charset="0"/>
                <a:cs typeface="DejaVu Sans" pitchFamily="32" charset="0"/>
              </a:rPr>
              <a:t>to</a:t>
            </a:r>
            <a:r>
              <a:rPr lang="de-AT" dirty="0">
                <a:ea typeface="DejaVu Sans" pitchFamily="32" charset="0"/>
                <a:cs typeface="DejaVu Sans" pitchFamily="32" charset="0"/>
              </a:rPr>
              <a:t> all </a:t>
            </a:r>
            <a:r>
              <a:rPr lang="de-AT" dirty="0" err="1">
                <a:ea typeface="DejaVu Sans" pitchFamily="32" charset="0"/>
                <a:cs typeface="DejaVu Sans" pitchFamily="32" charset="0"/>
              </a:rPr>
              <a:t>remaining</a:t>
            </a:r>
            <a:r>
              <a:rPr lang="de-AT" dirty="0">
                <a:ea typeface="DejaVu Sans" pitchFamily="32" charset="0"/>
                <a:cs typeface="DejaVu Sans" pitchFamily="32" charset="0"/>
              </a:rPr>
              <a:t> registered </a:t>
            </a:r>
            <a:r>
              <a:rPr lang="de-AT" dirty="0" err="1">
                <a:ea typeface="DejaVu Sans" pitchFamily="32" charset="0"/>
                <a:cs typeface="DejaVu Sans" pitchFamily="32" charset="0"/>
              </a:rPr>
              <a:t>applications</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marL="0" marR="0" indent="0" algn="l" defTabSz="914400" rtl="0" eaLnBrk="1" fontAlgn="auto" latinLnBrk="0" hangingPunct="1">
              <a:lnSpc>
                <a:spcPct val="100000"/>
              </a:lnSpc>
              <a:spcBef>
                <a:spcPts val="45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200" dirty="0">
                <a:solidFill>
                  <a:srgbClr val="000000"/>
                </a:solidFill>
              </a:rPr>
              <a:t>Applications report selection regions</a:t>
            </a: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Then</a:t>
            </a:r>
            <a:r>
              <a:rPr lang="de-AT" dirty="0">
                <a:ea typeface="DejaVu Sans" pitchFamily="32" charset="0"/>
                <a:cs typeface="DejaVu Sans" pitchFamily="32" charset="0"/>
              </a:rPr>
              <a:t> </a:t>
            </a:r>
            <a:r>
              <a:rPr lang="de-AT" dirty="0" err="1">
                <a:ea typeface="DejaVu Sans" pitchFamily="32" charset="0"/>
                <a:cs typeface="DejaVu Sans" pitchFamily="32" charset="0"/>
              </a:rPr>
              <a:t>they</a:t>
            </a:r>
            <a:r>
              <a:rPr lang="de-AT" dirty="0">
                <a:ea typeface="DejaVu Sans" pitchFamily="32" charset="0"/>
                <a:cs typeface="DejaVu Sans" pitchFamily="32" charset="0"/>
              </a:rPr>
              <a:t> </a:t>
            </a:r>
            <a:r>
              <a:rPr lang="de-AT" dirty="0" err="1">
                <a:ea typeface="DejaVu Sans" pitchFamily="32" charset="0"/>
                <a:cs typeface="DejaVu Sans" pitchFamily="32" charset="0"/>
              </a:rPr>
              <a:t>report</a:t>
            </a:r>
            <a:r>
              <a:rPr lang="de-AT" dirty="0">
                <a:ea typeface="DejaVu Sans" pitchFamily="32" charset="0"/>
                <a:cs typeface="DejaVu Sans" pitchFamily="32" charset="0"/>
              </a:rPr>
              <a:t> back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identified</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links </a:t>
            </a:r>
            <a:r>
              <a:rPr lang="de-AT" dirty="0" err="1">
                <a:ea typeface="DejaVu Sans" pitchFamily="32" charset="0"/>
                <a:cs typeface="DejaVu Sans" pitchFamily="32" charset="0"/>
              </a:rPr>
              <a:t>manager</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42694635-9B21-4CC0-9432-965E0AD72035}" type="slidenum">
              <a:rPr lang="en-GB"/>
              <a:pPr/>
              <a:t>51</a:t>
            </a:fld>
            <a:endParaRPr lang="en-GB"/>
          </a:p>
        </p:txBody>
      </p:sp>
      <p:sp>
        <p:nvSpPr>
          <p:cNvPr id="70657"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A1542D60-47D1-40D0-86ED-F9AD7BF21802}" type="slidenum">
              <a:rPr lang="en-GB" sz="1200">
                <a:solidFill>
                  <a:srgbClr val="000000"/>
                </a:solidFill>
              </a:rPr>
              <a:pPr algn="r">
                <a:lnSpc>
                  <a:spcPct val="100000"/>
                </a:lnSpc>
              </a:pPr>
              <a:t>51</a:t>
            </a:fld>
            <a:endParaRPr lang="en-GB" sz="1200">
              <a:solidFill>
                <a:srgbClr val="000000"/>
              </a:solidFill>
            </a:endParaRPr>
          </a:p>
        </p:txBody>
      </p:sp>
      <p:sp>
        <p:nvSpPr>
          <p:cNvPr id="70658"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9" name="Text Box 3"/>
          <p:cNvSpPr txBox="1">
            <a:spLocks noGrp="1" noChangeArrowheads="1"/>
          </p:cNvSpPr>
          <p:nvPr>
            <p:ph type="body" idx="1"/>
          </p:nvPr>
        </p:nvSpPr>
        <p:spPr bwMode="auto">
          <a:xfrm>
            <a:off x="685961" y="4342704"/>
            <a:ext cx="5486080" cy="41141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dirty="0">
                <a:ea typeface="DejaVu Sans" pitchFamily="32" charset="0"/>
                <a:cs typeface="DejaVu Sans" pitchFamily="32" charset="0"/>
              </a:rPr>
              <a:t>As </a:t>
            </a:r>
            <a:r>
              <a:rPr lang="de-AT" dirty="0" err="1">
                <a:ea typeface="DejaVu Sans" pitchFamily="32" charset="0"/>
                <a:cs typeface="DejaVu Sans" pitchFamily="32" charset="0"/>
              </a:rPr>
              <a:t>soon</a:t>
            </a:r>
            <a:r>
              <a:rPr lang="de-AT" dirty="0">
                <a:ea typeface="DejaVu Sans" pitchFamily="32" charset="0"/>
                <a:cs typeface="DejaVu Sans" pitchFamily="32" charset="0"/>
              </a:rPr>
              <a:t> </a:t>
            </a:r>
            <a:r>
              <a:rPr lang="de-AT" dirty="0" err="1">
                <a:ea typeface="DejaVu Sans" pitchFamily="32" charset="0"/>
                <a:cs typeface="DejaVu Sans" pitchFamily="32" charset="0"/>
              </a:rPr>
              <a:t>as</a:t>
            </a:r>
            <a:r>
              <a:rPr lang="de-AT" dirty="0">
                <a:ea typeface="DejaVu Sans" pitchFamily="32" charset="0"/>
                <a:cs typeface="DejaVu Sans" pitchFamily="32" charset="0"/>
              </a:rPr>
              <a:t> </a:t>
            </a:r>
            <a:r>
              <a:rPr lang="de-AT" dirty="0" err="1">
                <a:ea typeface="DejaVu Sans" pitchFamily="32" charset="0"/>
                <a:cs typeface="DejaVu Sans" pitchFamily="32" charset="0"/>
              </a:rPr>
              <a:t>every</a:t>
            </a:r>
            <a:r>
              <a:rPr lang="de-AT" dirty="0">
                <a:ea typeface="DejaVu Sans" pitchFamily="32" charset="0"/>
                <a:cs typeface="DejaVu Sans" pitchFamily="32" charset="0"/>
              </a:rPr>
              <a:t>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has</a:t>
            </a:r>
            <a:r>
              <a:rPr lang="de-AT" dirty="0">
                <a:ea typeface="DejaVu Sans" pitchFamily="32" charset="0"/>
                <a:cs typeface="DejaVu Sans" pitchFamily="32" charset="0"/>
              </a:rPr>
              <a:t> </a:t>
            </a:r>
            <a:r>
              <a:rPr lang="de-AT" dirty="0" err="1">
                <a:ea typeface="DejaVu Sans" pitchFamily="32" charset="0"/>
                <a:cs typeface="DejaVu Sans" pitchFamily="32" charset="0"/>
              </a:rPr>
              <a:t>reported</a:t>
            </a:r>
            <a:r>
              <a:rPr lang="de-AT" dirty="0">
                <a:ea typeface="DejaVu Sans" pitchFamily="32" charset="0"/>
                <a:cs typeface="DejaVu Sans" pitchFamily="32" charset="0"/>
              </a:rPr>
              <a:t> back,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collected</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a:t>
            </a:r>
            <a:r>
              <a:rPr lang="de-AT" dirty="0" err="1">
                <a:ea typeface="DejaVu Sans" pitchFamily="32" charset="0"/>
                <a:cs typeface="DejaVu Sans" pitchFamily="32" charset="0"/>
              </a:rPr>
              <a:t>are</a:t>
            </a:r>
            <a:r>
              <a:rPr lang="de-AT" dirty="0">
                <a:ea typeface="DejaVu Sans" pitchFamily="32" charset="0"/>
                <a:cs typeface="DejaVu Sans" pitchFamily="32" charset="0"/>
              </a:rPr>
              <a:t> </a:t>
            </a:r>
            <a:r>
              <a:rPr lang="de-AT" dirty="0" err="1">
                <a:ea typeface="DejaVu Sans" pitchFamily="32" charset="0"/>
                <a:cs typeface="DejaVu Sans" pitchFamily="32" charset="0"/>
              </a:rPr>
              <a:t>sent</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renderer</a:t>
            </a:r>
            <a:r>
              <a:rPr lang="de-AT" dirty="0">
                <a:ea typeface="DejaVu Sans" pitchFamily="32" charset="0"/>
                <a:cs typeface="DejaVu Sans" pitchFamily="32" charset="0"/>
              </a:rPr>
              <a:t> </a:t>
            </a:r>
            <a:r>
              <a:rPr lang="de-AT" dirty="0" err="1">
                <a:ea typeface="DejaVu Sans" pitchFamily="32" charset="0"/>
                <a:cs typeface="DejaVu Sans" pitchFamily="32" charset="0"/>
              </a:rPr>
              <a:t>application</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Each</a:t>
            </a:r>
            <a:r>
              <a:rPr lang="de-AT" dirty="0">
                <a:ea typeface="DejaVu Sans" pitchFamily="32" charset="0"/>
                <a:cs typeface="DejaVu Sans" pitchFamily="32" charset="0"/>
              </a:rPr>
              <a:t> </a:t>
            </a:r>
            <a:r>
              <a:rPr lang="de-AT" dirty="0" err="1">
                <a:ea typeface="DejaVu Sans" pitchFamily="32" charset="0"/>
                <a:cs typeface="DejaVu Sans" pitchFamily="32" charset="0"/>
              </a:rPr>
              <a:t>reported</a:t>
            </a:r>
            <a:r>
              <a:rPr lang="de-AT" dirty="0">
                <a:ea typeface="DejaVu Sans" pitchFamily="32" charset="0"/>
                <a:cs typeface="DejaVu Sans" pitchFamily="32" charset="0"/>
              </a:rPr>
              <a:t> </a:t>
            </a:r>
            <a:r>
              <a:rPr lang="de-AT" dirty="0" err="1">
                <a:ea typeface="DejaVu Sans" pitchFamily="32" charset="0"/>
                <a:cs typeface="DejaVu Sans" pitchFamily="32" charset="0"/>
              </a:rPr>
              <a:t>region</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assigned</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 </a:t>
            </a:r>
            <a:r>
              <a:rPr lang="de-AT" dirty="0" err="1">
                <a:ea typeface="DejaVu Sans" pitchFamily="32" charset="0"/>
                <a:cs typeface="DejaVu Sans" pitchFamily="32" charset="0"/>
              </a:rPr>
              <a:t>container</a:t>
            </a:r>
            <a:r>
              <a:rPr lang="de-AT" dirty="0">
                <a:ea typeface="DejaVu Sans" pitchFamily="32" charset="0"/>
                <a:cs typeface="DejaVu Sans" pitchFamily="32" charset="0"/>
              </a:rPr>
              <a:t>, </a:t>
            </a:r>
            <a:r>
              <a:rPr lang="de-AT" dirty="0" err="1">
                <a:ea typeface="DejaVu Sans" pitchFamily="32" charset="0"/>
                <a:cs typeface="DejaVu Sans" pitchFamily="32" charset="0"/>
              </a:rPr>
              <a:t>which</a:t>
            </a:r>
            <a:r>
              <a:rPr lang="de-AT" dirty="0">
                <a:ea typeface="DejaVu Sans" pitchFamily="32" charset="0"/>
                <a:cs typeface="DejaVu Sans" pitchFamily="32" charset="0"/>
              </a:rPr>
              <a:t> </a:t>
            </a:r>
            <a:r>
              <a:rPr lang="de-AT" dirty="0" err="1">
                <a:ea typeface="DejaVu Sans" pitchFamily="32" charset="0"/>
                <a:cs typeface="DejaVu Sans" pitchFamily="32" charset="0"/>
              </a:rPr>
              <a:t>corresponds</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extents</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marL="0" marR="0" indent="0" algn="l" defTabSz="914400" rtl="0" eaLnBrk="1" fontAlgn="auto" latinLnBrk="0" hangingPunct="1">
              <a:lnSpc>
                <a:spcPct val="100000"/>
              </a:lnSpc>
              <a:spcBef>
                <a:spcPts val="45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200" dirty="0">
                <a:solidFill>
                  <a:srgbClr val="000000"/>
                </a:solidFill>
              </a:rPr>
              <a:t>Plugin for Linux compositing window manager „</a:t>
            </a:r>
            <a:r>
              <a:rPr lang="en-US" sz="1200" dirty="0" err="1">
                <a:solidFill>
                  <a:srgbClr val="000000"/>
                </a:solidFill>
              </a:rPr>
              <a:t>Compiz</a:t>
            </a:r>
            <a:r>
              <a:rPr lang="en-US" sz="1200" dirty="0">
                <a:solidFill>
                  <a:srgbClr val="000000"/>
                </a:solidFill>
              </a:rPr>
              <a:t>“</a:t>
            </a:r>
          </a:p>
          <a:p>
            <a:pPr>
              <a:spcBef>
                <a:spcPts val="450"/>
              </a:spcBef>
            </a:pP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D3 = Data</a:t>
            </a:r>
            <a:r>
              <a:rPr lang="de-AT" baseline="0" dirty="0"/>
              <a:t> </a:t>
            </a:r>
            <a:r>
              <a:rPr lang="de-AT" baseline="0" dirty="0" err="1"/>
              <a:t>Driven</a:t>
            </a:r>
            <a:r>
              <a:rPr lang="de-AT" baseline="0" dirty="0"/>
              <a:t> </a:t>
            </a:r>
            <a:r>
              <a:rPr lang="de-AT" baseline="0" dirty="0" err="1"/>
              <a:t>Documents</a:t>
            </a:r>
            <a:endParaRPr lang="en-US" dirty="0"/>
          </a:p>
          <a:p>
            <a:r>
              <a:rPr lang="en-US" dirty="0"/>
              <a:t>D3.js is a JavaScript library for manipulating documents based on data. D3 helps you bring data to life using HTML, SVG and CSS. D3’s emphasis on web standards gives you the full capabilities of modern browsers without tying yourself to a proprietary framework, combining powerful visualization components and a data-driven approach to DOM manipulation.</a:t>
            </a:r>
          </a:p>
          <a:p>
            <a:endParaRPr lang="de-AT" dirty="0"/>
          </a:p>
          <a:p>
            <a:r>
              <a:rPr lang="de-AT" dirty="0" err="1"/>
              <a:t>Tutorial</a:t>
            </a:r>
            <a:r>
              <a:rPr lang="de-AT" dirty="0"/>
              <a:t> </a:t>
            </a:r>
            <a:r>
              <a:rPr lang="de-AT" dirty="0" err="1"/>
              <a:t>today</a:t>
            </a:r>
            <a:r>
              <a:rPr lang="de-AT" dirty="0"/>
              <a:t> in</a:t>
            </a:r>
            <a:r>
              <a:rPr lang="de-AT" baseline="0" dirty="0"/>
              <a:t> </a:t>
            </a:r>
            <a:r>
              <a:rPr lang="de-AT" baseline="0" dirty="0" err="1"/>
              <a:t>the</a:t>
            </a:r>
            <a:r>
              <a:rPr lang="de-AT" baseline="0" dirty="0"/>
              <a:t> </a:t>
            </a:r>
            <a:r>
              <a:rPr lang="de-AT" baseline="0" dirty="0" err="1"/>
              <a:t>morning</a:t>
            </a:r>
            <a:r>
              <a:rPr lang="de-AT" baseline="0" dirty="0"/>
              <a:t> </a:t>
            </a:r>
            <a:r>
              <a:rPr lang="de-AT" baseline="0" dirty="0" err="1"/>
              <a:t>sessions</a:t>
            </a:r>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6</a:t>
            </a:fld>
            <a:endParaRPr lang="de-AT"/>
          </a:p>
        </p:txBody>
      </p:sp>
    </p:spTree>
    <p:extLst>
      <p:ext uri="{BB962C8B-B14F-4D97-AF65-F5344CB8AC3E}">
        <p14:creationId xmlns:p14="http://schemas.microsoft.com/office/powerpoint/2010/main" val="3981079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E3DCF75D-9658-4EE6-9232-A7E2ED8B53EA}" type="slidenum">
              <a:rPr lang="en-GB"/>
              <a:pPr/>
              <a:t>52</a:t>
            </a:fld>
            <a:endParaRPr lang="en-GB"/>
          </a:p>
        </p:txBody>
      </p:sp>
      <p:sp>
        <p:nvSpPr>
          <p:cNvPr id="71681"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E14CAF1F-8304-489A-B9ED-543ED092B66C}" type="slidenum">
              <a:rPr lang="en-GB" sz="1200">
                <a:solidFill>
                  <a:srgbClr val="000000"/>
                </a:solidFill>
              </a:rPr>
              <a:pPr algn="r">
                <a:lnSpc>
                  <a:spcPct val="100000"/>
                </a:lnSpc>
              </a:pPr>
              <a:t>52</a:t>
            </a:fld>
            <a:endParaRPr lang="en-GB" sz="1200">
              <a:solidFill>
                <a:srgbClr val="000000"/>
              </a:solidFill>
            </a:endParaRPr>
          </a:p>
        </p:txBody>
      </p:sp>
      <p:sp>
        <p:nvSpPr>
          <p:cNvPr id="71682" name="Rectangle 2"/>
          <p:cNvSpPr txBox="1">
            <a:spLocks noGrp="1" noRot="1" noChangeAspect="1" noChangeArrowheads="1"/>
          </p:cNvSpPr>
          <p:nvPr>
            <p:ph type="sldImg"/>
          </p:nvPr>
        </p:nvSpPr>
        <p:spPr bwMode="auto">
          <a:xfrm>
            <a:off x="1143000" y="685800"/>
            <a:ext cx="4573588" cy="3430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3" name="Text Box 3"/>
          <p:cNvSpPr txBox="1">
            <a:spLocks noGrp="1" noChangeArrowheads="1"/>
          </p:cNvSpPr>
          <p:nvPr>
            <p:ph type="body" idx="1"/>
          </p:nvPr>
        </p:nvSpPr>
        <p:spPr bwMode="auto">
          <a:xfrm>
            <a:off x="685960" y="4342704"/>
            <a:ext cx="5487682" cy="403209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dirty="0" err="1">
                <a:ea typeface="DejaVu Sans" pitchFamily="32" charset="0"/>
                <a:cs typeface="DejaVu Sans" pitchFamily="32" charset="0"/>
              </a:rPr>
              <a:t>Example</a:t>
            </a:r>
            <a:r>
              <a:rPr lang="de-AT" dirty="0">
                <a:ea typeface="DejaVu Sans" pitchFamily="32" charset="0"/>
                <a:cs typeface="DejaVu Sans" pitchFamily="32" charset="0"/>
              </a:rPr>
              <a:t>: </a:t>
            </a:r>
          </a:p>
          <a:p>
            <a:pPr>
              <a:spcBef>
                <a:spcPts val="450"/>
              </a:spcBef>
            </a:pPr>
            <a:r>
              <a:rPr lang="de-AT" dirty="0">
                <a:ea typeface="DejaVu Sans" pitchFamily="32" charset="0"/>
                <a:cs typeface="DejaVu Sans" pitchFamily="32" charset="0"/>
              </a:rPr>
              <a:t> - 4 </a:t>
            </a:r>
            <a:r>
              <a:rPr lang="de-AT" dirty="0" err="1">
                <a:ea typeface="DejaVu Sans" pitchFamily="32" charset="0"/>
                <a:cs typeface="DejaVu Sans" pitchFamily="32" charset="0"/>
              </a:rPr>
              <a:t>windows</a:t>
            </a:r>
            <a:r>
              <a:rPr lang="de-AT" dirty="0">
                <a:ea typeface="DejaVu Sans" pitchFamily="32" charset="0"/>
                <a:cs typeface="DejaVu Sans" pitchFamily="32" charset="0"/>
              </a:rPr>
              <a:t>, </a:t>
            </a:r>
            <a:r>
              <a:rPr lang="de-AT" dirty="0" err="1">
                <a:ea typeface="DejaVu Sans" pitchFamily="32" charset="0"/>
                <a:cs typeface="DejaVu Sans" pitchFamily="32" charset="0"/>
              </a:rPr>
              <a:t>each</a:t>
            </a:r>
            <a:r>
              <a:rPr lang="de-AT" dirty="0">
                <a:ea typeface="DejaVu Sans" pitchFamily="32" charset="0"/>
                <a:cs typeface="DejaVu Sans" pitchFamily="32" charset="0"/>
              </a:rPr>
              <a:t> </a:t>
            </a:r>
            <a:r>
              <a:rPr lang="de-AT" dirty="0" err="1">
                <a:ea typeface="DejaVu Sans" pitchFamily="32" charset="0"/>
                <a:cs typeface="DejaVu Sans" pitchFamily="32" charset="0"/>
              </a:rPr>
              <a:t>containing</a:t>
            </a:r>
            <a:r>
              <a:rPr lang="de-AT" dirty="0">
                <a:ea typeface="DejaVu Sans" pitchFamily="32" charset="0"/>
                <a:cs typeface="DejaVu Sans" pitchFamily="32" charset="0"/>
              </a:rPr>
              <a:t> </a:t>
            </a:r>
            <a:r>
              <a:rPr lang="de-AT" dirty="0" err="1">
                <a:ea typeface="DejaVu Sans" pitchFamily="32" charset="0"/>
                <a:cs typeface="DejaVu Sans" pitchFamily="32" charset="0"/>
              </a:rPr>
              <a:t>some</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some</a:t>
            </a:r>
            <a:r>
              <a:rPr lang="de-AT" dirty="0">
                <a:ea typeface="DejaVu Sans" pitchFamily="32" charset="0"/>
                <a:cs typeface="DejaVu Sans" pitchFamily="32" charset="0"/>
              </a:rPr>
              <a:t> „invisible“ </a:t>
            </a:r>
            <a:r>
              <a:rPr lang="de-AT" dirty="0" err="1">
                <a:ea typeface="DejaVu Sans" pitchFamily="32" charset="0"/>
                <a:cs typeface="DejaVu Sans" pitchFamily="32" charset="0"/>
              </a:rPr>
              <a:t>region</a:t>
            </a:r>
            <a:r>
              <a:rPr lang="de-AT" dirty="0">
                <a:ea typeface="DejaVu Sans" pitchFamily="32" charset="0"/>
                <a:cs typeface="DejaVu Sans" pitchFamily="32" charset="0"/>
              </a:rPr>
              <a:t> (e.g. Content </a:t>
            </a:r>
            <a:r>
              <a:rPr lang="de-AT" dirty="0" err="1">
                <a:ea typeface="DejaVu Sans" pitchFamily="32" charset="0"/>
                <a:cs typeface="DejaVu Sans" pitchFamily="32" charset="0"/>
              </a:rPr>
              <a:t>which</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currently</a:t>
            </a:r>
            <a:r>
              <a:rPr lang="de-AT" dirty="0">
                <a:ea typeface="DejaVu Sans" pitchFamily="32" charset="0"/>
                <a:cs typeface="DejaVu Sans" pitchFamily="32" charset="0"/>
              </a:rPr>
              <a:t> not </a:t>
            </a:r>
            <a:r>
              <a:rPr lang="de-AT" dirty="0" err="1">
                <a:ea typeface="DejaVu Sans" pitchFamily="32" charset="0"/>
                <a:cs typeface="DejaVu Sans" pitchFamily="32" charset="0"/>
              </a:rPr>
              <a:t>visible</a:t>
            </a:r>
            <a:r>
              <a:rPr lang="de-AT" dirty="0">
                <a:ea typeface="DejaVu Sans" pitchFamily="32" charset="0"/>
                <a:cs typeface="DejaVu Sans" pitchFamily="32" charset="0"/>
              </a:rPr>
              <a:t> </a:t>
            </a:r>
            <a:r>
              <a:rPr lang="de-AT" dirty="0" err="1">
                <a:ea typeface="DejaVu Sans" pitchFamily="32" charset="0"/>
                <a:cs typeface="DejaVu Sans" pitchFamily="32" charset="0"/>
              </a:rPr>
              <a:t>because</a:t>
            </a:r>
            <a:r>
              <a:rPr lang="de-AT" dirty="0">
                <a:ea typeface="DejaVu Sans" pitchFamily="32" charset="0"/>
                <a:cs typeface="DejaVu Sans" pitchFamily="32" charset="0"/>
              </a:rPr>
              <a:t> </a:t>
            </a:r>
            <a:r>
              <a:rPr lang="de-AT" dirty="0" err="1">
                <a:ea typeface="DejaVu Sans" pitchFamily="32" charset="0"/>
                <a:cs typeface="DejaVu Sans" pitchFamily="32" charset="0"/>
              </a:rPr>
              <a:t>it</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scrolled</a:t>
            </a:r>
            <a:r>
              <a:rPr lang="de-AT" dirty="0">
                <a:ea typeface="DejaVu Sans" pitchFamily="32" charset="0"/>
                <a:cs typeface="DejaVu Sans" pitchFamily="32" charset="0"/>
              </a:rPr>
              <a:t> </a:t>
            </a:r>
            <a:r>
              <a:rPr lang="de-AT" dirty="0" err="1">
                <a:ea typeface="DejaVu Sans" pitchFamily="32" charset="0"/>
                <a:cs typeface="DejaVu Sans" pitchFamily="32" charset="0"/>
              </a:rPr>
              <a:t>away</a:t>
            </a:r>
            <a:r>
              <a:rPr lang="de-AT" dirty="0">
                <a:ea typeface="DejaVu Sans" pitchFamily="32" charset="0"/>
                <a:cs typeface="DejaVu Sans" pitchFamily="32" charset="0"/>
              </a:rPr>
              <a:t>)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mouse</a:t>
            </a:r>
            <a:r>
              <a:rPr lang="de-AT" dirty="0">
                <a:ea typeface="DejaVu Sans" pitchFamily="32" charset="0"/>
                <a:cs typeface="DejaVu Sans" pitchFamily="32" charset="0"/>
              </a:rPr>
              <a:t> </a:t>
            </a:r>
            <a:r>
              <a:rPr lang="de-AT" dirty="0" err="1">
                <a:ea typeface="DejaVu Sans" pitchFamily="32" charset="0"/>
                <a:cs typeface="DejaVu Sans" pitchFamily="32" charset="0"/>
              </a:rPr>
              <a:t>pointer</a:t>
            </a:r>
            <a:r>
              <a:rPr lang="de-AT" dirty="0">
                <a:ea typeface="DejaVu Sans" pitchFamily="32" charset="0"/>
                <a:cs typeface="DejaVu Sans" pitchFamily="32" charset="0"/>
              </a:rPr>
              <a:t> </a:t>
            </a:r>
            <a:r>
              <a:rPr lang="de-AT" dirty="0" err="1">
                <a:ea typeface="DejaVu Sans" pitchFamily="32" charset="0"/>
                <a:cs typeface="DejaVu Sans" pitchFamily="32" charset="0"/>
              </a:rPr>
              <a:t>indicates</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region</a:t>
            </a:r>
            <a:r>
              <a:rPr lang="de-AT" dirty="0">
                <a:ea typeface="DejaVu Sans" pitchFamily="32" charset="0"/>
                <a:cs typeface="DejaVu Sans" pitchFamily="32" charset="0"/>
              </a:rPr>
              <a:t> </a:t>
            </a:r>
            <a:r>
              <a:rPr lang="de-AT" dirty="0" err="1">
                <a:ea typeface="DejaVu Sans" pitchFamily="32" charset="0"/>
                <a:cs typeface="DejaVu Sans" pitchFamily="32" charset="0"/>
              </a:rPr>
              <a:t>where</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has</a:t>
            </a:r>
            <a:r>
              <a:rPr lang="de-AT" dirty="0">
                <a:ea typeface="DejaVu Sans" pitchFamily="32" charset="0"/>
                <a:cs typeface="DejaVu Sans" pitchFamily="32" charset="0"/>
              </a:rPr>
              <a:t> </a:t>
            </a:r>
            <a:r>
              <a:rPr lang="de-AT" dirty="0" err="1">
                <a:ea typeface="DejaVu Sans" pitchFamily="32" charset="0"/>
                <a:cs typeface="DejaVu Sans" pitchFamily="32" charset="0"/>
              </a:rPr>
              <a:t>started</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request</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Step</a:t>
            </a:r>
            <a:r>
              <a:rPr lang="de-AT" dirty="0">
                <a:ea typeface="DejaVu Sans" pitchFamily="32" charset="0"/>
                <a:cs typeface="DejaVu Sans" pitchFamily="32" charset="0"/>
              </a:rPr>
              <a:t> 1: </a:t>
            </a:r>
          </a:p>
          <a:p>
            <a:pPr>
              <a:spcBef>
                <a:spcPts val="450"/>
              </a:spcBef>
            </a:pPr>
            <a:r>
              <a:rPr lang="de-AT" dirty="0">
                <a:ea typeface="DejaVu Sans" pitchFamily="32" charset="0"/>
                <a:cs typeface="DejaVu Sans" pitchFamily="32" charset="0"/>
              </a:rPr>
              <a:t> - all </a:t>
            </a:r>
            <a:r>
              <a:rPr lang="de-AT" dirty="0" err="1">
                <a:ea typeface="DejaVu Sans" pitchFamily="32" charset="0"/>
                <a:cs typeface="DejaVu Sans" pitchFamily="32" charset="0"/>
              </a:rPr>
              <a:t>regions</a:t>
            </a:r>
            <a:r>
              <a:rPr lang="de-AT" dirty="0">
                <a:ea typeface="DejaVu Sans" pitchFamily="32" charset="0"/>
                <a:cs typeface="DejaVu Sans" pitchFamily="32" charset="0"/>
              </a:rPr>
              <a:t> in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source</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where</a:t>
            </a:r>
            <a:r>
              <a:rPr lang="de-AT" dirty="0">
                <a:ea typeface="DejaVu Sans" pitchFamily="32" charset="0"/>
                <a:cs typeface="DejaVu Sans" pitchFamily="32" charset="0"/>
              </a:rPr>
              <a:t>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currently</a:t>
            </a:r>
            <a:r>
              <a:rPr lang="de-AT" dirty="0">
                <a:ea typeface="DejaVu Sans" pitchFamily="32" charset="0"/>
                <a:cs typeface="DejaVu Sans" pitchFamily="32" charset="0"/>
              </a:rPr>
              <a:t> </a:t>
            </a:r>
            <a:r>
              <a:rPr lang="de-AT" dirty="0" err="1">
                <a:ea typeface="DejaVu Sans" pitchFamily="32" charset="0"/>
                <a:cs typeface="DejaVu Sans" pitchFamily="32" charset="0"/>
              </a:rPr>
              <a:t>interacting</a:t>
            </a:r>
            <a:r>
              <a:rPr lang="de-AT" dirty="0">
                <a:ea typeface="DejaVu Sans" pitchFamily="32" charset="0"/>
                <a:cs typeface="DejaVu Sans" pitchFamily="32" charset="0"/>
              </a:rPr>
              <a:t>) </a:t>
            </a:r>
            <a:r>
              <a:rPr lang="de-AT" dirty="0" err="1">
                <a:ea typeface="DejaVu Sans" pitchFamily="32" charset="0"/>
                <a:cs typeface="DejaVu Sans" pitchFamily="32" charset="0"/>
              </a:rPr>
              <a:t>are</a:t>
            </a:r>
            <a:r>
              <a:rPr lang="de-AT" dirty="0">
                <a:ea typeface="DejaVu Sans" pitchFamily="32" charset="0"/>
                <a:cs typeface="DejaVu Sans" pitchFamily="32" charset="0"/>
              </a:rPr>
              <a:t> </a:t>
            </a:r>
            <a:r>
              <a:rPr lang="de-AT" dirty="0" err="1">
                <a:ea typeface="DejaVu Sans" pitchFamily="32" charset="0"/>
                <a:cs typeface="DejaVu Sans" pitchFamily="32" charset="0"/>
              </a:rPr>
              <a:t>connected</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center</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gravity</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all </a:t>
            </a:r>
            <a:r>
              <a:rPr lang="de-AT" dirty="0" err="1">
                <a:ea typeface="DejaVu Sans" pitchFamily="32" charset="0"/>
                <a:cs typeface="DejaVu Sans" pitchFamily="32" charset="0"/>
              </a:rPr>
              <a:t>regions</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this</a:t>
            </a:r>
            <a:r>
              <a:rPr lang="de-AT" dirty="0">
                <a:ea typeface="DejaVu Sans" pitchFamily="32" charset="0"/>
                <a:cs typeface="DejaVu Sans" pitchFamily="32" charset="0"/>
              </a:rPr>
              <a:t> „</a:t>
            </a:r>
            <a:r>
              <a:rPr lang="de-AT" dirty="0" err="1">
                <a:ea typeface="DejaVu Sans" pitchFamily="32" charset="0"/>
                <a:cs typeface="DejaVu Sans" pitchFamily="32" charset="0"/>
              </a:rPr>
              <a:t>bundling</a:t>
            </a:r>
            <a:r>
              <a:rPr lang="de-AT" dirty="0">
                <a:ea typeface="DejaVu Sans" pitchFamily="32" charset="0"/>
                <a:cs typeface="DejaVu Sans" pitchFamily="32" charset="0"/>
              </a:rPr>
              <a:t> </a:t>
            </a:r>
            <a:r>
              <a:rPr lang="de-AT" dirty="0" err="1">
                <a:ea typeface="DejaVu Sans" pitchFamily="32" charset="0"/>
                <a:cs typeface="DejaVu Sans" pitchFamily="32" charset="0"/>
              </a:rPr>
              <a:t>point</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where</a:t>
            </a:r>
            <a:r>
              <a:rPr lang="de-AT" dirty="0">
                <a:ea typeface="DejaVu Sans" pitchFamily="32" charset="0"/>
                <a:cs typeface="DejaVu Sans" pitchFamily="32" charset="0"/>
              </a:rPr>
              <a:t> links </a:t>
            </a:r>
            <a:r>
              <a:rPr lang="de-AT" dirty="0" err="1">
                <a:ea typeface="DejaVu Sans" pitchFamily="32" charset="0"/>
                <a:cs typeface="DejaVu Sans" pitchFamily="32" charset="0"/>
              </a:rPr>
              <a:t>to</a:t>
            </a:r>
            <a:r>
              <a:rPr lang="de-AT" dirty="0">
                <a:ea typeface="DejaVu Sans" pitchFamily="32" charset="0"/>
                <a:cs typeface="DejaVu Sans" pitchFamily="32" charset="0"/>
              </a:rPr>
              <a:t> all </a:t>
            </a:r>
            <a:r>
              <a:rPr lang="de-AT" dirty="0" err="1">
                <a:ea typeface="DejaVu Sans" pitchFamily="32" charset="0"/>
                <a:cs typeface="DejaVu Sans" pitchFamily="32" charset="0"/>
              </a:rPr>
              <a:t>other</a:t>
            </a:r>
            <a:r>
              <a:rPr lang="de-AT" dirty="0">
                <a:ea typeface="DejaVu Sans" pitchFamily="32" charset="0"/>
                <a:cs typeface="DejaVu Sans" pitchFamily="32" charset="0"/>
              </a:rPr>
              <a:t> </a:t>
            </a:r>
            <a:r>
              <a:rPr lang="de-AT" dirty="0" err="1">
                <a:ea typeface="DejaVu Sans" pitchFamily="32" charset="0"/>
                <a:cs typeface="DejaVu Sans" pitchFamily="32" charset="0"/>
              </a:rPr>
              <a:t>windows</a:t>
            </a:r>
            <a:r>
              <a:rPr lang="de-AT" dirty="0">
                <a:ea typeface="DejaVu Sans" pitchFamily="32" charset="0"/>
                <a:cs typeface="DejaVu Sans" pitchFamily="32" charset="0"/>
              </a:rPr>
              <a:t> will </a:t>
            </a:r>
            <a:r>
              <a:rPr lang="de-AT" dirty="0" err="1">
                <a:ea typeface="DejaVu Sans" pitchFamily="32" charset="0"/>
                <a:cs typeface="DejaVu Sans" pitchFamily="32" charset="0"/>
              </a:rPr>
              <a:t>emerge</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we</a:t>
            </a:r>
            <a:r>
              <a:rPr lang="de-AT" dirty="0">
                <a:ea typeface="DejaVu Sans" pitchFamily="32" charset="0"/>
                <a:cs typeface="DejaVu Sans" pitchFamily="32" charset="0"/>
              </a:rPr>
              <a:t> do </a:t>
            </a:r>
            <a:r>
              <a:rPr lang="de-AT" dirty="0" err="1">
                <a:ea typeface="DejaVu Sans" pitchFamily="32" charset="0"/>
                <a:cs typeface="DejaVu Sans" pitchFamily="32" charset="0"/>
              </a:rPr>
              <a:t>this</a:t>
            </a:r>
            <a:r>
              <a:rPr lang="de-AT" dirty="0">
                <a:ea typeface="DejaVu Sans" pitchFamily="32" charset="0"/>
                <a:cs typeface="DejaVu Sans" pitchFamily="32" charset="0"/>
              </a:rPr>
              <a:t>, </a:t>
            </a:r>
            <a:r>
              <a:rPr lang="de-AT" dirty="0" err="1">
                <a:ea typeface="DejaVu Sans" pitchFamily="32" charset="0"/>
                <a:cs typeface="DejaVu Sans" pitchFamily="32" charset="0"/>
              </a:rPr>
              <a:t>because</a:t>
            </a:r>
            <a:r>
              <a:rPr lang="de-AT" dirty="0">
                <a:ea typeface="DejaVu Sans" pitchFamily="32" charset="0"/>
                <a:cs typeface="DejaVu Sans" pitchFamily="32" charset="0"/>
              </a:rPr>
              <a:t> </a:t>
            </a:r>
            <a:r>
              <a:rPr lang="de-AT" dirty="0" err="1">
                <a:ea typeface="DejaVu Sans" pitchFamily="32" charset="0"/>
                <a:cs typeface="DejaVu Sans" pitchFamily="32" charset="0"/>
              </a:rPr>
              <a:t>we</a:t>
            </a:r>
            <a:r>
              <a:rPr lang="de-AT" dirty="0">
                <a:ea typeface="DejaVu Sans" pitchFamily="32" charset="0"/>
                <a:cs typeface="DejaVu Sans" pitchFamily="32" charset="0"/>
              </a:rPr>
              <a:t> </a:t>
            </a:r>
            <a:r>
              <a:rPr lang="de-AT" dirty="0" err="1">
                <a:ea typeface="DejaVu Sans" pitchFamily="32" charset="0"/>
                <a:cs typeface="DejaVu Sans" pitchFamily="32" charset="0"/>
              </a:rPr>
              <a:t>assume</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center</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interest</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currently</a:t>
            </a:r>
            <a:r>
              <a:rPr lang="de-AT" dirty="0">
                <a:ea typeface="DejaVu Sans" pitchFamily="32" charset="0"/>
                <a:cs typeface="DejaVu Sans" pitchFamily="32" charset="0"/>
              </a:rPr>
              <a:t> on </a:t>
            </a:r>
            <a:r>
              <a:rPr lang="de-AT" dirty="0" err="1">
                <a:ea typeface="DejaVu Sans" pitchFamily="32" charset="0"/>
                <a:cs typeface="DejaVu Sans" pitchFamily="32" charset="0"/>
              </a:rPr>
              <a:t>this</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Step</a:t>
            </a:r>
            <a:r>
              <a:rPr lang="de-AT" dirty="0">
                <a:ea typeface="DejaVu Sans" pitchFamily="32" charset="0"/>
                <a:cs typeface="DejaVu Sans" pitchFamily="32" charset="0"/>
              </a:rPr>
              <a:t> 2: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from</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center</a:t>
            </a:r>
            <a:r>
              <a:rPr lang="de-AT" dirty="0">
                <a:ea typeface="DejaVu Sans" pitchFamily="32" charset="0"/>
                <a:cs typeface="DejaVu Sans" pitchFamily="32" charset="0"/>
              </a:rPr>
              <a:t> </a:t>
            </a:r>
            <a:r>
              <a:rPr lang="de-AT" dirty="0" err="1">
                <a:ea typeface="DejaVu Sans" pitchFamily="32" charset="0"/>
                <a:cs typeface="DejaVu Sans" pitchFamily="32" charset="0"/>
              </a:rPr>
              <a:t>point</a:t>
            </a:r>
            <a:r>
              <a:rPr lang="de-AT" dirty="0">
                <a:ea typeface="DejaVu Sans" pitchFamily="32" charset="0"/>
                <a:cs typeface="DejaVu Sans" pitchFamily="32" charset="0"/>
              </a:rPr>
              <a:t> in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source</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connection</a:t>
            </a:r>
            <a:r>
              <a:rPr lang="de-AT" dirty="0">
                <a:ea typeface="DejaVu Sans" pitchFamily="32" charset="0"/>
                <a:cs typeface="DejaVu Sans" pitchFamily="32" charset="0"/>
              </a:rPr>
              <a:t> </a:t>
            </a:r>
            <a:r>
              <a:rPr lang="de-AT" dirty="0" err="1">
                <a:ea typeface="DejaVu Sans" pitchFamily="32" charset="0"/>
                <a:cs typeface="DejaVu Sans" pitchFamily="32" charset="0"/>
              </a:rPr>
              <a:t>lines</a:t>
            </a:r>
            <a:r>
              <a:rPr lang="de-AT" dirty="0">
                <a:ea typeface="DejaVu Sans" pitchFamily="32" charset="0"/>
                <a:cs typeface="DejaVu Sans" pitchFamily="32" charset="0"/>
              </a:rPr>
              <a:t> </a:t>
            </a:r>
            <a:r>
              <a:rPr lang="de-AT" dirty="0" err="1">
                <a:ea typeface="DejaVu Sans" pitchFamily="32" charset="0"/>
                <a:cs typeface="DejaVu Sans" pitchFamily="32" charset="0"/>
              </a:rPr>
              <a:t>are</a:t>
            </a:r>
            <a:r>
              <a:rPr lang="de-AT" dirty="0">
                <a:ea typeface="DejaVu Sans" pitchFamily="32" charset="0"/>
                <a:cs typeface="DejaVu Sans" pitchFamily="32" charset="0"/>
              </a:rPr>
              <a:t> </a:t>
            </a:r>
            <a:r>
              <a:rPr lang="de-AT" dirty="0" err="1">
                <a:ea typeface="DejaVu Sans" pitchFamily="32" charset="0"/>
                <a:cs typeface="DejaVu Sans" pitchFamily="32" charset="0"/>
              </a:rPr>
              <a:t>calculated</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center</a:t>
            </a:r>
            <a:r>
              <a:rPr lang="de-AT" dirty="0">
                <a:ea typeface="DejaVu Sans" pitchFamily="32" charset="0"/>
                <a:cs typeface="DejaVu Sans" pitchFamily="32" charset="0"/>
              </a:rPr>
              <a:t> </a:t>
            </a:r>
            <a:r>
              <a:rPr lang="de-AT" dirty="0" err="1">
                <a:ea typeface="DejaVu Sans" pitchFamily="32" charset="0"/>
                <a:cs typeface="DejaVu Sans" pitchFamily="32" charset="0"/>
              </a:rPr>
              <a:t>points</a:t>
            </a:r>
            <a:r>
              <a:rPr lang="de-AT" dirty="0">
                <a:ea typeface="DejaVu Sans" pitchFamily="32" charset="0"/>
                <a:cs typeface="DejaVu Sans" pitchFamily="32" charset="0"/>
              </a:rPr>
              <a:t> in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target</a:t>
            </a:r>
            <a:r>
              <a:rPr lang="de-AT" dirty="0">
                <a:ea typeface="DejaVu Sans" pitchFamily="32" charset="0"/>
                <a:cs typeface="DejaVu Sans" pitchFamily="32" charset="0"/>
              </a:rPr>
              <a:t> </a:t>
            </a:r>
            <a:r>
              <a:rPr lang="de-AT" dirty="0" err="1">
                <a:ea typeface="DejaVu Sans" pitchFamily="32" charset="0"/>
                <a:cs typeface="DejaVu Sans" pitchFamily="32" charset="0"/>
              </a:rPr>
              <a:t>windows</a:t>
            </a: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Step</a:t>
            </a:r>
            <a:r>
              <a:rPr lang="de-AT" dirty="0">
                <a:ea typeface="DejaVu Sans" pitchFamily="32" charset="0"/>
                <a:cs typeface="DejaVu Sans" pitchFamily="32" charset="0"/>
              </a:rPr>
              <a:t> 3: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these</a:t>
            </a:r>
            <a:r>
              <a:rPr lang="de-AT" dirty="0">
                <a:ea typeface="DejaVu Sans" pitchFamily="32" charset="0"/>
                <a:cs typeface="DejaVu Sans" pitchFamily="32" charset="0"/>
              </a:rPr>
              <a:t> </a:t>
            </a:r>
            <a:r>
              <a:rPr lang="de-AT" dirty="0" err="1">
                <a:ea typeface="DejaVu Sans" pitchFamily="32" charset="0"/>
                <a:cs typeface="DejaVu Sans" pitchFamily="32" charset="0"/>
              </a:rPr>
              <a:t>lines</a:t>
            </a:r>
            <a:r>
              <a:rPr lang="de-AT" dirty="0">
                <a:ea typeface="DejaVu Sans" pitchFamily="32" charset="0"/>
                <a:cs typeface="DejaVu Sans" pitchFamily="32" charset="0"/>
              </a:rPr>
              <a:t> </a:t>
            </a:r>
            <a:r>
              <a:rPr lang="de-AT" dirty="0" err="1">
                <a:ea typeface="DejaVu Sans" pitchFamily="32" charset="0"/>
                <a:cs typeface="DejaVu Sans" pitchFamily="32" charset="0"/>
              </a:rPr>
              <a:t>are</a:t>
            </a:r>
            <a:r>
              <a:rPr lang="de-AT" dirty="0">
                <a:ea typeface="DejaVu Sans" pitchFamily="32" charset="0"/>
                <a:cs typeface="DejaVu Sans" pitchFamily="32" charset="0"/>
              </a:rPr>
              <a:t> </a:t>
            </a:r>
            <a:r>
              <a:rPr lang="de-AT" dirty="0" err="1">
                <a:ea typeface="DejaVu Sans" pitchFamily="32" charset="0"/>
                <a:cs typeface="DejaVu Sans" pitchFamily="32" charset="0"/>
              </a:rPr>
              <a:t>intersected</a:t>
            </a:r>
            <a:r>
              <a:rPr lang="de-AT" dirty="0">
                <a:ea typeface="DejaVu Sans" pitchFamily="32" charset="0"/>
                <a:cs typeface="DejaVu Sans" pitchFamily="32" charset="0"/>
              </a:rPr>
              <a:t> </a:t>
            </a:r>
            <a:r>
              <a:rPr lang="de-AT" dirty="0" err="1">
                <a:ea typeface="DejaVu Sans" pitchFamily="32" charset="0"/>
                <a:cs typeface="DejaVu Sans" pitchFamily="32" charset="0"/>
              </a:rPr>
              <a:t>with</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boundaries</a:t>
            </a:r>
            <a:r>
              <a:rPr lang="de-AT" dirty="0">
                <a:ea typeface="DejaVu Sans" pitchFamily="32" charset="0"/>
                <a:cs typeface="DejaVu Sans" pitchFamily="32" charset="0"/>
              </a:rPr>
              <a:t> </a:t>
            </a:r>
            <a:r>
              <a:rPr lang="de-AT" dirty="0">
                <a:latin typeface="Wingdings" charset="2"/>
                <a:ea typeface="DejaVu Sans" pitchFamily="32" charset="0"/>
                <a:cs typeface="DejaVu Sans" pitchFamily="32" charset="0"/>
              </a:rPr>
              <a:t></a:t>
            </a:r>
            <a:r>
              <a:rPr lang="de-AT" dirty="0">
                <a:ea typeface="DejaVu Sans" pitchFamily="32" charset="0"/>
                <a:cs typeface="DejaVu Sans" pitchFamily="32" charset="0"/>
              </a:rPr>
              <a:t> </a:t>
            </a:r>
            <a:r>
              <a:rPr lang="de-AT" dirty="0" err="1">
                <a:ea typeface="DejaVu Sans" pitchFamily="32" charset="0"/>
                <a:cs typeface="DejaVu Sans" pitchFamily="32" charset="0"/>
              </a:rPr>
              <a:t>bundling</a:t>
            </a:r>
            <a:r>
              <a:rPr lang="de-AT" dirty="0">
                <a:ea typeface="DejaVu Sans" pitchFamily="32" charset="0"/>
                <a:cs typeface="DejaVu Sans" pitchFamily="32" charset="0"/>
              </a:rPr>
              <a:t> </a:t>
            </a:r>
            <a:r>
              <a:rPr lang="de-AT" dirty="0" err="1">
                <a:ea typeface="DejaVu Sans" pitchFamily="32" charset="0"/>
                <a:cs typeface="DejaVu Sans" pitchFamily="32" charset="0"/>
              </a:rPr>
              <a:t>points</a:t>
            </a:r>
            <a:r>
              <a:rPr lang="de-AT" dirty="0">
                <a:ea typeface="DejaVu Sans" pitchFamily="32" charset="0"/>
                <a:cs typeface="DejaVu Sans" pitchFamily="32" charset="0"/>
              </a:rPr>
              <a:t> </a:t>
            </a:r>
            <a:r>
              <a:rPr lang="de-AT" dirty="0" err="1">
                <a:ea typeface="DejaVu Sans" pitchFamily="32" charset="0"/>
                <a:cs typeface="DejaVu Sans" pitchFamily="32" charset="0"/>
              </a:rPr>
              <a:t>for</a:t>
            </a:r>
            <a:r>
              <a:rPr lang="de-AT" dirty="0">
                <a:ea typeface="DejaVu Sans" pitchFamily="32" charset="0"/>
                <a:cs typeface="DejaVu Sans" pitchFamily="32" charset="0"/>
              </a:rPr>
              <a:t> </a:t>
            </a:r>
            <a:r>
              <a:rPr lang="de-AT" dirty="0" err="1">
                <a:ea typeface="DejaVu Sans" pitchFamily="32" charset="0"/>
                <a:cs typeface="DejaVu Sans" pitchFamily="32" charset="0"/>
              </a:rPr>
              <a:t>target</a:t>
            </a:r>
            <a:r>
              <a:rPr lang="de-AT" dirty="0">
                <a:ea typeface="DejaVu Sans" pitchFamily="32" charset="0"/>
                <a:cs typeface="DejaVu Sans" pitchFamily="32" charset="0"/>
              </a:rPr>
              <a:t> </a:t>
            </a:r>
            <a:r>
              <a:rPr lang="de-AT" dirty="0" err="1">
                <a:ea typeface="DejaVu Sans" pitchFamily="32" charset="0"/>
                <a:cs typeface="DejaVu Sans" pitchFamily="32" charset="0"/>
              </a:rPr>
              <a:t>windows</a:t>
            </a:r>
            <a:r>
              <a:rPr lang="de-AT" dirty="0">
                <a:ea typeface="DejaVu Sans" pitchFamily="32" charset="0"/>
                <a:cs typeface="DejaVu Sans" pitchFamily="32" charset="0"/>
              </a:rPr>
              <a:t> </a:t>
            </a:r>
          </a:p>
          <a:p>
            <a:pPr>
              <a:spcBef>
                <a:spcPts val="450"/>
              </a:spcBef>
            </a:pPr>
            <a:r>
              <a:rPr lang="de-AT" dirty="0" err="1">
                <a:ea typeface="DejaVu Sans" pitchFamily="32" charset="0"/>
                <a:cs typeface="DejaVu Sans" pitchFamily="32" charset="0"/>
              </a:rPr>
              <a:t>Step</a:t>
            </a:r>
            <a:r>
              <a:rPr lang="de-AT" dirty="0">
                <a:ea typeface="DejaVu Sans" pitchFamily="32" charset="0"/>
                <a:cs typeface="DejaVu Sans" pitchFamily="32" charset="0"/>
              </a:rPr>
              <a:t> 4: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from</a:t>
            </a:r>
            <a:r>
              <a:rPr lang="de-AT" dirty="0">
                <a:ea typeface="DejaVu Sans" pitchFamily="32" charset="0"/>
                <a:cs typeface="DejaVu Sans" pitchFamily="32" charset="0"/>
              </a:rPr>
              <a:t> </a:t>
            </a:r>
            <a:r>
              <a:rPr lang="de-AT" dirty="0" err="1">
                <a:ea typeface="DejaVu Sans" pitchFamily="32" charset="0"/>
                <a:cs typeface="DejaVu Sans" pitchFamily="32" charset="0"/>
              </a:rPr>
              <a:t>target</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bundling</a:t>
            </a:r>
            <a:r>
              <a:rPr lang="de-AT" dirty="0">
                <a:ea typeface="DejaVu Sans" pitchFamily="32" charset="0"/>
                <a:cs typeface="DejaVu Sans" pitchFamily="32" charset="0"/>
              </a:rPr>
              <a:t> </a:t>
            </a:r>
            <a:r>
              <a:rPr lang="de-AT" dirty="0" err="1">
                <a:ea typeface="DejaVu Sans" pitchFamily="32" charset="0"/>
                <a:cs typeface="DejaVu Sans" pitchFamily="32" charset="0"/>
              </a:rPr>
              <a:t>points</a:t>
            </a:r>
            <a:r>
              <a:rPr lang="de-AT" dirty="0">
                <a:ea typeface="DejaVu Sans" pitchFamily="32" charset="0"/>
                <a:cs typeface="DejaVu Sans" pitchFamily="32" charset="0"/>
              </a:rPr>
              <a:t>, </a:t>
            </a:r>
            <a:r>
              <a:rPr lang="de-AT" dirty="0" err="1">
                <a:ea typeface="DejaVu Sans" pitchFamily="32" charset="0"/>
                <a:cs typeface="DejaVu Sans" pitchFamily="32" charset="0"/>
              </a:rPr>
              <a:t>connections</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target</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a:t>
            </a:r>
            <a:r>
              <a:rPr lang="de-AT" dirty="0" err="1">
                <a:ea typeface="DejaVu Sans" pitchFamily="32" charset="0"/>
                <a:cs typeface="DejaVu Sans" pitchFamily="32" charset="0"/>
              </a:rPr>
              <a:t>are</a:t>
            </a:r>
            <a:r>
              <a:rPr lang="de-AT" dirty="0">
                <a:ea typeface="DejaVu Sans" pitchFamily="32" charset="0"/>
                <a:cs typeface="DejaVu Sans" pitchFamily="32" charset="0"/>
              </a:rPr>
              <a:t> </a:t>
            </a:r>
            <a:r>
              <a:rPr lang="de-AT" dirty="0" err="1">
                <a:ea typeface="DejaVu Sans" pitchFamily="32" charset="0"/>
                <a:cs typeface="DejaVu Sans" pitchFamily="32" charset="0"/>
              </a:rPr>
              <a:t>calculated</a:t>
            </a: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Step</a:t>
            </a:r>
            <a:r>
              <a:rPr lang="de-AT" dirty="0">
                <a:ea typeface="DejaVu Sans" pitchFamily="32" charset="0"/>
                <a:cs typeface="DejaVu Sans" pitchFamily="32" charset="0"/>
              </a:rPr>
              <a:t> 5: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we</a:t>
            </a:r>
            <a:r>
              <a:rPr lang="de-AT" dirty="0">
                <a:ea typeface="DejaVu Sans" pitchFamily="32" charset="0"/>
                <a:cs typeface="DejaVu Sans" pitchFamily="32" charset="0"/>
              </a:rPr>
              <a:t> </a:t>
            </a:r>
            <a:r>
              <a:rPr lang="de-AT" dirty="0" err="1">
                <a:ea typeface="DejaVu Sans" pitchFamily="32" charset="0"/>
                <a:cs typeface="DejaVu Sans" pitchFamily="32" charset="0"/>
              </a:rPr>
              <a:t>avoid</a:t>
            </a:r>
            <a:r>
              <a:rPr lang="de-AT" dirty="0">
                <a:ea typeface="DejaVu Sans" pitchFamily="32" charset="0"/>
                <a:cs typeface="DejaVu Sans" pitchFamily="32" charset="0"/>
              </a:rPr>
              <a:t> </a:t>
            </a:r>
            <a:r>
              <a:rPr lang="de-AT" dirty="0" err="1">
                <a:ea typeface="DejaVu Sans" pitchFamily="32" charset="0"/>
                <a:cs typeface="DejaVu Sans" pitchFamily="32" charset="0"/>
              </a:rPr>
              <a:t>intersections</a:t>
            </a:r>
            <a:r>
              <a:rPr lang="de-AT" dirty="0">
                <a:ea typeface="DejaVu Sans" pitchFamily="32" charset="0"/>
                <a:cs typeface="DejaVu Sans" pitchFamily="32" charset="0"/>
              </a:rPr>
              <a:t> </a:t>
            </a:r>
            <a:r>
              <a:rPr lang="de-AT" dirty="0" err="1">
                <a:ea typeface="DejaVu Sans" pitchFamily="32" charset="0"/>
                <a:cs typeface="DejaVu Sans" pitchFamily="32" charset="0"/>
              </a:rPr>
              <a:t>with</a:t>
            </a:r>
            <a:r>
              <a:rPr lang="de-AT" dirty="0">
                <a:ea typeface="DejaVu Sans" pitchFamily="32" charset="0"/>
                <a:cs typeface="DejaVu Sans" pitchFamily="32" charset="0"/>
              </a:rPr>
              <a:t> </a:t>
            </a:r>
            <a:r>
              <a:rPr lang="de-AT" dirty="0" err="1">
                <a:ea typeface="DejaVu Sans" pitchFamily="32" charset="0"/>
                <a:cs typeface="DejaVu Sans" pitchFamily="32" charset="0"/>
              </a:rPr>
              <a:t>selection</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so </a:t>
            </a:r>
            <a:r>
              <a:rPr lang="de-AT" dirty="0" err="1">
                <a:ea typeface="DejaVu Sans" pitchFamily="32" charset="0"/>
                <a:cs typeface="DejaVu Sans" pitchFamily="32" charset="0"/>
              </a:rPr>
              <a:t>valueable</a:t>
            </a:r>
            <a:r>
              <a:rPr lang="de-AT" dirty="0">
                <a:ea typeface="DejaVu Sans" pitchFamily="32" charset="0"/>
                <a:cs typeface="DejaVu Sans" pitchFamily="32" charset="0"/>
              </a:rPr>
              <a:t> </a:t>
            </a:r>
            <a:r>
              <a:rPr lang="de-AT" dirty="0" err="1">
                <a:ea typeface="DejaVu Sans" pitchFamily="32" charset="0"/>
                <a:cs typeface="DejaVu Sans" pitchFamily="32" charset="0"/>
              </a:rPr>
              <a:t>information</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not </a:t>
            </a:r>
            <a:r>
              <a:rPr lang="de-AT" dirty="0" err="1">
                <a:ea typeface="DejaVu Sans" pitchFamily="32" charset="0"/>
                <a:cs typeface="DejaVu Sans" pitchFamily="32" charset="0"/>
              </a:rPr>
              <a:t>hidden</a:t>
            </a:r>
            <a:r>
              <a:rPr lang="de-AT" dirty="0">
                <a:ea typeface="DejaVu Sans" pitchFamily="32" charset="0"/>
                <a:cs typeface="DejaVu Sans" pitchFamily="32" charset="0"/>
              </a:rPr>
              <a:t> </a:t>
            </a:r>
            <a:r>
              <a:rPr lang="de-AT" dirty="0" err="1">
                <a:ea typeface="DejaVu Sans" pitchFamily="32" charset="0"/>
                <a:cs typeface="DejaVu Sans" pitchFamily="32" charset="0"/>
              </a:rPr>
              <a:t>by</a:t>
            </a:r>
            <a:r>
              <a:rPr lang="de-AT" dirty="0">
                <a:ea typeface="DejaVu Sans" pitchFamily="32" charset="0"/>
                <a:cs typeface="DejaVu Sans" pitchFamily="32" charset="0"/>
              </a:rPr>
              <a:t> links</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lines</a:t>
            </a:r>
            <a:r>
              <a:rPr lang="de-AT" dirty="0">
                <a:ea typeface="DejaVu Sans" pitchFamily="32" charset="0"/>
                <a:cs typeface="DejaVu Sans" pitchFamily="32" charset="0"/>
              </a:rPr>
              <a:t> </a:t>
            </a:r>
            <a:r>
              <a:rPr lang="de-AT" dirty="0" err="1">
                <a:ea typeface="DejaVu Sans" pitchFamily="32" charset="0"/>
                <a:cs typeface="DejaVu Sans" pitchFamily="32" charset="0"/>
              </a:rPr>
              <a:t>are</a:t>
            </a:r>
            <a:r>
              <a:rPr lang="de-AT" dirty="0">
                <a:ea typeface="DejaVu Sans" pitchFamily="32" charset="0"/>
                <a:cs typeface="DejaVu Sans" pitchFamily="32" charset="0"/>
              </a:rPr>
              <a:t> </a:t>
            </a:r>
            <a:r>
              <a:rPr lang="de-AT" dirty="0" err="1">
                <a:ea typeface="DejaVu Sans" pitchFamily="32" charset="0"/>
                <a:cs typeface="DejaVu Sans" pitchFamily="32" charset="0"/>
              </a:rPr>
              <a:t>curved</a:t>
            </a:r>
            <a:r>
              <a:rPr lang="de-AT" dirty="0">
                <a:ea typeface="DejaVu Sans" pitchFamily="32" charset="0"/>
                <a:cs typeface="DejaVu Sans" pitchFamily="32" charset="0"/>
              </a:rPr>
              <a:t> </a:t>
            </a:r>
            <a:r>
              <a:rPr lang="de-AT" dirty="0" err="1">
                <a:ea typeface="DejaVu Sans" pitchFamily="32" charset="0"/>
                <a:cs typeface="DejaVu Sans" pitchFamily="32" charset="0"/>
              </a:rPr>
              <a:t>around</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a:t>
            </a:r>
            <a:r>
              <a:rPr lang="de-AT" dirty="0" err="1">
                <a:ea typeface="DejaVu Sans" pitchFamily="32" charset="0"/>
                <a:cs typeface="DejaVu Sans" pitchFamily="32" charset="0"/>
              </a:rPr>
              <a:t>resulting</a:t>
            </a:r>
            <a:r>
              <a:rPr lang="de-AT" dirty="0">
                <a:ea typeface="DejaVu Sans" pitchFamily="32" charset="0"/>
                <a:cs typeface="DejaVu Sans" pitchFamily="32" charset="0"/>
              </a:rPr>
              <a:t> in </a:t>
            </a:r>
            <a:r>
              <a:rPr lang="de-AT" dirty="0" err="1">
                <a:ea typeface="DejaVu Sans" pitchFamily="32" charset="0"/>
                <a:cs typeface="DejaVu Sans" pitchFamily="32" charset="0"/>
              </a:rPr>
              <a:t>shortest</a:t>
            </a:r>
            <a:r>
              <a:rPr lang="de-AT" dirty="0">
                <a:ea typeface="DejaVu Sans" pitchFamily="32" charset="0"/>
                <a:cs typeface="DejaVu Sans" pitchFamily="32" charset="0"/>
              </a:rPr>
              <a:t> non-</a:t>
            </a:r>
            <a:r>
              <a:rPr lang="de-AT" dirty="0" err="1">
                <a:ea typeface="DejaVu Sans" pitchFamily="32" charset="0"/>
                <a:cs typeface="DejaVu Sans" pitchFamily="32" charset="0"/>
              </a:rPr>
              <a:t>intersecting</a:t>
            </a:r>
            <a:r>
              <a:rPr lang="de-AT" dirty="0">
                <a:ea typeface="DejaVu Sans" pitchFamily="32" charset="0"/>
                <a:cs typeface="DejaVu Sans" pitchFamily="32" charset="0"/>
              </a:rPr>
              <a:t> route</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now</a:t>
            </a:r>
            <a:r>
              <a:rPr lang="de-AT" dirty="0">
                <a:ea typeface="DejaVu Sans" pitchFamily="32" charset="0"/>
                <a:cs typeface="DejaVu Sans" pitchFamily="32" charset="0"/>
              </a:rPr>
              <a:t> </a:t>
            </a:r>
            <a:r>
              <a:rPr lang="de-AT" dirty="0" err="1">
                <a:ea typeface="DejaVu Sans" pitchFamily="32" charset="0"/>
                <a:cs typeface="DejaVu Sans" pitchFamily="32" charset="0"/>
              </a:rPr>
              <a:t>we</a:t>
            </a:r>
            <a:r>
              <a:rPr lang="de-AT" dirty="0">
                <a:ea typeface="DejaVu Sans" pitchFamily="32" charset="0"/>
                <a:cs typeface="DejaVu Sans" pitchFamily="32" charset="0"/>
              </a:rPr>
              <a:t> still </a:t>
            </a:r>
            <a:r>
              <a:rPr lang="de-AT" dirty="0" err="1">
                <a:ea typeface="DejaVu Sans" pitchFamily="32" charset="0"/>
                <a:cs typeface="DejaVu Sans" pitchFamily="32" charset="0"/>
              </a:rPr>
              <a:t>need</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treat</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invisible </a:t>
            </a:r>
            <a:r>
              <a:rPr lang="de-AT" dirty="0" err="1">
                <a:ea typeface="DejaVu Sans" pitchFamily="32" charset="0"/>
                <a:cs typeface="DejaVu Sans" pitchFamily="32" charset="0"/>
              </a:rPr>
              <a:t>regions</a:t>
            </a: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Step</a:t>
            </a:r>
            <a:r>
              <a:rPr lang="de-AT" dirty="0">
                <a:ea typeface="DejaVu Sans" pitchFamily="32" charset="0"/>
                <a:cs typeface="DejaVu Sans" pitchFamily="32" charset="0"/>
              </a:rPr>
              <a:t> 6: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we</a:t>
            </a:r>
            <a:r>
              <a:rPr lang="de-AT" dirty="0">
                <a:ea typeface="DejaVu Sans" pitchFamily="32" charset="0"/>
                <a:cs typeface="DejaVu Sans" pitchFamily="32" charset="0"/>
              </a:rPr>
              <a:t> </a:t>
            </a:r>
            <a:r>
              <a:rPr lang="de-AT" dirty="0" err="1">
                <a:ea typeface="DejaVu Sans" pitchFamily="32" charset="0"/>
                <a:cs typeface="DejaVu Sans" pitchFamily="32" charset="0"/>
              </a:rPr>
              <a:t>indicate</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existence</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hidden</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a:t>
            </a:r>
            <a:r>
              <a:rPr lang="de-AT" dirty="0" err="1">
                <a:ea typeface="DejaVu Sans" pitchFamily="32" charset="0"/>
                <a:cs typeface="DejaVu Sans" pitchFamily="32" charset="0"/>
              </a:rPr>
              <a:t>by</a:t>
            </a:r>
            <a:r>
              <a:rPr lang="de-AT" dirty="0">
                <a:ea typeface="DejaVu Sans" pitchFamily="32" charset="0"/>
                <a:cs typeface="DejaVu Sans" pitchFamily="32" charset="0"/>
              </a:rPr>
              <a:t> </a:t>
            </a:r>
            <a:r>
              <a:rPr lang="de-AT" dirty="0" err="1">
                <a:ea typeface="DejaVu Sans" pitchFamily="32" charset="0"/>
                <a:cs typeface="DejaVu Sans" pitchFamily="32" charset="0"/>
              </a:rPr>
              <a:t>drawing</a:t>
            </a:r>
            <a:r>
              <a:rPr lang="de-AT" dirty="0">
                <a:ea typeface="DejaVu Sans" pitchFamily="32" charset="0"/>
                <a:cs typeface="DejaVu Sans" pitchFamily="32" charset="0"/>
              </a:rPr>
              <a:t> </a:t>
            </a:r>
            <a:r>
              <a:rPr lang="de-AT" dirty="0" err="1">
                <a:ea typeface="DejaVu Sans" pitchFamily="32" charset="0"/>
                <a:cs typeface="DejaVu Sans" pitchFamily="32" charset="0"/>
              </a:rPr>
              <a:t>arrows</a:t>
            </a:r>
            <a:r>
              <a:rPr lang="de-AT" dirty="0">
                <a:ea typeface="DejaVu Sans" pitchFamily="32" charset="0"/>
                <a:cs typeface="DejaVu Sans" pitchFamily="32" charset="0"/>
              </a:rPr>
              <a:t> </a:t>
            </a:r>
            <a:r>
              <a:rPr lang="de-AT" dirty="0" err="1">
                <a:ea typeface="DejaVu Sans" pitchFamily="32" charset="0"/>
                <a:cs typeface="DejaVu Sans" pitchFamily="32" charset="0"/>
              </a:rPr>
              <a:t>at</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boundaries</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arrows</a:t>
            </a:r>
            <a:r>
              <a:rPr lang="de-AT" dirty="0">
                <a:ea typeface="DejaVu Sans" pitchFamily="32" charset="0"/>
                <a:cs typeface="DejaVu Sans" pitchFamily="32" charset="0"/>
              </a:rPr>
              <a:t> </a:t>
            </a:r>
            <a:r>
              <a:rPr lang="de-AT" dirty="0" err="1">
                <a:ea typeface="DejaVu Sans" pitchFamily="32" charset="0"/>
                <a:cs typeface="DejaVu Sans" pitchFamily="32" charset="0"/>
              </a:rPr>
              <a:t>show</a:t>
            </a:r>
            <a:r>
              <a:rPr lang="de-AT" dirty="0">
                <a:ea typeface="DejaVu Sans" pitchFamily="32" charset="0"/>
                <a:cs typeface="DejaVu Sans" pitchFamily="32" charset="0"/>
              </a:rPr>
              <a:t> in 4 </a:t>
            </a:r>
            <a:r>
              <a:rPr lang="de-AT" dirty="0" err="1">
                <a:ea typeface="DejaVu Sans" pitchFamily="32" charset="0"/>
                <a:cs typeface="DejaVu Sans" pitchFamily="32" charset="0"/>
              </a:rPr>
              <a:t>directions</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length</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arrow</a:t>
            </a:r>
            <a:r>
              <a:rPr lang="de-AT" dirty="0">
                <a:ea typeface="DejaVu Sans" pitchFamily="32" charset="0"/>
                <a:cs typeface="DejaVu Sans" pitchFamily="32" charset="0"/>
              </a:rPr>
              <a:t> </a:t>
            </a:r>
            <a:r>
              <a:rPr lang="de-AT" dirty="0" err="1">
                <a:ea typeface="DejaVu Sans" pitchFamily="32" charset="0"/>
                <a:cs typeface="DejaVu Sans" pitchFamily="32" charset="0"/>
              </a:rPr>
              <a:t>codes</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number</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hidden</a:t>
            </a:r>
            <a:r>
              <a:rPr lang="de-AT" dirty="0">
                <a:ea typeface="DejaVu Sans" pitchFamily="32" charset="0"/>
                <a:cs typeface="DejaVu Sans" pitchFamily="32" charset="0"/>
              </a:rPr>
              <a:t> </a:t>
            </a:r>
            <a:r>
              <a:rPr lang="de-AT" dirty="0" err="1">
                <a:ea typeface="DejaVu Sans" pitchFamily="32" charset="0"/>
                <a:cs typeface="DejaVu Sans" pitchFamily="32" charset="0"/>
              </a:rPr>
              <a:t>elements</a:t>
            </a:r>
            <a:r>
              <a:rPr lang="de-AT" dirty="0">
                <a:ea typeface="DejaVu Sans" pitchFamily="32" charset="0"/>
                <a:cs typeface="DejaVu Sans" pitchFamily="32" charset="0"/>
              </a:rPr>
              <a:t> </a:t>
            </a:r>
          </a:p>
          <a:p>
            <a:pPr>
              <a:spcBef>
                <a:spcPts val="450"/>
              </a:spcBef>
            </a:pP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D4DBD511-DB22-443B-9AE2-AF310D592407}" type="slidenum">
              <a:rPr lang="en-GB"/>
              <a:pPr/>
              <a:t>53</a:t>
            </a:fld>
            <a:endParaRPr lang="en-GB"/>
          </a:p>
        </p:txBody>
      </p:sp>
      <p:sp>
        <p:nvSpPr>
          <p:cNvPr id="80897"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627F3344-7916-4B7B-B54E-06AF7A4DBCEA}" type="slidenum">
              <a:rPr lang="en-GB" sz="1200">
                <a:solidFill>
                  <a:srgbClr val="000000"/>
                </a:solidFill>
              </a:rPr>
              <a:pPr algn="r">
                <a:lnSpc>
                  <a:spcPct val="100000"/>
                </a:lnSpc>
              </a:pPr>
              <a:t>53</a:t>
            </a:fld>
            <a:endParaRPr lang="en-GB" sz="1200">
              <a:solidFill>
                <a:srgbClr val="000000"/>
              </a:solidFill>
            </a:endParaRPr>
          </a:p>
        </p:txBody>
      </p:sp>
      <p:sp>
        <p:nvSpPr>
          <p:cNvPr id="80898" name="Rectangle 2"/>
          <p:cNvSpPr txBox="1">
            <a:spLocks noGrp="1" noRot="1" noChangeAspect="1" noChangeArrowheads="1"/>
          </p:cNvSpPr>
          <p:nvPr>
            <p:ph type="sldImg"/>
          </p:nvPr>
        </p:nvSpPr>
        <p:spPr bwMode="auto">
          <a:xfrm>
            <a:off x="1143000" y="685800"/>
            <a:ext cx="4573588" cy="3430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9" name="Rectangle 3"/>
          <p:cNvSpPr txBox="1">
            <a:spLocks noGrp="1" noChangeArrowheads="1"/>
          </p:cNvSpPr>
          <p:nvPr>
            <p:ph type="body" idx="1"/>
          </p:nvPr>
        </p:nvSpPr>
        <p:spPr bwMode="auto">
          <a:xfrm>
            <a:off x="685961" y="4342704"/>
            <a:ext cx="5486080" cy="420204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32D8ECCD-ABB7-457A-A9D9-96CDA63499E6}" type="slidenum">
              <a:rPr lang="en-GB"/>
              <a:pPr/>
              <a:t>54</a:t>
            </a:fld>
            <a:endParaRPr lang="en-GB"/>
          </a:p>
        </p:txBody>
      </p:sp>
      <p:sp>
        <p:nvSpPr>
          <p:cNvPr id="81921"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88B9C018-DD46-4CC6-A686-E5E54F0B0833}" type="slidenum">
              <a:rPr lang="en-GB" sz="1200">
                <a:solidFill>
                  <a:srgbClr val="000000"/>
                </a:solidFill>
              </a:rPr>
              <a:pPr algn="r">
                <a:lnSpc>
                  <a:spcPct val="100000"/>
                </a:lnSpc>
              </a:pPr>
              <a:t>54</a:t>
            </a:fld>
            <a:endParaRPr lang="en-GB" sz="1200">
              <a:solidFill>
                <a:srgbClr val="000000"/>
              </a:solidFill>
            </a:endParaRPr>
          </a:p>
        </p:txBody>
      </p:sp>
      <p:sp>
        <p:nvSpPr>
          <p:cNvPr id="81922" name="Rectangle 2"/>
          <p:cNvSpPr txBox="1">
            <a:spLocks noGrp="1" noRot="1" noChangeAspect="1" noChangeArrowheads="1"/>
          </p:cNvSpPr>
          <p:nvPr>
            <p:ph type="sldImg"/>
          </p:nvPr>
        </p:nvSpPr>
        <p:spPr bwMode="auto">
          <a:xfrm>
            <a:off x="1143000" y="685800"/>
            <a:ext cx="4573588" cy="3430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3" name="Text Box 3"/>
          <p:cNvSpPr txBox="1">
            <a:spLocks noGrp="1" noChangeArrowheads="1"/>
          </p:cNvSpPr>
          <p:nvPr>
            <p:ph type="body" idx="1"/>
          </p:nvPr>
        </p:nvSpPr>
        <p:spPr bwMode="auto">
          <a:xfrm>
            <a:off x="685960" y="4342704"/>
            <a:ext cx="5487682" cy="403209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dirty="0">
                <a:ea typeface="DejaVu Sans" pitchFamily="32" charset="0"/>
                <a:cs typeface="DejaVu Sans" pitchFamily="32" charset="0"/>
              </a:rPr>
              <a:t>Visual links </a:t>
            </a:r>
            <a:r>
              <a:rPr lang="de-AT" dirty="0" err="1">
                <a:ea typeface="DejaVu Sans" pitchFamily="32" charset="0"/>
                <a:cs typeface="DejaVu Sans" pitchFamily="32" charset="0"/>
              </a:rPr>
              <a:t>introduce</a:t>
            </a:r>
            <a:r>
              <a:rPr lang="de-AT" dirty="0">
                <a:ea typeface="DejaVu Sans" pitchFamily="32" charset="0"/>
                <a:cs typeface="DejaVu Sans" pitchFamily="32" charset="0"/>
              </a:rPr>
              <a:t> </a:t>
            </a:r>
            <a:r>
              <a:rPr lang="de-AT" dirty="0" err="1">
                <a:ea typeface="DejaVu Sans" pitchFamily="32" charset="0"/>
                <a:cs typeface="DejaVu Sans" pitchFamily="32" charset="0"/>
              </a:rPr>
              <a:t>some</a:t>
            </a:r>
            <a:r>
              <a:rPr lang="de-AT" dirty="0">
                <a:ea typeface="DejaVu Sans" pitchFamily="32" charset="0"/>
                <a:cs typeface="DejaVu Sans" pitchFamily="32" charset="0"/>
              </a:rPr>
              <a:t> </a:t>
            </a:r>
            <a:r>
              <a:rPr lang="de-AT" dirty="0" err="1">
                <a:ea typeface="DejaVu Sans" pitchFamily="32" charset="0"/>
                <a:cs typeface="DejaVu Sans" pitchFamily="32" charset="0"/>
              </a:rPr>
              <a:t>clutter</a:t>
            </a:r>
            <a:r>
              <a:rPr lang="de-AT" dirty="0">
                <a:ea typeface="DejaVu Sans" pitchFamily="32" charset="0"/>
                <a:cs typeface="DejaVu Sans" pitchFamily="32" charset="0"/>
              </a:rPr>
              <a:t> on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desktop</a:t>
            </a: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It</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unlikely</a:t>
            </a:r>
            <a:r>
              <a:rPr lang="de-AT" dirty="0">
                <a:ea typeface="DejaVu Sans" pitchFamily="32" charset="0"/>
                <a:cs typeface="DejaVu Sans" pitchFamily="32" charset="0"/>
              </a:rPr>
              <a:t> </a:t>
            </a:r>
            <a:r>
              <a:rPr lang="de-AT" dirty="0" err="1">
                <a:ea typeface="DejaVu Sans" pitchFamily="32" charset="0"/>
                <a:cs typeface="DejaVu Sans" pitchFamily="32" charset="0"/>
              </a:rPr>
              <a:t>that</a:t>
            </a:r>
            <a:r>
              <a:rPr lang="de-AT" dirty="0">
                <a:ea typeface="DejaVu Sans" pitchFamily="32" charset="0"/>
                <a:cs typeface="DejaVu Sans" pitchFamily="32" charset="0"/>
              </a:rPr>
              <a:t> </a:t>
            </a:r>
            <a:r>
              <a:rPr lang="de-AT" dirty="0" err="1">
                <a:ea typeface="DejaVu Sans" pitchFamily="32" charset="0"/>
                <a:cs typeface="DejaVu Sans" pitchFamily="32" charset="0"/>
              </a:rPr>
              <a:t>users</a:t>
            </a:r>
            <a:r>
              <a:rPr lang="de-AT" dirty="0">
                <a:ea typeface="DejaVu Sans" pitchFamily="32" charset="0"/>
                <a:cs typeface="DejaVu Sans" pitchFamily="32" charset="0"/>
              </a:rPr>
              <a:t> </a:t>
            </a:r>
            <a:r>
              <a:rPr lang="de-AT" dirty="0" err="1">
                <a:ea typeface="DejaVu Sans" pitchFamily="32" charset="0"/>
                <a:cs typeface="DejaVu Sans" pitchFamily="32" charset="0"/>
              </a:rPr>
              <a:t>want</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see</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full</a:t>
            </a:r>
            <a:r>
              <a:rPr lang="de-AT" dirty="0">
                <a:ea typeface="DejaVu Sans" pitchFamily="32" charset="0"/>
                <a:cs typeface="DejaVu Sans" pitchFamily="32" charset="0"/>
              </a:rPr>
              <a:t> links </a:t>
            </a:r>
            <a:r>
              <a:rPr lang="de-AT" dirty="0" err="1">
                <a:ea typeface="DejaVu Sans" pitchFamily="32" charset="0"/>
                <a:cs typeface="DejaVu Sans" pitchFamily="32" charset="0"/>
              </a:rPr>
              <a:t>at</a:t>
            </a:r>
            <a:r>
              <a:rPr lang="de-AT" dirty="0">
                <a:ea typeface="DejaVu Sans" pitchFamily="32" charset="0"/>
                <a:cs typeface="DejaVu Sans" pitchFamily="32" charset="0"/>
              </a:rPr>
              <a:t> </a:t>
            </a:r>
            <a:r>
              <a:rPr lang="de-AT" dirty="0" err="1">
                <a:ea typeface="DejaVu Sans" pitchFamily="32" charset="0"/>
                <a:cs typeface="DejaVu Sans" pitchFamily="32" charset="0"/>
              </a:rPr>
              <a:t>any</a:t>
            </a:r>
            <a:r>
              <a:rPr lang="de-AT" dirty="0">
                <a:ea typeface="DejaVu Sans" pitchFamily="32" charset="0"/>
                <a:cs typeface="DejaVu Sans" pitchFamily="32" charset="0"/>
              </a:rPr>
              <a:t> time </a:t>
            </a:r>
          </a:p>
          <a:p>
            <a:pPr>
              <a:spcBef>
                <a:spcPts val="450"/>
              </a:spcBef>
            </a:pP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After a user-</a:t>
            </a:r>
            <a:r>
              <a:rPr lang="de-AT" dirty="0" err="1">
                <a:ea typeface="DejaVu Sans" pitchFamily="32" charset="0"/>
                <a:cs typeface="DejaVu Sans" pitchFamily="32" charset="0"/>
              </a:rPr>
              <a:t>defined</a:t>
            </a:r>
            <a:r>
              <a:rPr lang="de-AT" dirty="0">
                <a:ea typeface="DejaVu Sans" pitchFamily="32" charset="0"/>
                <a:cs typeface="DejaVu Sans" pitchFamily="32" charset="0"/>
              </a:rPr>
              <a:t> </a:t>
            </a:r>
            <a:r>
              <a:rPr lang="de-AT" dirty="0" err="1">
                <a:ea typeface="DejaVu Sans" pitchFamily="32" charset="0"/>
                <a:cs typeface="DejaVu Sans" pitchFamily="32" charset="0"/>
              </a:rPr>
              <a:t>period</a:t>
            </a:r>
            <a:r>
              <a:rPr lang="de-AT" dirty="0">
                <a:ea typeface="DejaVu Sans" pitchFamily="32" charset="0"/>
                <a:cs typeface="DejaVu Sans" pitchFamily="32" charset="0"/>
              </a:rPr>
              <a:t>, links fade </a:t>
            </a:r>
            <a:r>
              <a:rPr lang="de-AT" dirty="0" err="1">
                <a:ea typeface="DejaVu Sans" pitchFamily="32" charset="0"/>
                <a:cs typeface="DejaVu Sans" pitchFamily="32" charset="0"/>
              </a:rPr>
              <a:t>to</a:t>
            </a:r>
            <a:r>
              <a:rPr lang="de-AT" dirty="0">
                <a:ea typeface="DejaVu Sans" pitchFamily="32" charset="0"/>
                <a:cs typeface="DejaVu Sans" pitchFamily="32" charset="0"/>
              </a:rPr>
              <a:t> a user-</a:t>
            </a:r>
            <a:r>
              <a:rPr lang="de-AT" dirty="0" err="1">
                <a:ea typeface="DejaVu Sans" pitchFamily="32" charset="0"/>
                <a:cs typeface="DejaVu Sans" pitchFamily="32" charset="0"/>
              </a:rPr>
              <a:t>given</a:t>
            </a:r>
            <a:r>
              <a:rPr lang="de-AT" dirty="0">
                <a:ea typeface="DejaVu Sans" pitchFamily="32" charset="0"/>
                <a:cs typeface="DejaVu Sans" pitchFamily="32" charset="0"/>
              </a:rPr>
              <a:t> </a:t>
            </a:r>
            <a:r>
              <a:rPr lang="de-AT" dirty="0" err="1">
                <a:ea typeface="DejaVu Sans" pitchFamily="32" charset="0"/>
                <a:cs typeface="DejaVu Sans" pitchFamily="32" charset="0"/>
              </a:rPr>
              <a:t>alpha</a:t>
            </a:r>
            <a:r>
              <a:rPr lang="de-AT" dirty="0">
                <a:ea typeface="DejaVu Sans" pitchFamily="32" charset="0"/>
                <a:cs typeface="DejaVu Sans" pitchFamily="32" charset="0"/>
              </a:rPr>
              <a:t> </a:t>
            </a:r>
            <a:r>
              <a:rPr lang="de-AT" dirty="0" err="1">
                <a:ea typeface="DejaVu Sans" pitchFamily="32" charset="0"/>
                <a:cs typeface="DejaVu Sans" pitchFamily="32" charset="0"/>
              </a:rPr>
              <a:t>value</a:t>
            </a:r>
            <a:r>
              <a:rPr lang="de-AT" dirty="0">
                <a:ea typeface="DejaVu Sans" pitchFamily="32" charset="0"/>
                <a:cs typeface="DejaVu Sans" pitchFamily="32" charset="0"/>
              </a:rPr>
              <a:t> – </a:t>
            </a:r>
            <a:r>
              <a:rPr lang="de-AT" dirty="0" err="1">
                <a:ea typeface="DejaVu Sans" pitchFamily="32" charset="0"/>
                <a:cs typeface="DejaVu Sans" pitchFamily="32" charset="0"/>
              </a:rPr>
              <a:t>can</a:t>
            </a:r>
            <a:r>
              <a:rPr lang="de-AT" dirty="0">
                <a:ea typeface="DejaVu Sans" pitchFamily="32" charset="0"/>
                <a:cs typeface="DejaVu Sans" pitchFamily="32" charset="0"/>
              </a:rPr>
              <a:t> </a:t>
            </a:r>
            <a:r>
              <a:rPr lang="de-AT" dirty="0" err="1">
                <a:ea typeface="DejaVu Sans" pitchFamily="32" charset="0"/>
                <a:cs typeface="DejaVu Sans" pitchFamily="32" charset="0"/>
              </a:rPr>
              <a:t>be</a:t>
            </a:r>
            <a:r>
              <a:rPr lang="de-AT" dirty="0">
                <a:ea typeface="DejaVu Sans" pitchFamily="32" charset="0"/>
                <a:cs typeface="DejaVu Sans" pitchFamily="32" charset="0"/>
              </a:rPr>
              <a:t> </a:t>
            </a:r>
            <a:r>
              <a:rPr lang="de-AT" dirty="0" err="1">
                <a:ea typeface="DejaVu Sans" pitchFamily="32" charset="0"/>
                <a:cs typeface="DejaVu Sans" pitchFamily="32" charset="0"/>
              </a:rPr>
              <a:t>brought</a:t>
            </a:r>
            <a:r>
              <a:rPr lang="de-AT" dirty="0">
                <a:ea typeface="DejaVu Sans" pitchFamily="32" charset="0"/>
                <a:cs typeface="DejaVu Sans" pitchFamily="32" charset="0"/>
              </a:rPr>
              <a:t> back </a:t>
            </a:r>
            <a:r>
              <a:rPr lang="de-AT" dirty="0" err="1">
                <a:ea typeface="DejaVu Sans" pitchFamily="32" charset="0"/>
                <a:cs typeface="DejaVu Sans" pitchFamily="32" charset="0"/>
              </a:rPr>
              <a:t>by</a:t>
            </a:r>
            <a:r>
              <a:rPr lang="de-AT" dirty="0">
                <a:ea typeface="DejaVu Sans" pitchFamily="32" charset="0"/>
                <a:cs typeface="DejaVu Sans" pitchFamily="32" charset="0"/>
              </a:rPr>
              <a:t> a </a:t>
            </a:r>
            <a:r>
              <a:rPr lang="de-AT" dirty="0" err="1">
                <a:ea typeface="DejaVu Sans" pitchFamily="32" charset="0"/>
                <a:cs typeface="DejaVu Sans" pitchFamily="32" charset="0"/>
              </a:rPr>
              <a:t>keyboard</a:t>
            </a:r>
            <a:r>
              <a:rPr lang="de-AT" dirty="0">
                <a:ea typeface="DejaVu Sans" pitchFamily="32" charset="0"/>
                <a:cs typeface="DejaVu Sans" pitchFamily="32" charset="0"/>
              </a:rPr>
              <a:t> </a:t>
            </a:r>
            <a:r>
              <a:rPr lang="de-AT" dirty="0" err="1">
                <a:ea typeface="DejaVu Sans" pitchFamily="32" charset="0"/>
                <a:cs typeface="DejaVu Sans" pitchFamily="32" charset="0"/>
              </a:rPr>
              <a:t>shortcut</a:t>
            </a:r>
            <a:r>
              <a:rPr lang="de-AT" dirty="0">
                <a:ea typeface="DejaVu Sans" pitchFamily="32" charset="0"/>
                <a:cs typeface="DejaVu Sans" pitchFamily="32" charset="0"/>
              </a:rPr>
              <a:t> </a:t>
            </a:r>
            <a:r>
              <a:rPr lang="de-AT" dirty="0" err="1">
                <a:ea typeface="DejaVu Sans" pitchFamily="32" charset="0"/>
                <a:cs typeface="DejaVu Sans" pitchFamily="32" charset="0"/>
              </a:rPr>
              <a:t>at</a:t>
            </a:r>
            <a:r>
              <a:rPr lang="de-AT" dirty="0">
                <a:ea typeface="DejaVu Sans" pitchFamily="32" charset="0"/>
                <a:cs typeface="DejaVu Sans" pitchFamily="32" charset="0"/>
              </a:rPr>
              <a:t> </a:t>
            </a:r>
            <a:r>
              <a:rPr lang="de-AT" dirty="0" err="1">
                <a:ea typeface="DejaVu Sans" pitchFamily="32" charset="0"/>
                <a:cs typeface="DejaVu Sans" pitchFamily="32" charset="0"/>
              </a:rPr>
              <a:t>any</a:t>
            </a:r>
            <a:r>
              <a:rPr lang="de-AT" dirty="0">
                <a:ea typeface="DejaVu Sans" pitchFamily="32" charset="0"/>
                <a:cs typeface="DejaVu Sans" pitchFamily="32" charset="0"/>
              </a:rPr>
              <a:t> time</a:t>
            </a:r>
          </a:p>
          <a:p>
            <a:pPr>
              <a:spcBef>
                <a:spcPts val="450"/>
              </a:spcBef>
            </a:pPr>
            <a:r>
              <a:rPr lang="de-AT" dirty="0">
                <a:ea typeface="DejaVu Sans" pitchFamily="32" charset="0"/>
                <a:cs typeface="DejaVu Sans" pitchFamily="32" charset="0"/>
              </a:rPr>
              <a:t>Can </a:t>
            </a:r>
            <a:r>
              <a:rPr lang="de-AT" dirty="0" err="1">
                <a:ea typeface="DejaVu Sans" pitchFamily="32" charset="0"/>
                <a:cs typeface="DejaVu Sans" pitchFamily="32" charset="0"/>
              </a:rPr>
              <a:t>be</a:t>
            </a:r>
            <a:r>
              <a:rPr lang="de-AT" dirty="0">
                <a:ea typeface="DejaVu Sans" pitchFamily="32" charset="0"/>
                <a:cs typeface="DejaVu Sans" pitchFamily="32" charset="0"/>
              </a:rPr>
              <a:t> </a:t>
            </a:r>
            <a:r>
              <a:rPr lang="de-AT" dirty="0" err="1">
                <a:ea typeface="DejaVu Sans" pitchFamily="32" charset="0"/>
                <a:cs typeface="DejaVu Sans" pitchFamily="32" charset="0"/>
              </a:rPr>
              <a:t>switched</a:t>
            </a:r>
            <a:r>
              <a:rPr lang="de-AT" dirty="0">
                <a:ea typeface="DejaVu Sans" pitchFamily="32" charset="0"/>
                <a:cs typeface="DejaVu Sans" pitchFamily="32" charset="0"/>
              </a:rPr>
              <a:t> </a:t>
            </a:r>
            <a:r>
              <a:rPr lang="de-AT" dirty="0" err="1">
                <a:ea typeface="DejaVu Sans" pitchFamily="32" charset="0"/>
                <a:cs typeface="DejaVu Sans" pitchFamily="32" charset="0"/>
              </a:rPr>
              <a:t>completely</a:t>
            </a:r>
            <a:r>
              <a:rPr lang="de-AT" dirty="0">
                <a:ea typeface="DejaVu Sans" pitchFamily="32" charset="0"/>
                <a:cs typeface="DejaVu Sans" pitchFamily="32" charset="0"/>
              </a:rPr>
              <a:t> off (</a:t>
            </a:r>
            <a:r>
              <a:rPr lang="de-AT" dirty="0" err="1">
                <a:ea typeface="DejaVu Sans" pitchFamily="32" charset="0"/>
                <a:cs typeface="DejaVu Sans" pitchFamily="32" charset="0"/>
              </a:rPr>
              <a:t>and</a:t>
            </a:r>
            <a:r>
              <a:rPr lang="de-AT" dirty="0">
                <a:ea typeface="DejaVu Sans" pitchFamily="32" charset="0"/>
                <a:cs typeface="DejaVu Sans" pitchFamily="32" charset="0"/>
              </a:rPr>
              <a:t> on </a:t>
            </a:r>
            <a:r>
              <a:rPr lang="de-AT" dirty="0" err="1">
                <a:ea typeface="DejaVu Sans" pitchFamily="32" charset="0"/>
                <a:cs typeface="DejaVu Sans" pitchFamily="32" charset="0"/>
              </a:rPr>
              <a:t>again</a:t>
            </a:r>
            <a:r>
              <a:rPr lang="de-AT" dirty="0">
                <a:ea typeface="DejaVu Sans" pitchFamily="32" charset="0"/>
                <a:cs typeface="DejaVu Sans" pitchFamily="32" charset="0"/>
              </a:rPr>
              <a:t>) </a:t>
            </a:r>
            <a:r>
              <a:rPr lang="de-AT" dirty="0" err="1">
                <a:ea typeface="DejaVu Sans" pitchFamily="32" charset="0"/>
                <a:cs typeface="DejaVu Sans" pitchFamily="32" charset="0"/>
              </a:rPr>
              <a:t>at</a:t>
            </a:r>
            <a:r>
              <a:rPr lang="de-AT" dirty="0">
                <a:ea typeface="DejaVu Sans" pitchFamily="32" charset="0"/>
                <a:cs typeface="DejaVu Sans" pitchFamily="32" charset="0"/>
              </a:rPr>
              <a:t> </a:t>
            </a:r>
            <a:r>
              <a:rPr lang="de-AT" dirty="0" err="1">
                <a:ea typeface="DejaVu Sans" pitchFamily="32" charset="0"/>
                <a:cs typeface="DejaVu Sans" pitchFamily="32" charset="0"/>
              </a:rPr>
              <a:t>any</a:t>
            </a:r>
            <a:r>
              <a:rPr lang="de-AT" dirty="0">
                <a:ea typeface="DejaVu Sans" pitchFamily="32" charset="0"/>
                <a:cs typeface="DejaVu Sans" pitchFamily="32" charset="0"/>
              </a:rPr>
              <a:t> time </a:t>
            </a:r>
          </a:p>
          <a:p>
            <a:pPr>
              <a:spcBef>
                <a:spcPts val="450"/>
              </a:spcBef>
            </a:pPr>
            <a:endParaRPr lang="de-AT" dirty="0">
              <a:ea typeface="DejaVu Sans" pitchFamily="32" charset="0"/>
              <a:cs typeface="DejaVu Sans" pitchFamily="32"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2932776-A559-4D06-8EAC-C5CC7F8AD0D8}" type="slidenum">
              <a:rPr lang="en-GB"/>
              <a:pPr/>
              <a:t>55</a:t>
            </a:fld>
            <a:endParaRPr lang="en-GB"/>
          </a:p>
        </p:txBody>
      </p:sp>
      <p:sp>
        <p:nvSpPr>
          <p:cNvPr id="84993"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9A0B9FC4-0C82-4D8E-B0CD-FD0EFC49D40E}" type="slidenum">
              <a:rPr lang="en-GB" sz="1200">
                <a:solidFill>
                  <a:srgbClr val="000000"/>
                </a:solidFill>
              </a:rPr>
              <a:pPr algn="r">
                <a:lnSpc>
                  <a:spcPct val="100000"/>
                </a:lnSpc>
              </a:pPr>
              <a:t>55</a:t>
            </a:fld>
            <a:endParaRPr lang="en-GB" sz="1200">
              <a:solidFill>
                <a:srgbClr val="000000"/>
              </a:solidFill>
            </a:endParaRPr>
          </a:p>
        </p:txBody>
      </p:sp>
      <p:sp>
        <p:nvSpPr>
          <p:cNvPr id="84994" name="Rectangle 2"/>
          <p:cNvSpPr txBox="1">
            <a:spLocks noGrp="1" noRot="1" noChangeAspect="1" noChangeArrowheads="1"/>
          </p:cNvSpPr>
          <p:nvPr>
            <p:ph type="sldImg"/>
          </p:nvPr>
        </p:nvSpPr>
        <p:spPr bwMode="auto">
          <a:xfrm>
            <a:off x="1143000" y="685800"/>
            <a:ext cx="4573588" cy="3430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5" name="Text Box 3"/>
          <p:cNvSpPr txBox="1">
            <a:spLocks noGrp="1" noChangeArrowheads="1"/>
          </p:cNvSpPr>
          <p:nvPr>
            <p:ph type="body" idx="1"/>
          </p:nvPr>
        </p:nvSpPr>
        <p:spPr bwMode="auto">
          <a:xfrm>
            <a:off x="685960" y="4068722"/>
            <a:ext cx="5487682" cy="458005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dirty="0" err="1">
                <a:ea typeface="DejaVu Sans" pitchFamily="32" charset="0"/>
                <a:cs typeface="DejaVu Sans" pitchFamily="32" charset="0"/>
              </a:rPr>
              <a:t>Applications</a:t>
            </a:r>
            <a:r>
              <a:rPr lang="de-AT" dirty="0">
                <a:ea typeface="DejaVu Sans" pitchFamily="32" charset="0"/>
                <a:cs typeface="DejaVu Sans" pitchFamily="32" charset="0"/>
              </a:rPr>
              <a:t> </a:t>
            </a:r>
            <a:r>
              <a:rPr lang="de-AT" dirty="0" err="1">
                <a:ea typeface="DejaVu Sans" pitchFamily="32" charset="0"/>
                <a:cs typeface="DejaVu Sans" pitchFamily="32" charset="0"/>
              </a:rPr>
              <a:t>using</a:t>
            </a:r>
            <a:r>
              <a:rPr lang="de-AT" dirty="0">
                <a:ea typeface="DejaVu Sans" pitchFamily="32" charset="0"/>
                <a:cs typeface="DejaVu Sans" pitchFamily="32" charset="0"/>
              </a:rPr>
              <a:t> </a:t>
            </a:r>
            <a:r>
              <a:rPr lang="de-AT" dirty="0" err="1">
                <a:ea typeface="DejaVu Sans" pitchFamily="32" charset="0"/>
                <a:cs typeface="DejaVu Sans" pitchFamily="32" charset="0"/>
              </a:rPr>
              <a:t>visual</a:t>
            </a:r>
            <a:r>
              <a:rPr lang="de-AT" dirty="0">
                <a:ea typeface="DejaVu Sans" pitchFamily="32" charset="0"/>
                <a:cs typeface="DejaVu Sans" pitchFamily="32" charset="0"/>
              </a:rPr>
              <a:t> links </a:t>
            </a:r>
            <a:r>
              <a:rPr lang="de-AT" dirty="0" err="1">
                <a:ea typeface="DejaVu Sans" pitchFamily="32" charset="0"/>
                <a:cs typeface="DejaVu Sans" pitchFamily="32" charset="0"/>
              </a:rPr>
              <a:t>have</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use</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visual</a:t>
            </a:r>
            <a:r>
              <a:rPr lang="de-AT" dirty="0">
                <a:ea typeface="DejaVu Sans" pitchFamily="32" charset="0"/>
                <a:cs typeface="DejaVu Sans" pitchFamily="32" charset="0"/>
              </a:rPr>
              <a:t> links </a:t>
            </a:r>
            <a:r>
              <a:rPr lang="de-AT" dirty="0" err="1">
                <a:ea typeface="DejaVu Sans" pitchFamily="32" charset="0"/>
                <a:cs typeface="DejaVu Sans" pitchFamily="32" charset="0"/>
              </a:rPr>
              <a:t>software</a:t>
            </a:r>
            <a:r>
              <a:rPr lang="de-AT" dirty="0">
                <a:ea typeface="DejaVu Sans" pitchFamily="32" charset="0"/>
                <a:cs typeface="DejaVu Sans" pitchFamily="32" charset="0"/>
              </a:rPr>
              <a:t> API</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they</a:t>
            </a:r>
            <a:r>
              <a:rPr lang="de-AT" dirty="0">
                <a:ea typeface="DejaVu Sans" pitchFamily="32" charset="0"/>
                <a:cs typeface="DejaVu Sans" pitchFamily="32" charset="0"/>
              </a:rPr>
              <a:t> </a:t>
            </a:r>
            <a:r>
              <a:rPr lang="de-AT" dirty="0" err="1">
                <a:ea typeface="DejaVu Sans" pitchFamily="32" charset="0"/>
                <a:cs typeface="DejaVu Sans" pitchFamily="32" charset="0"/>
              </a:rPr>
              <a:t>have</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register</a:t>
            </a:r>
            <a:r>
              <a:rPr lang="de-AT" dirty="0">
                <a:ea typeface="DejaVu Sans" pitchFamily="32" charset="0"/>
                <a:cs typeface="DejaVu Sans" pitchFamily="32" charset="0"/>
              </a:rPr>
              <a:t>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report</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visible</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region</a:t>
            </a:r>
            <a:r>
              <a:rPr lang="de-AT" dirty="0">
                <a:ea typeface="DejaVu Sans" pitchFamily="32" charset="0"/>
                <a:cs typeface="DejaVu Sans" pitchFamily="32" charset="0"/>
              </a:rPr>
              <a:t>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they</a:t>
            </a:r>
            <a:r>
              <a:rPr lang="de-AT" dirty="0">
                <a:ea typeface="DejaVu Sans" pitchFamily="32" charset="0"/>
                <a:cs typeface="DejaVu Sans" pitchFamily="32" charset="0"/>
              </a:rPr>
              <a:t> </a:t>
            </a:r>
            <a:r>
              <a:rPr lang="de-AT" dirty="0" err="1">
                <a:ea typeface="DejaVu Sans" pitchFamily="32" charset="0"/>
                <a:cs typeface="DejaVu Sans" pitchFamily="32" charset="0"/>
              </a:rPr>
              <a:t>have</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provide</a:t>
            </a:r>
            <a:r>
              <a:rPr lang="de-AT" dirty="0">
                <a:ea typeface="DejaVu Sans" pitchFamily="32" charset="0"/>
                <a:cs typeface="DejaVu Sans" pitchFamily="32" charset="0"/>
              </a:rPr>
              <a:t> a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interface</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trigger</a:t>
            </a:r>
            <a:r>
              <a:rPr lang="de-AT" dirty="0">
                <a:ea typeface="DejaVu Sans" pitchFamily="32" charset="0"/>
                <a:cs typeface="DejaVu Sans" pitchFamily="32" charset="0"/>
              </a:rPr>
              <a:t> </a:t>
            </a:r>
            <a:r>
              <a:rPr lang="de-AT" dirty="0" err="1">
                <a:ea typeface="DejaVu Sans" pitchFamily="32" charset="0"/>
                <a:cs typeface="DejaVu Sans" pitchFamily="32" charset="0"/>
              </a:rPr>
              <a:t>selections</a:t>
            </a:r>
            <a:r>
              <a:rPr lang="de-AT" dirty="0">
                <a:ea typeface="DejaVu Sans" pitchFamily="32" charset="0"/>
                <a:cs typeface="DejaVu Sans" pitchFamily="32" charset="0"/>
              </a:rPr>
              <a:t>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process</a:t>
            </a:r>
            <a:r>
              <a:rPr lang="de-AT" dirty="0">
                <a:ea typeface="DejaVu Sans" pitchFamily="32" charset="0"/>
                <a:cs typeface="DejaVu Sans" pitchFamily="32" charset="0"/>
              </a:rPr>
              <a:t> </a:t>
            </a:r>
            <a:r>
              <a:rPr lang="de-AT" dirty="0" err="1">
                <a:ea typeface="DejaVu Sans" pitchFamily="32" charset="0"/>
                <a:cs typeface="DejaVu Sans" pitchFamily="32" charset="0"/>
              </a:rPr>
              <a:t>incoming</a:t>
            </a:r>
            <a:r>
              <a:rPr lang="de-AT" dirty="0">
                <a:ea typeface="DejaVu Sans" pitchFamily="32" charset="0"/>
                <a:cs typeface="DejaVu Sans" pitchFamily="32" charset="0"/>
              </a:rPr>
              <a:t> </a:t>
            </a:r>
            <a:r>
              <a:rPr lang="de-AT" dirty="0" err="1">
                <a:ea typeface="DejaVu Sans" pitchFamily="32" charset="0"/>
                <a:cs typeface="DejaVu Sans" pitchFamily="32" charset="0"/>
              </a:rPr>
              <a:t>selection</a:t>
            </a:r>
            <a:r>
              <a:rPr lang="de-AT" dirty="0">
                <a:ea typeface="DejaVu Sans" pitchFamily="32" charset="0"/>
                <a:cs typeface="DejaVu Sans" pitchFamily="32" charset="0"/>
              </a:rPr>
              <a:t> IDs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map</a:t>
            </a:r>
            <a:r>
              <a:rPr lang="de-AT" dirty="0">
                <a:ea typeface="DejaVu Sans" pitchFamily="32" charset="0"/>
                <a:cs typeface="DejaVu Sans" pitchFamily="32" charset="0"/>
              </a:rPr>
              <a:t> </a:t>
            </a:r>
            <a:r>
              <a:rPr lang="de-AT" dirty="0" err="1">
                <a:ea typeface="DejaVu Sans" pitchFamily="32" charset="0"/>
                <a:cs typeface="DejaVu Sans" pitchFamily="32" charset="0"/>
              </a:rPr>
              <a:t>them</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a:t>
            </a:r>
            <a:r>
              <a:rPr lang="de-AT" dirty="0" err="1">
                <a:ea typeface="DejaVu Sans" pitchFamily="32" charset="0"/>
                <a:cs typeface="DejaVu Sans" pitchFamily="32" charset="0"/>
              </a:rPr>
              <a:t>within</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report</a:t>
            </a:r>
            <a:r>
              <a:rPr lang="de-AT" dirty="0">
                <a:ea typeface="DejaVu Sans" pitchFamily="32" charset="0"/>
                <a:cs typeface="DejaVu Sans" pitchFamily="32" charset="0"/>
              </a:rPr>
              <a:t> </a:t>
            </a:r>
            <a:r>
              <a:rPr lang="de-AT" dirty="0" err="1">
                <a:ea typeface="DejaVu Sans" pitchFamily="32" charset="0"/>
                <a:cs typeface="DejaVu Sans" pitchFamily="32" charset="0"/>
              </a:rPr>
              <a:t>these</a:t>
            </a:r>
            <a:r>
              <a:rPr lang="de-AT" dirty="0">
                <a:ea typeface="DejaVu Sans" pitchFamily="32" charset="0"/>
                <a:cs typeface="DejaVu Sans" pitchFamily="32" charset="0"/>
              </a:rPr>
              <a:t> </a:t>
            </a:r>
            <a:r>
              <a:rPr lang="de-AT" dirty="0" err="1">
                <a:ea typeface="DejaVu Sans" pitchFamily="32" charset="0"/>
                <a:cs typeface="DejaVu Sans" pitchFamily="32" charset="0"/>
              </a:rPr>
              <a:t>regions</a:t>
            </a:r>
            <a:r>
              <a:rPr lang="de-AT" dirty="0">
                <a:ea typeface="DejaVu Sans" pitchFamily="32" charset="0"/>
                <a:cs typeface="DejaVu Sans" pitchFamily="32" charset="0"/>
              </a:rPr>
              <a:t> </a:t>
            </a:r>
            <a:r>
              <a:rPr lang="de-AT" dirty="0" err="1">
                <a:ea typeface="DejaVu Sans" pitchFamily="32" charset="0"/>
                <a:cs typeface="DejaVu Sans" pitchFamily="32" charset="0"/>
              </a:rPr>
              <a:t>as</a:t>
            </a:r>
            <a:r>
              <a:rPr lang="de-AT" dirty="0">
                <a:ea typeface="DejaVu Sans" pitchFamily="32" charset="0"/>
                <a:cs typeface="DejaVu Sans" pitchFamily="32" charset="0"/>
              </a:rPr>
              <a:t> a </a:t>
            </a:r>
            <a:r>
              <a:rPr lang="de-AT" dirty="0" err="1">
                <a:ea typeface="DejaVu Sans" pitchFamily="32" charset="0"/>
                <a:cs typeface="DejaVu Sans" pitchFamily="32" charset="0"/>
              </a:rPr>
              <a:t>response</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requst</a:t>
            </a:r>
            <a:r>
              <a:rPr lang="de-AT" dirty="0">
                <a:ea typeface="DejaVu Sans" pitchFamily="32" charset="0"/>
                <a:cs typeface="DejaVu Sans" pitchFamily="32" charset="0"/>
              </a:rPr>
              <a:t>)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report</a:t>
            </a:r>
            <a:r>
              <a:rPr lang="de-AT" dirty="0">
                <a:ea typeface="DejaVu Sans" pitchFamily="32" charset="0"/>
                <a:cs typeface="DejaVu Sans" pitchFamily="32" charset="0"/>
              </a:rPr>
              <a:t> </a:t>
            </a:r>
            <a:r>
              <a:rPr lang="de-AT" dirty="0" err="1">
                <a:ea typeface="DejaVu Sans" pitchFamily="32" charset="0"/>
                <a:cs typeface="DejaVu Sans" pitchFamily="32" charset="0"/>
              </a:rPr>
              <a:t>changes</a:t>
            </a:r>
            <a:r>
              <a:rPr lang="de-AT" dirty="0">
                <a:ea typeface="DejaVu Sans" pitchFamily="32" charset="0"/>
                <a:cs typeface="DejaVu Sans" pitchFamily="32" charset="0"/>
              </a:rPr>
              <a:t> in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content</a:t>
            </a:r>
            <a:r>
              <a:rPr lang="de-AT" dirty="0">
                <a:ea typeface="DejaVu Sans" pitchFamily="32" charset="0"/>
                <a:cs typeface="DejaVu Sans" pitchFamily="32" charset="0"/>
              </a:rPr>
              <a:t> (e.g. </a:t>
            </a:r>
            <a:r>
              <a:rPr lang="de-AT" dirty="0" err="1">
                <a:ea typeface="DejaVu Sans" pitchFamily="32" charset="0"/>
                <a:cs typeface="DejaVu Sans" pitchFamily="32" charset="0"/>
              </a:rPr>
              <a:t>If</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t>
            </a:r>
            <a:r>
              <a:rPr lang="de-AT" dirty="0" err="1">
                <a:ea typeface="DejaVu Sans" pitchFamily="32" charset="0"/>
                <a:cs typeface="DejaVu Sans" pitchFamily="32" charset="0"/>
              </a:rPr>
              <a:t>content</a:t>
            </a:r>
            <a:r>
              <a:rPr lang="de-AT" dirty="0">
                <a:ea typeface="DejaVu Sans" pitchFamily="32" charset="0"/>
                <a:cs typeface="DejaVu Sans" pitchFamily="32" charset="0"/>
              </a:rPr>
              <a:t> </a:t>
            </a:r>
            <a:r>
              <a:rPr lang="de-AT" dirty="0" err="1">
                <a:ea typeface="DejaVu Sans" pitchFamily="32" charset="0"/>
                <a:cs typeface="DejaVu Sans" pitchFamily="32" charset="0"/>
              </a:rPr>
              <a:t>is</a:t>
            </a:r>
            <a:r>
              <a:rPr lang="de-AT" dirty="0">
                <a:ea typeface="DejaVu Sans" pitchFamily="32" charset="0"/>
                <a:cs typeface="DejaVu Sans" pitchFamily="32" charset="0"/>
              </a:rPr>
              <a:t> </a:t>
            </a:r>
            <a:r>
              <a:rPr lang="de-AT" dirty="0" err="1">
                <a:ea typeface="DejaVu Sans" pitchFamily="32" charset="0"/>
                <a:cs typeface="DejaVu Sans" pitchFamily="32" charset="0"/>
              </a:rPr>
              <a:t>scrolled</a:t>
            </a:r>
            <a:r>
              <a:rPr lang="de-AT" dirty="0">
                <a:ea typeface="DejaVu Sans" pitchFamily="32" charset="0"/>
                <a:cs typeface="DejaVu Sans" pitchFamily="32" charset="0"/>
              </a:rPr>
              <a:t>) so </a:t>
            </a:r>
            <a:r>
              <a:rPr lang="de-AT" dirty="0" err="1">
                <a:ea typeface="DejaVu Sans" pitchFamily="32" charset="0"/>
                <a:cs typeface="DejaVu Sans" pitchFamily="32" charset="0"/>
              </a:rPr>
              <a:t>visual</a:t>
            </a:r>
            <a:r>
              <a:rPr lang="de-AT" dirty="0">
                <a:ea typeface="DejaVu Sans" pitchFamily="32" charset="0"/>
                <a:cs typeface="DejaVu Sans" pitchFamily="32" charset="0"/>
              </a:rPr>
              <a:t> links </a:t>
            </a:r>
            <a:r>
              <a:rPr lang="de-AT" dirty="0" err="1">
                <a:ea typeface="DejaVu Sans" pitchFamily="32" charset="0"/>
                <a:cs typeface="DejaVu Sans" pitchFamily="32" charset="0"/>
              </a:rPr>
              <a:t>can</a:t>
            </a:r>
            <a:r>
              <a:rPr lang="de-AT" dirty="0">
                <a:ea typeface="DejaVu Sans" pitchFamily="32" charset="0"/>
                <a:cs typeface="DejaVu Sans" pitchFamily="32" charset="0"/>
              </a:rPr>
              <a:t> </a:t>
            </a:r>
            <a:r>
              <a:rPr lang="de-AT" dirty="0" err="1">
                <a:ea typeface="DejaVu Sans" pitchFamily="32" charset="0"/>
                <a:cs typeface="DejaVu Sans" pitchFamily="32" charset="0"/>
              </a:rPr>
              <a:t>be</a:t>
            </a:r>
            <a:r>
              <a:rPr lang="de-AT" dirty="0">
                <a:ea typeface="DejaVu Sans" pitchFamily="32" charset="0"/>
                <a:cs typeface="DejaVu Sans" pitchFamily="32" charset="0"/>
              </a:rPr>
              <a:t> </a:t>
            </a:r>
            <a:r>
              <a:rPr lang="de-AT" dirty="0" err="1">
                <a:ea typeface="DejaVu Sans" pitchFamily="32" charset="0"/>
                <a:cs typeface="DejaVu Sans" pitchFamily="32" charset="0"/>
              </a:rPr>
              <a:t>re-calculated</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We</a:t>
            </a:r>
            <a:r>
              <a:rPr lang="de-AT" dirty="0">
                <a:ea typeface="DejaVu Sans" pitchFamily="32" charset="0"/>
                <a:cs typeface="DejaVu Sans" pitchFamily="32" charset="0"/>
              </a:rPr>
              <a:t> </a:t>
            </a:r>
            <a:r>
              <a:rPr lang="de-AT" dirty="0" err="1">
                <a:ea typeface="DejaVu Sans" pitchFamily="32" charset="0"/>
                <a:cs typeface="DejaVu Sans" pitchFamily="32" charset="0"/>
              </a:rPr>
              <a:t>created</a:t>
            </a:r>
            <a:r>
              <a:rPr lang="de-AT" dirty="0">
                <a:ea typeface="DejaVu Sans" pitchFamily="32" charset="0"/>
                <a:cs typeface="DejaVu Sans" pitchFamily="32" charset="0"/>
              </a:rPr>
              <a:t> </a:t>
            </a:r>
            <a:r>
              <a:rPr lang="de-AT" dirty="0" err="1">
                <a:ea typeface="DejaVu Sans" pitchFamily="32" charset="0"/>
                <a:cs typeface="DejaVu Sans" pitchFamily="32" charset="0"/>
              </a:rPr>
              <a:t>examples</a:t>
            </a:r>
            <a:r>
              <a:rPr lang="de-AT" dirty="0">
                <a:ea typeface="DejaVu Sans" pitchFamily="32" charset="0"/>
                <a:cs typeface="DejaVu Sans" pitchFamily="32" charset="0"/>
              </a:rPr>
              <a:t> </a:t>
            </a:r>
            <a:r>
              <a:rPr lang="de-AT" dirty="0" err="1">
                <a:ea typeface="DejaVu Sans" pitchFamily="32" charset="0"/>
                <a:cs typeface="DejaVu Sans" pitchFamily="32" charset="0"/>
              </a:rPr>
              <a:t>for</a:t>
            </a:r>
            <a:r>
              <a:rPr lang="de-AT" dirty="0">
                <a:ea typeface="DejaVu Sans" pitchFamily="32" charset="0"/>
                <a:cs typeface="DejaVu Sans" pitchFamily="32" charset="0"/>
              </a:rPr>
              <a:t> all </a:t>
            </a:r>
            <a:r>
              <a:rPr lang="de-AT" dirty="0" err="1">
                <a:ea typeface="DejaVu Sans" pitchFamily="32" charset="0"/>
                <a:cs typeface="DejaVu Sans" pitchFamily="32" charset="0"/>
              </a:rPr>
              <a:t>three</a:t>
            </a:r>
            <a:r>
              <a:rPr lang="de-AT" dirty="0">
                <a:ea typeface="DejaVu Sans" pitchFamily="32" charset="0"/>
                <a:cs typeface="DejaVu Sans" pitchFamily="32" charset="0"/>
              </a:rPr>
              <a:t> </a:t>
            </a:r>
            <a:r>
              <a:rPr lang="de-AT" dirty="0" err="1">
                <a:ea typeface="DejaVu Sans" pitchFamily="32" charset="0"/>
                <a:cs typeface="DejaVu Sans" pitchFamily="32" charset="0"/>
              </a:rPr>
              <a:t>support</a:t>
            </a:r>
            <a:r>
              <a:rPr lang="de-AT" dirty="0">
                <a:ea typeface="DejaVu Sans" pitchFamily="32" charset="0"/>
                <a:cs typeface="DejaVu Sans" pitchFamily="32" charset="0"/>
              </a:rPr>
              <a:t> </a:t>
            </a:r>
            <a:r>
              <a:rPr lang="de-AT" dirty="0" err="1">
                <a:ea typeface="DejaVu Sans" pitchFamily="32" charset="0"/>
                <a:cs typeface="DejaVu Sans" pitchFamily="32" charset="0"/>
              </a:rPr>
              <a:t>mechanisms</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integration</a:t>
            </a:r>
            <a:r>
              <a:rPr lang="de-AT" dirty="0">
                <a:ea typeface="DejaVu Sans" pitchFamily="32" charset="0"/>
                <a:cs typeface="DejaVu Sans" pitchFamily="32" charset="0"/>
              </a:rPr>
              <a:t> </a:t>
            </a:r>
            <a:r>
              <a:rPr lang="de-AT" dirty="0" err="1">
                <a:ea typeface="DejaVu Sans" pitchFamily="32" charset="0"/>
                <a:cs typeface="DejaVu Sans" pitchFamily="32" charset="0"/>
              </a:rPr>
              <a:t>can</a:t>
            </a:r>
            <a:r>
              <a:rPr lang="de-AT" dirty="0">
                <a:ea typeface="DejaVu Sans" pitchFamily="32" charset="0"/>
                <a:cs typeface="DejaVu Sans" pitchFamily="32" charset="0"/>
              </a:rPr>
              <a:t> </a:t>
            </a:r>
            <a:r>
              <a:rPr lang="de-AT" dirty="0" err="1">
                <a:ea typeface="DejaVu Sans" pitchFamily="32" charset="0"/>
                <a:cs typeface="DejaVu Sans" pitchFamily="32" charset="0"/>
              </a:rPr>
              <a:t>either</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directly</a:t>
            </a:r>
            <a:r>
              <a:rPr lang="de-AT" dirty="0">
                <a:ea typeface="DejaVu Sans" pitchFamily="32" charset="0"/>
                <a:cs typeface="DejaVu Sans" pitchFamily="32" charset="0"/>
              </a:rPr>
              <a:t> </a:t>
            </a:r>
            <a:r>
              <a:rPr lang="de-AT" dirty="0" err="1">
                <a:ea typeface="DejaVu Sans" pitchFamily="32" charset="0"/>
                <a:cs typeface="DejaVu Sans" pitchFamily="32" charset="0"/>
              </a:rPr>
              <a:t>support</a:t>
            </a:r>
            <a:r>
              <a:rPr lang="de-AT" dirty="0">
                <a:ea typeface="DejaVu Sans" pitchFamily="32" charset="0"/>
                <a:cs typeface="DejaVu Sans" pitchFamily="32" charset="0"/>
              </a:rPr>
              <a:t> </a:t>
            </a:r>
            <a:r>
              <a:rPr lang="de-AT" dirty="0" err="1">
                <a:ea typeface="DejaVu Sans" pitchFamily="32" charset="0"/>
                <a:cs typeface="DejaVu Sans" pitchFamily="32" charset="0"/>
              </a:rPr>
              <a:t>the</a:t>
            </a:r>
            <a:r>
              <a:rPr lang="de-AT" dirty="0">
                <a:ea typeface="DejaVu Sans" pitchFamily="32" charset="0"/>
                <a:cs typeface="DejaVu Sans" pitchFamily="32" charset="0"/>
              </a:rPr>
              <a:t> API (i.e. Integration </a:t>
            </a:r>
            <a:r>
              <a:rPr lang="de-AT" dirty="0" err="1">
                <a:ea typeface="DejaVu Sans" pitchFamily="32" charset="0"/>
                <a:cs typeface="DejaVu Sans" pitchFamily="32" charset="0"/>
              </a:rPr>
              <a:t>into</a:t>
            </a:r>
            <a:r>
              <a:rPr lang="de-AT" dirty="0">
                <a:ea typeface="DejaVu Sans" pitchFamily="32" charset="0"/>
                <a:cs typeface="DejaVu Sans" pitchFamily="32" charset="0"/>
              </a:rPr>
              <a:t> </a:t>
            </a:r>
            <a:r>
              <a:rPr lang="de-AT" dirty="0" err="1">
                <a:ea typeface="DejaVu Sans" pitchFamily="32" charset="0"/>
                <a:cs typeface="DejaVu Sans" pitchFamily="32" charset="0"/>
              </a:rPr>
              <a:t>existing</a:t>
            </a:r>
            <a:r>
              <a:rPr lang="de-AT" dirty="0">
                <a:ea typeface="DejaVu Sans" pitchFamily="32" charset="0"/>
                <a:cs typeface="DejaVu Sans" pitchFamily="32" charset="0"/>
              </a:rPr>
              <a:t> </a:t>
            </a:r>
            <a:r>
              <a:rPr lang="de-AT" dirty="0" err="1">
                <a:ea typeface="DejaVu Sans" pitchFamily="32" charset="0"/>
                <a:cs typeface="DejaVu Sans" pitchFamily="32" charset="0"/>
              </a:rPr>
              <a:t>software</a:t>
            </a:r>
            <a:r>
              <a:rPr lang="de-AT" dirty="0">
                <a:ea typeface="DejaVu Sans" pitchFamily="32" charset="0"/>
                <a:cs typeface="DejaVu Sans" pitchFamily="32" charset="0"/>
              </a:rPr>
              <a:t>) </a:t>
            </a: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be</a:t>
            </a:r>
            <a:r>
              <a:rPr lang="de-AT" dirty="0">
                <a:ea typeface="DejaVu Sans" pitchFamily="32" charset="0"/>
                <a:cs typeface="DejaVu Sans" pitchFamily="32" charset="0"/>
              </a:rPr>
              <a:t> </a:t>
            </a:r>
            <a:r>
              <a:rPr lang="de-AT" dirty="0" err="1">
                <a:ea typeface="DejaVu Sans" pitchFamily="32" charset="0"/>
                <a:cs typeface="DejaVu Sans" pitchFamily="32" charset="0"/>
              </a:rPr>
              <a:t>used</a:t>
            </a:r>
            <a:r>
              <a:rPr lang="de-AT" dirty="0">
                <a:ea typeface="DejaVu Sans" pitchFamily="32" charset="0"/>
                <a:cs typeface="DejaVu Sans" pitchFamily="32" charset="0"/>
              </a:rPr>
              <a:t> </a:t>
            </a:r>
            <a:r>
              <a:rPr lang="de-AT" dirty="0" err="1">
                <a:ea typeface="DejaVu Sans" pitchFamily="32" charset="0"/>
                <a:cs typeface="DejaVu Sans" pitchFamily="32" charset="0"/>
              </a:rPr>
              <a:t>as</a:t>
            </a:r>
            <a:r>
              <a:rPr lang="de-AT" dirty="0">
                <a:ea typeface="DejaVu Sans" pitchFamily="32" charset="0"/>
                <a:cs typeface="DejaVu Sans" pitchFamily="32" charset="0"/>
              </a:rPr>
              <a:t> </a:t>
            </a:r>
            <a:r>
              <a:rPr lang="de-AT" dirty="0" err="1">
                <a:ea typeface="DejaVu Sans" pitchFamily="32" charset="0"/>
                <a:cs typeface="DejaVu Sans" pitchFamily="32" charset="0"/>
              </a:rPr>
              <a:t>mashup</a:t>
            </a: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 - </a:t>
            </a:r>
            <a:r>
              <a:rPr lang="de-AT" dirty="0" err="1">
                <a:ea typeface="DejaVu Sans" pitchFamily="32" charset="0"/>
                <a:cs typeface="DejaVu Sans" pitchFamily="32" charset="0"/>
              </a:rPr>
              <a:t>be</a:t>
            </a:r>
            <a:r>
              <a:rPr lang="de-AT" dirty="0">
                <a:ea typeface="DejaVu Sans" pitchFamily="32" charset="0"/>
                <a:cs typeface="DejaVu Sans" pitchFamily="32" charset="0"/>
              </a:rPr>
              <a:t> </a:t>
            </a:r>
            <a:r>
              <a:rPr lang="de-AT" dirty="0" err="1">
                <a:ea typeface="DejaVu Sans" pitchFamily="32" charset="0"/>
                <a:cs typeface="DejaVu Sans" pitchFamily="32" charset="0"/>
              </a:rPr>
              <a:t>extended</a:t>
            </a:r>
            <a:r>
              <a:rPr lang="de-AT" dirty="0">
                <a:ea typeface="DejaVu Sans" pitchFamily="32" charset="0"/>
                <a:cs typeface="DejaVu Sans" pitchFamily="32" charset="0"/>
              </a:rPr>
              <a:t> </a:t>
            </a:r>
            <a:r>
              <a:rPr lang="de-AT" dirty="0" err="1">
                <a:ea typeface="DejaVu Sans" pitchFamily="32" charset="0"/>
                <a:cs typeface="DejaVu Sans" pitchFamily="32" charset="0"/>
              </a:rPr>
              <a:t>through</a:t>
            </a:r>
            <a:r>
              <a:rPr lang="de-AT" dirty="0">
                <a:ea typeface="DejaVu Sans" pitchFamily="32" charset="0"/>
                <a:cs typeface="DejaVu Sans" pitchFamily="32" charset="0"/>
              </a:rPr>
              <a:t> a </a:t>
            </a:r>
            <a:r>
              <a:rPr lang="de-AT" dirty="0" err="1">
                <a:ea typeface="DejaVu Sans" pitchFamily="32" charset="0"/>
                <a:cs typeface="DejaVu Sans" pitchFamily="32" charset="0"/>
              </a:rPr>
              <a:t>plug-in</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Direct</a:t>
            </a:r>
            <a:r>
              <a:rPr lang="de-AT" dirty="0">
                <a:ea typeface="DejaVu Sans" pitchFamily="32" charset="0"/>
                <a:cs typeface="DejaVu Sans" pitchFamily="32" charset="0"/>
              </a:rPr>
              <a:t> </a:t>
            </a:r>
            <a:r>
              <a:rPr lang="de-AT" dirty="0" err="1">
                <a:ea typeface="DejaVu Sans" pitchFamily="32" charset="0"/>
                <a:cs typeface="DejaVu Sans" pitchFamily="32" charset="0"/>
              </a:rPr>
              <a:t>support</a:t>
            </a:r>
            <a:r>
              <a:rPr lang="de-AT" dirty="0">
                <a:ea typeface="DejaVu Sans" pitchFamily="32" charset="0"/>
                <a:cs typeface="DejaVu Sans" pitchFamily="32" charset="0"/>
              </a:rPr>
              <a:t>: </a:t>
            </a:r>
            <a:r>
              <a:rPr lang="de-AT" dirty="0" err="1">
                <a:ea typeface="DejaVu Sans" pitchFamily="32" charset="0"/>
                <a:cs typeface="DejaVu Sans" pitchFamily="32" charset="0"/>
              </a:rPr>
              <a:t>full</a:t>
            </a:r>
            <a:r>
              <a:rPr lang="de-AT" dirty="0">
                <a:ea typeface="DejaVu Sans" pitchFamily="32" charset="0"/>
                <a:cs typeface="DejaVu Sans" pitchFamily="32" charset="0"/>
              </a:rPr>
              <a:t> </a:t>
            </a:r>
            <a:r>
              <a:rPr lang="de-AT" dirty="0" err="1">
                <a:ea typeface="DejaVu Sans" pitchFamily="32" charset="0"/>
                <a:cs typeface="DejaVu Sans" pitchFamily="32" charset="0"/>
              </a:rPr>
              <a:t>access</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interface</a:t>
            </a:r>
            <a:r>
              <a:rPr lang="de-AT" dirty="0">
                <a:ea typeface="DejaVu Sans" pitchFamily="32" charset="0"/>
                <a:cs typeface="DejaVu Sans" pitchFamily="32" charset="0"/>
              </a:rPr>
              <a:t>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information</a:t>
            </a:r>
            <a:r>
              <a:rPr lang="de-AT" dirty="0">
                <a:ea typeface="DejaVu Sans" pitchFamily="32" charset="0"/>
                <a:cs typeface="DejaVu Sans" pitchFamily="32" charset="0"/>
              </a:rPr>
              <a:t> </a:t>
            </a:r>
            <a:r>
              <a:rPr lang="de-AT" dirty="0">
                <a:latin typeface="Wingdings" charset="2"/>
                <a:ea typeface="DejaVu Sans" pitchFamily="32" charset="0"/>
                <a:cs typeface="DejaVu Sans" pitchFamily="32" charset="0"/>
              </a:rPr>
              <a:t></a:t>
            </a:r>
            <a:r>
              <a:rPr lang="de-AT" dirty="0">
                <a:ea typeface="DejaVu Sans" pitchFamily="32" charset="0"/>
                <a:cs typeface="DejaVu Sans" pitchFamily="32" charset="0"/>
              </a:rPr>
              <a:t> </a:t>
            </a:r>
            <a:r>
              <a:rPr lang="de-AT" dirty="0" err="1">
                <a:ea typeface="DejaVu Sans" pitchFamily="32" charset="0"/>
                <a:cs typeface="DejaVu Sans" pitchFamily="32" charset="0"/>
              </a:rPr>
              <a:t>elaborate</a:t>
            </a:r>
            <a:r>
              <a:rPr lang="de-AT" dirty="0">
                <a:ea typeface="DejaVu Sans" pitchFamily="32" charset="0"/>
                <a:cs typeface="DejaVu Sans" pitchFamily="32" charset="0"/>
              </a:rPr>
              <a:t> </a:t>
            </a:r>
            <a:r>
              <a:rPr lang="de-AT" dirty="0" err="1">
                <a:ea typeface="DejaVu Sans" pitchFamily="32" charset="0"/>
                <a:cs typeface="DejaVu Sans" pitchFamily="32" charset="0"/>
              </a:rPr>
              <a:t>interaction</a:t>
            </a:r>
            <a:r>
              <a:rPr lang="de-AT" dirty="0">
                <a:ea typeface="DejaVu Sans" pitchFamily="32" charset="0"/>
                <a:cs typeface="DejaVu Sans" pitchFamily="32" charset="0"/>
              </a:rPr>
              <a:t> </a:t>
            </a:r>
            <a:r>
              <a:rPr lang="de-AT" dirty="0" err="1">
                <a:ea typeface="DejaVu Sans" pitchFamily="32" charset="0"/>
                <a:cs typeface="DejaVu Sans" pitchFamily="32" charset="0"/>
              </a:rPr>
              <a:t>techniques</a:t>
            </a:r>
            <a:r>
              <a:rPr lang="de-AT" dirty="0">
                <a:ea typeface="DejaVu Sans" pitchFamily="32" charset="0"/>
                <a:cs typeface="DejaVu Sans" pitchFamily="32" charset="0"/>
              </a:rPr>
              <a:t>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sophisticated</a:t>
            </a:r>
            <a:r>
              <a:rPr lang="de-AT" dirty="0">
                <a:ea typeface="DejaVu Sans" pitchFamily="32" charset="0"/>
                <a:cs typeface="DejaVu Sans" pitchFamily="32" charset="0"/>
              </a:rPr>
              <a:t> ID </a:t>
            </a:r>
            <a:r>
              <a:rPr lang="de-AT" dirty="0" err="1">
                <a:ea typeface="DejaVu Sans" pitchFamily="32" charset="0"/>
                <a:cs typeface="DejaVu Sans" pitchFamily="32" charset="0"/>
              </a:rPr>
              <a:t>mapping</a:t>
            </a:r>
            <a:r>
              <a:rPr lang="de-AT" dirty="0">
                <a:ea typeface="DejaVu Sans" pitchFamily="32" charset="0"/>
                <a:cs typeface="DejaVu Sans" pitchFamily="32" charset="0"/>
              </a:rPr>
              <a:t> </a:t>
            </a:r>
          </a:p>
          <a:p>
            <a:pPr>
              <a:spcBef>
                <a:spcPts val="450"/>
              </a:spcBef>
            </a:pPr>
            <a:r>
              <a:rPr lang="de-AT" dirty="0" err="1">
                <a:ea typeface="DejaVu Sans" pitchFamily="32" charset="0"/>
                <a:cs typeface="DejaVu Sans" pitchFamily="32" charset="0"/>
              </a:rPr>
              <a:t>Mashup</a:t>
            </a:r>
            <a:r>
              <a:rPr lang="de-AT" dirty="0">
                <a:ea typeface="DejaVu Sans" pitchFamily="32" charset="0"/>
                <a:cs typeface="DejaVu Sans" pitchFamily="32" charset="0"/>
              </a:rPr>
              <a:t>: </a:t>
            </a:r>
            <a:r>
              <a:rPr lang="de-AT" dirty="0" err="1">
                <a:ea typeface="DejaVu Sans" pitchFamily="32" charset="0"/>
                <a:cs typeface="DejaVu Sans" pitchFamily="32" charset="0"/>
              </a:rPr>
              <a:t>re-using</a:t>
            </a:r>
            <a:r>
              <a:rPr lang="de-AT" dirty="0">
                <a:ea typeface="DejaVu Sans" pitchFamily="32" charset="0"/>
                <a:cs typeface="DejaVu Sans" pitchFamily="32" charset="0"/>
              </a:rPr>
              <a:t> powerful APIs, </a:t>
            </a:r>
            <a:r>
              <a:rPr lang="de-AT" dirty="0" err="1">
                <a:ea typeface="DejaVu Sans" pitchFamily="32" charset="0"/>
                <a:cs typeface="DejaVu Sans" pitchFamily="32" charset="0"/>
              </a:rPr>
              <a:t>integration</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sophisticated</a:t>
            </a:r>
            <a:r>
              <a:rPr lang="de-AT" dirty="0">
                <a:ea typeface="DejaVu Sans" pitchFamily="32" charset="0"/>
                <a:cs typeface="DejaVu Sans" pitchFamily="32" charset="0"/>
              </a:rPr>
              <a:t>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interface</a:t>
            </a:r>
            <a:r>
              <a:rPr lang="de-AT" dirty="0">
                <a:ea typeface="DejaVu Sans" pitchFamily="32" charset="0"/>
                <a:cs typeface="DejaVu Sans" pitchFamily="32" charset="0"/>
              </a:rPr>
              <a:t> but ID </a:t>
            </a:r>
            <a:r>
              <a:rPr lang="de-AT" dirty="0" err="1">
                <a:ea typeface="DejaVu Sans" pitchFamily="32" charset="0"/>
                <a:cs typeface="DejaVu Sans" pitchFamily="32" charset="0"/>
              </a:rPr>
              <a:t>mapping</a:t>
            </a:r>
            <a:r>
              <a:rPr lang="de-AT" dirty="0">
                <a:ea typeface="DejaVu Sans" pitchFamily="32" charset="0"/>
                <a:cs typeface="DejaVu Sans" pitchFamily="32" charset="0"/>
              </a:rPr>
              <a:t> limited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existing</a:t>
            </a:r>
            <a:r>
              <a:rPr lang="de-AT" dirty="0">
                <a:ea typeface="DejaVu Sans" pitchFamily="32" charset="0"/>
                <a:cs typeface="DejaVu Sans" pitchFamily="32" charset="0"/>
              </a:rPr>
              <a:t> API</a:t>
            </a:r>
          </a:p>
          <a:p>
            <a:pPr>
              <a:spcBef>
                <a:spcPts val="450"/>
              </a:spcBef>
            </a:pPr>
            <a:r>
              <a:rPr lang="de-AT" dirty="0" err="1">
                <a:ea typeface="DejaVu Sans" pitchFamily="32" charset="0"/>
                <a:cs typeface="DejaVu Sans" pitchFamily="32" charset="0"/>
              </a:rPr>
              <a:t>Plug-ins</a:t>
            </a:r>
            <a:r>
              <a:rPr lang="de-AT" dirty="0">
                <a:ea typeface="DejaVu Sans" pitchFamily="32" charset="0"/>
                <a:cs typeface="DejaVu Sans" pitchFamily="32" charset="0"/>
              </a:rPr>
              <a:t>: </a:t>
            </a:r>
            <a:r>
              <a:rPr lang="de-AT" dirty="0" err="1">
                <a:ea typeface="DejaVu Sans" pitchFamily="32" charset="0"/>
                <a:cs typeface="DejaVu Sans" pitchFamily="32" charset="0"/>
              </a:rPr>
              <a:t>access</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arbitrary</a:t>
            </a:r>
            <a:r>
              <a:rPr lang="de-AT" dirty="0">
                <a:ea typeface="DejaVu Sans" pitchFamily="32" charset="0"/>
                <a:cs typeface="DejaVu Sans" pitchFamily="32" charset="0"/>
              </a:rPr>
              <a:t> </a:t>
            </a:r>
            <a:r>
              <a:rPr lang="de-AT" dirty="0" err="1">
                <a:ea typeface="DejaVu Sans" pitchFamily="32" charset="0"/>
                <a:cs typeface="DejaVu Sans" pitchFamily="32" charset="0"/>
              </a:rPr>
              <a:t>data</a:t>
            </a:r>
            <a:r>
              <a:rPr lang="de-AT" dirty="0">
                <a:ea typeface="DejaVu Sans" pitchFamily="32" charset="0"/>
                <a:cs typeface="DejaVu Sans" pitchFamily="32" charset="0"/>
              </a:rPr>
              <a:t> </a:t>
            </a:r>
            <a:r>
              <a:rPr lang="de-AT" dirty="0" err="1">
                <a:ea typeface="DejaVu Sans" pitchFamily="32" charset="0"/>
                <a:cs typeface="DejaVu Sans" pitchFamily="32" charset="0"/>
              </a:rPr>
              <a:t>and</a:t>
            </a:r>
            <a:r>
              <a:rPr lang="de-AT" dirty="0">
                <a:ea typeface="DejaVu Sans" pitchFamily="32" charset="0"/>
                <a:cs typeface="DejaVu Sans" pitchFamily="32" charset="0"/>
              </a:rPr>
              <a:t> high </a:t>
            </a:r>
            <a:r>
              <a:rPr lang="de-AT" dirty="0" err="1">
                <a:ea typeface="DejaVu Sans" pitchFamily="32" charset="0"/>
                <a:cs typeface="DejaVu Sans" pitchFamily="32" charset="0"/>
              </a:rPr>
              <a:t>number</a:t>
            </a:r>
            <a:r>
              <a:rPr lang="de-AT" dirty="0">
                <a:ea typeface="DejaVu Sans" pitchFamily="32" charset="0"/>
                <a:cs typeface="DejaVu Sans" pitchFamily="32" charset="0"/>
              </a:rPr>
              <a:t> </a:t>
            </a:r>
            <a:r>
              <a:rPr lang="de-AT" dirty="0" err="1">
                <a:ea typeface="DejaVu Sans" pitchFamily="32" charset="0"/>
                <a:cs typeface="DejaVu Sans" pitchFamily="32" charset="0"/>
              </a:rPr>
              <a:t>of</a:t>
            </a:r>
            <a:r>
              <a:rPr lang="de-AT" dirty="0">
                <a:ea typeface="DejaVu Sans" pitchFamily="32" charset="0"/>
                <a:cs typeface="DejaVu Sans" pitchFamily="32" charset="0"/>
              </a:rPr>
              <a:t> </a:t>
            </a:r>
            <a:r>
              <a:rPr lang="de-AT" dirty="0" err="1">
                <a:ea typeface="DejaVu Sans" pitchFamily="32" charset="0"/>
                <a:cs typeface="DejaVu Sans" pitchFamily="32" charset="0"/>
              </a:rPr>
              <a:t>application</a:t>
            </a:r>
            <a:r>
              <a:rPr lang="de-AT" dirty="0">
                <a:ea typeface="DejaVu Sans" pitchFamily="32" charset="0"/>
                <a:cs typeface="DejaVu Sans" pitchFamily="32" charset="0"/>
              </a:rPr>
              <a:t> </a:t>
            </a:r>
            <a:r>
              <a:rPr lang="de-AT" dirty="0" err="1">
                <a:ea typeface="DejaVu Sans" pitchFamily="32" charset="0"/>
                <a:cs typeface="DejaVu Sans" pitchFamily="32" charset="0"/>
              </a:rPr>
              <a:t>scenarios</a:t>
            </a:r>
            <a:r>
              <a:rPr lang="de-AT" dirty="0">
                <a:ea typeface="DejaVu Sans" pitchFamily="32" charset="0"/>
                <a:cs typeface="DejaVu Sans" pitchFamily="32" charset="0"/>
              </a:rPr>
              <a:t> – </a:t>
            </a:r>
            <a:r>
              <a:rPr lang="de-AT" dirty="0" err="1">
                <a:ea typeface="DejaVu Sans" pitchFamily="32" charset="0"/>
                <a:cs typeface="DejaVu Sans" pitchFamily="32" charset="0"/>
              </a:rPr>
              <a:t>many</a:t>
            </a:r>
            <a:r>
              <a:rPr lang="de-AT" dirty="0">
                <a:ea typeface="DejaVu Sans" pitchFamily="32" charset="0"/>
                <a:cs typeface="DejaVu Sans" pitchFamily="32" charset="0"/>
              </a:rPr>
              <a:t> </a:t>
            </a:r>
            <a:r>
              <a:rPr lang="de-AT" dirty="0" err="1">
                <a:ea typeface="DejaVu Sans" pitchFamily="32" charset="0"/>
                <a:cs typeface="DejaVu Sans" pitchFamily="32" charset="0"/>
              </a:rPr>
              <a:t>tools</a:t>
            </a:r>
            <a:r>
              <a:rPr lang="de-AT" dirty="0">
                <a:ea typeface="DejaVu Sans" pitchFamily="32" charset="0"/>
                <a:cs typeface="DejaVu Sans" pitchFamily="32" charset="0"/>
              </a:rPr>
              <a:t> </a:t>
            </a:r>
            <a:r>
              <a:rPr lang="de-AT" dirty="0" err="1">
                <a:ea typeface="DejaVu Sans" pitchFamily="32" charset="0"/>
                <a:cs typeface="DejaVu Sans" pitchFamily="32" charset="0"/>
              </a:rPr>
              <a:t>can</a:t>
            </a:r>
            <a:r>
              <a:rPr lang="de-AT" dirty="0">
                <a:ea typeface="DejaVu Sans" pitchFamily="32" charset="0"/>
                <a:cs typeface="DejaVu Sans" pitchFamily="32" charset="0"/>
              </a:rPr>
              <a:t> </a:t>
            </a:r>
            <a:r>
              <a:rPr lang="de-AT" dirty="0" err="1">
                <a:ea typeface="DejaVu Sans" pitchFamily="32" charset="0"/>
                <a:cs typeface="DejaVu Sans" pitchFamily="32" charset="0"/>
              </a:rPr>
              <a:t>be</a:t>
            </a:r>
            <a:r>
              <a:rPr lang="de-AT" dirty="0">
                <a:ea typeface="DejaVu Sans" pitchFamily="32" charset="0"/>
                <a:cs typeface="DejaVu Sans" pitchFamily="32" charset="0"/>
              </a:rPr>
              <a:t> </a:t>
            </a:r>
            <a:r>
              <a:rPr lang="de-AT" dirty="0" err="1">
                <a:ea typeface="DejaVu Sans" pitchFamily="32" charset="0"/>
                <a:cs typeface="DejaVu Sans" pitchFamily="32" charset="0"/>
              </a:rPr>
              <a:t>extended</a:t>
            </a:r>
            <a:r>
              <a:rPr lang="de-AT" dirty="0">
                <a:ea typeface="DejaVu Sans" pitchFamily="32" charset="0"/>
                <a:cs typeface="DejaVu Sans" pitchFamily="32" charset="0"/>
              </a:rPr>
              <a:t> </a:t>
            </a:r>
            <a:r>
              <a:rPr lang="de-AT" dirty="0" err="1">
                <a:ea typeface="DejaVu Sans" pitchFamily="32" charset="0"/>
                <a:cs typeface="DejaVu Sans" pitchFamily="32" charset="0"/>
              </a:rPr>
              <a:t>this</a:t>
            </a:r>
            <a:r>
              <a:rPr lang="de-AT" dirty="0">
                <a:ea typeface="DejaVu Sans" pitchFamily="32" charset="0"/>
                <a:cs typeface="DejaVu Sans" pitchFamily="32" charset="0"/>
              </a:rPr>
              <a:t> </a:t>
            </a:r>
            <a:r>
              <a:rPr lang="de-AT" dirty="0" err="1">
                <a:ea typeface="DejaVu Sans" pitchFamily="32" charset="0"/>
                <a:cs typeface="DejaVu Sans" pitchFamily="32" charset="0"/>
              </a:rPr>
              <a:t>way</a:t>
            </a:r>
            <a:r>
              <a:rPr lang="de-AT" dirty="0">
                <a:ea typeface="DejaVu Sans" pitchFamily="32" charset="0"/>
                <a:cs typeface="DejaVu Sans" pitchFamily="32" charset="0"/>
              </a:rPr>
              <a:t> (e.g. Web </a:t>
            </a:r>
            <a:r>
              <a:rPr lang="de-AT" dirty="0" err="1">
                <a:ea typeface="DejaVu Sans" pitchFamily="32" charset="0"/>
                <a:cs typeface="DejaVu Sans" pitchFamily="32" charset="0"/>
              </a:rPr>
              <a:t>browser</a:t>
            </a:r>
            <a:r>
              <a:rPr lang="de-AT" dirty="0">
                <a:ea typeface="DejaVu Sans" pitchFamily="32" charset="0"/>
                <a:cs typeface="DejaVu Sans" pitchFamily="32" charset="0"/>
              </a:rPr>
              <a:t>, </a:t>
            </a:r>
            <a:r>
              <a:rPr lang="de-AT" dirty="0" err="1">
                <a:ea typeface="DejaVu Sans" pitchFamily="32" charset="0"/>
                <a:cs typeface="DejaVu Sans" pitchFamily="32" charset="0"/>
              </a:rPr>
              <a:t>office</a:t>
            </a:r>
            <a:r>
              <a:rPr lang="de-AT" dirty="0">
                <a:ea typeface="DejaVu Sans" pitchFamily="32" charset="0"/>
                <a:cs typeface="DejaVu Sans" pitchFamily="32" charset="0"/>
              </a:rPr>
              <a:t> </a:t>
            </a:r>
            <a:r>
              <a:rPr lang="de-AT" dirty="0" err="1">
                <a:ea typeface="DejaVu Sans" pitchFamily="32" charset="0"/>
                <a:cs typeface="DejaVu Sans" pitchFamily="32" charset="0"/>
              </a:rPr>
              <a:t>tools</a:t>
            </a:r>
            <a:r>
              <a:rPr lang="de-AT" dirty="0">
                <a:ea typeface="DejaVu Sans" pitchFamily="32" charset="0"/>
                <a:cs typeface="DejaVu Sans" pitchFamily="32" charset="0"/>
              </a:rPr>
              <a:t>) but </a:t>
            </a:r>
            <a:r>
              <a:rPr lang="de-AT" dirty="0" err="1">
                <a:ea typeface="DejaVu Sans" pitchFamily="32" charset="0"/>
                <a:cs typeface="DejaVu Sans" pitchFamily="32" charset="0"/>
              </a:rPr>
              <a:t>information</a:t>
            </a:r>
            <a:r>
              <a:rPr lang="de-AT" dirty="0">
                <a:ea typeface="DejaVu Sans" pitchFamily="32" charset="0"/>
                <a:cs typeface="DejaVu Sans" pitchFamily="32" charset="0"/>
              </a:rPr>
              <a:t> </a:t>
            </a:r>
            <a:r>
              <a:rPr lang="de-AT" dirty="0" err="1">
                <a:ea typeface="DejaVu Sans" pitchFamily="32" charset="0"/>
                <a:cs typeface="DejaVu Sans" pitchFamily="32" charset="0"/>
              </a:rPr>
              <a:t>access</a:t>
            </a:r>
            <a:r>
              <a:rPr lang="de-AT" dirty="0">
                <a:ea typeface="DejaVu Sans" pitchFamily="32" charset="0"/>
                <a:cs typeface="DejaVu Sans" pitchFamily="32" charset="0"/>
              </a:rPr>
              <a:t>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user</a:t>
            </a:r>
            <a:r>
              <a:rPr lang="de-AT" dirty="0">
                <a:ea typeface="DejaVu Sans" pitchFamily="32" charset="0"/>
                <a:cs typeface="DejaVu Sans" pitchFamily="32" charset="0"/>
              </a:rPr>
              <a:t> </a:t>
            </a:r>
            <a:r>
              <a:rPr lang="de-AT" dirty="0" err="1">
                <a:ea typeface="DejaVu Sans" pitchFamily="32" charset="0"/>
                <a:cs typeface="DejaVu Sans" pitchFamily="32" charset="0"/>
              </a:rPr>
              <a:t>interface</a:t>
            </a:r>
            <a:r>
              <a:rPr lang="de-AT" dirty="0">
                <a:ea typeface="DejaVu Sans" pitchFamily="32" charset="0"/>
                <a:cs typeface="DejaVu Sans" pitchFamily="32" charset="0"/>
              </a:rPr>
              <a:t> </a:t>
            </a:r>
            <a:r>
              <a:rPr lang="de-AT" dirty="0" err="1">
                <a:ea typeface="DejaVu Sans" pitchFamily="32" charset="0"/>
                <a:cs typeface="DejaVu Sans" pitchFamily="32" charset="0"/>
              </a:rPr>
              <a:t>options</a:t>
            </a:r>
            <a:r>
              <a:rPr lang="de-AT" dirty="0">
                <a:ea typeface="DejaVu Sans" pitchFamily="32" charset="0"/>
                <a:cs typeface="DejaVu Sans" pitchFamily="32" charset="0"/>
              </a:rPr>
              <a:t> </a:t>
            </a:r>
            <a:r>
              <a:rPr lang="de-AT" dirty="0" err="1">
                <a:ea typeface="DejaVu Sans" pitchFamily="32" charset="0"/>
                <a:cs typeface="DejaVu Sans" pitchFamily="32" charset="0"/>
              </a:rPr>
              <a:t>are</a:t>
            </a:r>
            <a:r>
              <a:rPr lang="de-AT" dirty="0">
                <a:ea typeface="DejaVu Sans" pitchFamily="32" charset="0"/>
                <a:cs typeface="DejaVu Sans" pitchFamily="32" charset="0"/>
              </a:rPr>
              <a:t> limited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9822791-A3F6-4B09-93A0-8FF68D9C3FD1}" type="slidenum">
              <a:rPr lang="en-GB"/>
              <a:pPr/>
              <a:t>56</a:t>
            </a:fld>
            <a:endParaRPr lang="en-GB"/>
          </a:p>
        </p:txBody>
      </p:sp>
      <p:sp>
        <p:nvSpPr>
          <p:cNvPr id="88065"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ECAE48FA-A970-4238-8001-17A4A983AE09}" type="slidenum">
              <a:rPr lang="en-GB" sz="1200">
                <a:solidFill>
                  <a:srgbClr val="000000"/>
                </a:solidFill>
              </a:rPr>
              <a:pPr algn="r">
                <a:lnSpc>
                  <a:spcPct val="100000"/>
                </a:lnSpc>
              </a:pPr>
              <a:t>56</a:t>
            </a:fld>
            <a:endParaRPr lang="en-GB" sz="1200">
              <a:solidFill>
                <a:srgbClr val="000000"/>
              </a:solidFill>
            </a:endParaRPr>
          </a:p>
        </p:txBody>
      </p:sp>
      <p:sp>
        <p:nvSpPr>
          <p:cNvPr id="88066" name="Rectangle 2"/>
          <p:cNvSpPr txBox="1">
            <a:spLocks noGrp="1" noRot="1" noChangeAspect="1" noChangeArrowheads="1"/>
          </p:cNvSpPr>
          <p:nvPr>
            <p:ph type="sldImg"/>
          </p:nvPr>
        </p:nvSpPr>
        <p:spPr bwMode="auto">
          <a:xfrm>
            <a:off x="1143000" y="685800"/>
            <a:ext cx="4573588" cy="3430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7" name="Text Box 3"/>
          <p:cNvSpPr txBox="1">
            <a:spLocks noGrp="1" noChangeArrowheads="1"/>
          </p:cNvSpPr>
          <p:nvPr>
            <p:ph type="body" idx="1"/>
          </p:nvPr>
        </p:nvSpPr>
        <p:spPr bwMode="auto">
          <a:xfrm>
            <a:off x="685960" y="4342704"/>
            <a:ext cx="5487682" cy="403209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a:ea typeface="DejaVu Sans" pitchFamily="32" charset="0"/>
                <a:cs typeface="DejaVu Sans" pitchFamily="32" charset="0"/>
              </a:rPr>
              <a:t>3) Direct support: visualization framework </a:t>
            </a:r>
          </a:p>
          <a:p>
            <a:pPr>
              <a:spcBef>
                <a:spcPts val="450"/>
              </a:spcBef>
            </a:pPr>
            <a:endParaRPr lang="de-AT">
              <a:ea typeface="DejaVu Sans" pitchFamily="32" charset="0"/>
              <a:cs typeface="DejaVu Sans" pitchFamily="32" charset="0"/>
            </a:endParaRPr>
          </a:p>
          <a:p>
            <a:pPr>
              <a:spcBef>
                <a:spcPts val="450"/>
              </a:spcBef>
            </a:pPr>
            <a:r>
              <a:rPr lang="de-AT">
                <a:ea typeface="DejaVu Sans" pitchFamily="32" charset="0"/>
                <a:cs typeface="DejaVu Sans" pitchFamily="32" charset="0"/>
              </a:rPr>
              <a:t>Extending the existing Caleydo visualization framework: multiple coordinated views originating from biomedical domain but can also treat arbitrary data </a:t>
            </a:r>
          </a:p>
          <a:p>
            <a:pPr>
              <a:spcBef>
                <a:spcPts val="450"/>
              </a:spcBef>
            </a:pPr>
            <a:r>
              <a:rPr lang="de-AT">
                <a:ea typeface="DejaVu Sans" pitchFamily="32" charset="0"/>
                <a:cs typeface="DejaVu Sans" pitchFamily="32" charset="0"/>
              </a:rPr>
              <a:t>Brushing and linking; synchronized highlighting </a:t>
            </a:r>
          </a:p>
          <a:p>
            <a:pPr>
              <a:spcBef>
                <a:spcPts val="450"/>
              </a:spcBef>
            </a:pPr>
            <a:r>
              <a:rPr lang="de-AT">
                <a:ea typeface="DejaVu Sans" pitchFamily="32" charset="0"/>
                <a:cs typeface="DejaVu Sans" pitchFamily="32" charset="0"/>
              </a:rPr>
              <a:t>Item selection by moving the mouse pointer over an element</a:t>
            </a:r>
          </a:p>
          <a:p>
            <a:pPr>
              <a:spcBef>
                <a:spcPts val="450"/>
              </a:spcBef>
            </a:pPr>
            <a:endParaRPr lang="de-AT">
              <a:ea typeface="DejaVu Sans" pitchFamily="32" charset="0"/>
              <a:cs typeface="DejaVu Sans" pitchFamily="32" charset="0"/>
            </a:endParaRPr>
          </a:p>
          <a:p>
            <a:pPr>
              <a:spcBef>
                <a:spcPts val="450"/>
              </a:spcBef>
            </a:pPr>
            <a:r>
              <a:rPr lang="de-AT">
                <a:ea typeface="DejaVu Sans" pitchFamily="32" charset="0"/>
                <a:cs typeface="DejaVu Sans" pitchFamily="32" charset="0"/>
              </a:rPr>
              <a:t>Integrating selection mechanism in visual links API </a:t>
            </a:r>
            <a:r>
              <a:rPr lang="de-AT">
                <a:latin typeface="Wingdings" charset="2"/>
                <a:ea typeface="DejaVu Sans" pitchFamily="32" charset="0"/>
                <a:cs typeface="DejaVu Sans" pitchFamily="32" charset="0"/>
              </a:rPr>
              <a:t></a:t>
            </a:r>
            <a:r>
              <a:rPr lang="de-AT">
                <a:ea typeface="DejaVu Sans" pitchFamily="32" charset="0"/>
                <a:cs typeface="DejaVu Sans" pitchFamily="32" charset="0"/>
              </a:rPr>
              <a:t> incoming and outgoing selections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12B9A4D0-4E13-47EF-8CAE-D4F83C6F8763}" type="slidenum">
              <a:rPr lang="en-GB"/>
              <a:pPr/>
              <a:t>57</a:t>
            </a:fld>
            <a:endParaRPr lang="en-GB"/>
          </a:p>
        </p:txBody>
      </p:sp>
      <p:sp>
        <p:nvSpPr>
          <p:cNvPr id="86017"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F77FFECB-BB5D-491E-A2B1-33696EA58A57}" type="slidenum">
              <a:rPr lang="en-GB" sz="1200">
                <a:solidFill>
                  <a:srgbClr val="000000"/>
                </a:solidFill>
              </a:rPr>
              <a:pPr algn="r">
                <a:lnSpc>
                  <a:spcPct val="100000"/>
                </a:lnSpc>
              </a:pPr>
              <a:t>57</a:t>
            </a:fld>
            <a:endParaRPr lang="en-GB" sz="1200">
              <a:solidFill>
                <a:srgbClr val="000000"/>
              </a:solidFill>
            </a:endParaRPr>
          </a:p>
        </p:txBody>
      </p:sp>
      <p:sp>
        <p:nvSpPr>
          <p:cNvPr id="86018" name="Rectangle 2"/>
          <p:cNvSpPr txBox="1">
            <a:spLocks noGrp="1" noRot="1" noChangeAspect="1" noChangeArrowheads="1"/>
          </p:cNvSpPr>
          <p:nvPr>
            <p:ph type="sldImg"/>
          </p:nvPr>
        </p:nvSpPr>
        <p:spPr bwMode="auto">
          <a:xfrm>
            <a:off x="1143000" y="685800"/>
            <a:ext cx="4573588" cy="3430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9" name="Text Box 3"/>
          <p:cNvSpPr txBox="1">
            <a:spLocks noGrp="1" noChangeArrowheads="1"/>
          </p:cNvSpPr>
          <p:nvPr>
            <p:ph type="body" idx="1"/>
          </p:nvPr>
        </p:nvSpPr>
        <p:spPr bwMode="auto">
          <a:xfrm>
            <a:off x="685960" y="4342704"/>
            <a:ext cx="5487682" cy="403209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lstStyle>
            <a:lvl1pPr marL="227013" indent="-227013">
              <a:tabLst>
                <a:tab pos="227013" algn="l"/>
                <a:tab pos="674688" algn="l"/>
                <a:tab pos="1123950" algn="l"/>
                <a:tab pos="1573213" algn="l"/>
                <a:tab pos="2022475" algn="l"/>
                <a:tab pos="2471738" algn="l"/>
                <a:tab pos="2921000" algn="l"/>
                <a:tab pos="3370263" algn="l"/>
                <a:tab pos="3819525" algn="l"/>
                <a:tab pos="4268788" algn="l"/>
                <a:tab pos="4718050" algn="l"/>
                <a:tab pos="5167313" algn="l"/>
                <a:tab pos="5616575" algn="l"/>
                <a:tab pos="6065838" algn="l"/>
                <a:tab pos="6515100" algn="l"/>
                <a:tab pos="6964363" algn="l"/>
                <a:tab pos="7413625" algn="l"/>
                <a:tab pos="7862888" algn="l"/>
                <a:tab pos="8312150" algn="l"/>
                <a:tab pos="8761413" algn="l"/>
                <a:tab pos="9210675" algn="l"/>
              </a:tabLst>
              <a:defRPr sz="1200">
                <a:solidFill>
                  <a:srgbClr val="000000"/>
                </a:solidFill>
                <a:latin typeface="Times New Roman" pitchFamily="16" charset="0"/>
              </a:defRPr>
            </a:lvl1pPr>
            <a:lvl2pPr>
              <a:tabLst>
                <a:tab pos="227013" algn="l"/>
                <a:tab pos="674688" algn="l"/>
                <a:tab pos="1123950" algn="l"/>
                <a:tab pos="1573213" algn="l"/>
                <a:tab pos="2022475" algn="l"/>
                <a:tab pos="2471738" algn="l"/>
                <a:tab pos="2921000" algn="l"/>
                <a:tab pos="3370263" algn="l"/>
                <a:tab pos="3819525" algn="l"/>
                <a:tab pos="4268788" algn="l"/>
                <a:tab pos="4718050" algn="l"/>
                <a:tab pos="5167313" algn="l"/>
                <a:tab pos="5616575" algn="l"/>
                <a:tab pos="6065838" algn="l"/>
                <a:tab pos="6515100" algn="l"/>
                <a:tab pos="6964363" algn="l"/>
                <a:tab pos="7413625" algn="l"/>
                <a:tab pos="7862888" algn="l"/>
                <a:tab pos="8312150" algn="l"/>
                <a:tab pos="8761413" algn="l"/>
                <a:tab pos="9210675" algn="l"/>
              </a:tabLst>
              <a:defRPr sz="1200">
                <a:solidFill>
                  <a:srgbClr val="000000"/>
                </a:solidFill>
                <a:latin typeface="Times New Roman" pitchFamily="16" charset="0"/>
              </a:defRPr>
            </a:lvl2pPr>
            <a:lvl3pPr>
              <a:tabLst>
                <a:tab pos="227013" algn="l"/>
                <a:tab pos="674688" algn="l"/>
                <a:tab pos="1123950" algn="l"/>
                <a:tab pos="1573213" algn="l"/>
                <a:tab pos="2022475" algn="l"/>
                <a:tab pos="2471738" algn="l"/>
                <a:tab pos="2921000" algn="l"/>
                <a:tab pos="3370263" algn="l"/>
                <a:tab pos="3819525" algn="l"/>
                <a:tab pos="4268788" algn="l"/>
                <a:tab pos="4718050" algn="l"/>
                <a:tab pos="5167313" algn="l"/>
                <a:tab pos="5616575" algn="l"/>
                <a:tab pos="6065838" algn="l"/>
                <a:tab pos="6515100" algn="l"/>
                <a:tab pos="6964363" algn="l"/>
                <a:tab pos="7413625" algn="l"/>
                <a:tab pos="7862888" algn="l"/>
                <a:tab pos="8312150" algn="l"/>
                <a:tab pos="8761413" algn="l"/>
                <a:tab pos="9210675" algn="l"/>
              </a:tabLst>
              <a:defRPr sz="1200">
                <a:solidFill>
                  <a:srgbClr val="000000"/>
                </a:solidFill>
                <a:latin typeface="Times New Roman" pitchFamily="16" charset="0"/>
              </a:defRPr>
            </a:lvl3pPr>
            <a:lvl4pPr>
              <a:tabLst>
                <a:tab pos="227013" algn="l"/>
                <a:tab pos="674688" algn="l"/>
                <a:tab pos="1123950" algn="l"/>
                <a:tab pos="1573213" algn="l"/>
                <a:tab pos="2022475" algn="l"/>
                <a:tab pos="2471738" algn="l"/>
                <a:tab pos="2921000" algn="l"/>
                <a:tab pos="3370263" algn="l"/>
                <a:tab pos="3819525" algn="l"/>
                <a:tab pos="4268788" algn="l"/>
                <a:tab pos="4718050" algn="l"/>
                <a:tab pos="5167313" algn="l"/>
                <a:tab pos="5616575" algn="l"/>
                <a:tab pos="6065838" algn="l"/>
                <a:tab pos="6515100" algn="l"/>
                <a:tab pos="6964363" algn="l"/>
                <a:tab pos="7413625" algn="l"/>
                <a:tab pos="7862888" algn="l"/>
                <a:tab pos="8312150" algn="l"/>
                <a:tab pos="8761413" algn="l"/>
                <a:tab pos="9210675" algn="l"/>
              </a:tabLst>
              <a:defRPr sz="1200">
                <a:solidFill>
                  <a:srgbClr val="000000"/>
                </a:solidFill>
                <a:latin typeface="Times New Roman" pitchFamily="16" charset="0"/>
              </a:defRPr>
            </a:lvl4pPr>
            <a:lvl5pPr>
              <a:tabLst>
                <a:tab pos="227013" algn="l"/>
                <a:tab pos="674688" algn="l"/>
                <a:tab pos="1123950" algn="l"/>
                <a:tab pos="1573213" algn="l"/>
                <a:tab pos="2022475" algn="l"/>
                <a:tab pos="2471738" algn="l"/>
                <a:tab pos="2921000" algn="l"/>
                <a:tab pos="3370263" algn="l"/>
                <a:tab pos="3819525" algn="l"/>
                <a:tab pos="4268788" algn="l"/>
                <a:tab pos="4718050" algn="l"/>
                <a:tab pos="5167313" algn="l"/>
                <a:tab pos="5616575" algn="l"/>
                <a:tab pos="6065838" algn="l"/>
                <a:tab pos="6515100" algn="l"/>
                <a:tab pos="6964363" algn="l"/>
                <a:tab pos="7413625" algn="l"/>
                <a:tab pos="7862888" algn="l"/>
                <a:tab pos="8312150" algn="l"/>
                <a:tab pos="8761413" algn="l"/>
                <a:tab pos="9210675"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227013" algn="l"/>
                <a:tab pos="674688" algn="l"/>
                <a:tab pos="1123950" algn="l"/>
                <a:tab pos="1573213" algn="l"/>
                <a:tab pos="2022475" algn="l"/>
                <a:tab pos="2471738" algn="l"/>
                <a:tab pos="2921000" algn="l"/>
                <a:tab pos="3370263" algn="l"/>
                <a:tab pos="3819525" algn="l"/>
                <a:tab pos="4268788" algn="l"/>
                <a:tab pos="4718050" algn="l"/>
                <a:tab pos="5167313" algn="l"/>
                <a:tab pos="5616575" algn="l"/>
                <a:tab pos="6065838" algn="l"/>
                <a:tab pos="6515100" algn="l"/>
                <a:tab pos="6964363" algn="l"/>
                <a:tab pos="7413625" algn="l"/>
                <a:tab pos="7862888" algn="l"/>
                <a:tab pos="8312150" algn="l"/>
                <a:tab pos="8761413" algn="l"/>
                <a:tab pos="9210675"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227013" algn="l"/>
                <a:tab pos="674688" algn="l"/>
                <a:tab pos="1123950" algn="l"/>
                <a:tab pos="1573213" algn="l"/>
                <a:tab pos="2022475" algn="l"/>
                <a:tab pos="2471738" algn="l"/>
                <a:tab pos="2921000" algn="l"/>
                <a:tab pos="3370263" algn="l"/>
                <a:tab pos="3819525" algn="l"/>
                <a:tab pos="4268788" algn="l"/>
                <a:tab pos="4718050" algn="l"/>
                <a:tab pos="5167313" algn="l"/>
                <a:tab pos="5616575" algn="l"/>
                <a:tab pos="6065838" algn="l"/>
                <a:tab pos="6515100" algn="l"/>
                <a:tab pos="6964363" algn="l"/>
                <a:tab pos="7413625" algn="l"/>
                <a:tab pos="7862888" algn="l"/>
                <a:tab pos="8312150" algn="l"/>
                <a:tab pos="8761413" algn="l"/>
                <a:tab pos="9210675"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227013" algn="l"/>
                <a:tab pos="674688" algn="l"/>
                <a:tab pos="1123950" algn="l"/>
                <a:tab pos="1573213" algn="l"/>
                <a:tab pos="2022475" algn="l"/>
                <a:tab pos="2471738" algn="l"/>
                <a:tab pos="2921000" algn="l"/>
                <a:tab pos="3370263" algn="l"/>
                <a:tab pos="3819525" algn="l"/>
                <a:tab pos="4268788" algn="l"/>
                <a:tab pos="4718050" algn="l"/>
                <a:tab pos="5167313" algn="l"/>
                <a:tab pos="5616575" algn="l"/>
                <a:tab pos="6065838" algn="l"/>
                <a:tab pos="6515100" algn="l"/>
                <a:tab pos="6964363" algn="l"/>
                <a:tab pos="7413625" algn="l"/>
                <a:tab pos="7862888" algn="l"/>
                <a:tab pos="8312150" algn="l"/>
                <a:tab pos="8761413" algn="l"/>
                <a:tab pos="9210675"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227013" algn="l"/>
                <a:tab pos="674688" algn="l"/>
                <a:tab pos="1123950" algn="l"/>
                <a:tab pos="1573213" algn="l"/>
                <a:tab pos="2022475" algn="l"/>
                <a:tab pos="2471738" algn="l"/>
                <a:tab pos="2921000" algn="l"/>
                <a:tab pos="3370263" algn="l"/>
                <a:tab pos="3819525" algn="l"/>
                <a:tab pos="4268788" algn="l"/>
                <a:tab pos="4718050" algn="l"/>
                <a:tab pos="5167313" algn="l"/>
                <a:tab pos="5616575" algn="l"/>
                <a:tab pos="6065838" algn="l"/>
                <a:tab pos="6515100" algn="l"/>
                <a:tab pos="6964363" algn="l"/>
                <a:tab pos="7413625" algn="l"/>
                <a:tab pos="7862888" algn="l"/>
                <a:tab pos="8312150" algn="l"/>
                <a:tab pos="8761413" algn="l"/>
                <a:tab pos="9210675" algn="l"/>
              </a:tabLst>
              <a:defRPr sz="1200">
                <a:solidFill>
                  <a:srgbClr val="000000"/>
                </a:solidFill>
                <a:latin typeface="Times New Roman" pitchFamily="16" charset="0"/>
              </a:defRPr>
            </a:lvl9pPr>
          </a:lstStyle>
          <a:p>
            <a:pPr>
              <a:spcBef>
                <a:spcPts val="450"/>
              </a:spcBef>
              <a:buFont typeface="Times New Roman" pitchFamily="16" charset="0"/>
              <a:buAutoNum type="arabicParenR"/>
            </a:pPr>
            <a:r>
              <a:rPr lang="de-AT">
                <a:ea typeface="DejaVu Sans" pitchFamily="32" charset="0"/>
                <a:cs typeface="DejaVu Sans" pitchFamily="32" charset="0"/>
              </a:rPr>
              <a:t>Software Extension </a:t>
            </a:r>
          </a:p>
          <a:p>
            <a:pPr>
              <a:spcBef>
                <a:spcPts val="450"/>
              </a:spcBef>
            </a:pPr>
            <a:endParaRPr lang="de-AT">
              <a:ea typeface="DejaVu Sans" pitchFamily="32" charset="0"/>
              <a:cs typeface="DejaVu Sans" pitchFamily="32" charset="0"/>
            </a:endParaRPr>
          </a:p>
          <a:p>
            <a:pPr>
              <a:spcBef>
                <a:spcPts val="450"/>
              </a:spcBef>
              <a:buClrTx/>
              <a:buSzTx/>
              <a:buFontTx/>
              <a:buNone/>
            </a:pPr>
            <a:r>
              <a:rPr lang="de-AT">
                <a:ea typeface="DejaVu Sans" pitchFamily="32" charset="0"/>
                <a:cs typeface="DejaVu Sans" pitchFamily="32" charset="0"/>
              </a:rPr>
              <a:t>Add-on for popular web browser Mozilla Firefox </a:t>
            </a:r>
          </a:p>
          <a:p>
            <a:pPr>
              <a:spcBef>
                <a:spcPts val="450"/>
              </a:spcBef>
              <a:buClrTx/>
              <a:buSzTx/>
              <a:buFontTx/>
              <a:buNone/>
            </a:pPr>
            <a:r>
              <a:rPr lang="de-AT">
                <a:ea typeface="DejaVu Sans" pitchFamily="32" charset="0"/>
                <a:cs typeface="DejaVu Sans" pitchFamily="32" charset="0"/>
              </a:rPr>
              <a:t>Add-ons have full access to document object model of the displayed HTML-document</a:t>
            </a:r>
          </a:p>
          <a:p>
            <a:pPr>
              <a:spcBef>
                <a:spcPts val="450"/>
              </a:spcBef>
              <a:buClrTx/>
              <a:buSzTx/>
              <a:buFontTx/>
              <a:buNone/>
            </a:pPr>
            <a:endParaRPr lang="de-AT">
              <a:ea typeface="DejaVu Sans" pitchFamily="32" charset="0"/>
              <a:cs typeface="DejaVu Sans" pitchFamily="32" charset="0"/>
            </a:endParaRPr>
          </a:p>
          <a:p>
            <a:pPr>
              <a:spcBef>
                <a:spcPts val="450"/>
              </a:spcBef>
              <a:buClrTx/>
              <a:buSzTx/>
              <a:buFontTx/>
              <a:buNone/>
            </a:pPr>
            <a:r>
              <a:rPr lang="de-AT">
                <a:ea typeface="DejaVu Sans" pitchFamily="32" charset="0"/>
                <a:cs typeface="DejaVu Sans" pitchFamily="32" charset="0"/>
              </a:rPr>
              <a:t>Processing incoming request: searching DOM for search string and finding region by temporarily enclosing string with &lt;span&gt; tag</a:t>
            </a:r>
          </a:p>
          <a:p>
            <a:pPr>
              <a:spcBef>
                <a:spcPts val="450"/>
              </a:spcBef>
              <a:buClrTx/>
              <a:buSzTx/>
              <a:buFontTx/>
              <a:buNone/>
            </a:pPr>
            <a:endParaRPr lang="de-AT">
              <a:ea typeface="DejaVu Sans" pitchFamily="32" charset="0"/>
              <a:cs typeface="DejaVu Sans" pitchFamily="32" charset="0"/>
            </a:endParaRPr>
          </a:p>
          <a:p>
            <a:pPr>
              <a:spcBef>
                <a:spcPts val="450"/>
              </a:spcBef>
              <a:buClrTx/>
              <a:buSzTx/>
              <a:buFontTx/>
              <a:buNone/>
            </a:pPr>
            <a:r>
              <a:rPr lang="de-AT">
                <a:ea typeface="DejaVu Sans" pitchFamily="32" charset="0"/>
                <a:cs typeface="DejaVu Sans" pitchFamily="32" charset="0"/>
              </a:rPr>
              <a:t>Report selections: selecting word in browser and pressing a button integrated in toolbar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6E91DA46-E6B0-4E74-A15D-36977B5DACF9}" type="slidenum">
              <a:rPr lang="en-GB"/>
              <a:pPr/>
              <a:t>58</a:t>
            </a:fld>
            <a:endParaRPr lang="en-GB"/>
          </a:p>
        </p:txBody>
      </p:sp>
      <p:sp>
        <p:nvSpPr>
          <p:cNvPr id="87041"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9632E45F-DE42-4987-A4DE-7CF5C0806566}" type="slidenum">
              <a:rPr lang="en-GB" sz="1200">
                <a:solidFill>
                  <a:srgbClr val="000000"/>
                </a:solidFill>
              </a:rPr>
              <a:pPr algn="r">
                <a:lnSpc>
                  <a:spcPct val="100000"/>
                </a:lnSpc>
              </a:pPr>
              <a:t>58</a:t>
            </a:fld>
            <a:endParaRPr lang="en-GB" sz="1200">
              <a:solidFill>
                <a:srgbClr val="000000"/>
              </a:solidFill>
            </a:endParaRPr>
          </a:p>
        </p:txBody>
      </p:sp>
      <p:sp>
        <p:nvSpPr>
          <p:cNvPr id="87042" name="Rectangle 2"/>
          <p:cNvSpPr txBox="1">
            <a:spLocks noGrp="1" noRot="1" noChangeAspect="1" noChangeArrowheads="1"/>
          </p:cNvSpPr>
          <p:nvPr>
            <p:ph type="sldImg"/>
          </p:nvPr>
        </p:nvSpPr>
        <p:spPr bwMode="auto">
          <a:xfrm>
            <a:off x="1143000" y="685800"/>
            <a:ext cx="4573588" cy="3430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3" name="Text Box 3"/>
          <p:cNvSpPr txBox="1">
            <a:spLocks noGrp="1" noChangeArrowheads="1"/>
          </p:cNvSpPr>
          <p:nvPr>
            <p:ph type="body" idx="1"/>
          </p:nvPr>
        </p:nvSpPr>
        <p:spPr bwMode="auto">
          <a:xfrm>
            <a:off x="685960" y="4342704"/>
            <a:ext cx="5487682" cy="403209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dirty="0">
                <a:ea typeface="DejaVu Sans" pitchFamily="32" charset="0"/>
                <a:cs typeface="DejaVu Sans" pitchFamily="32" charset="0"/>
              </a:rPr>
              <a:t>2) </a:t>
            </a:r>
            <a:r>
              <a:rPr lang="de-AT" dirty="0" err="1">
                <a:ea typeface="DejaVu Sans" pitchFamily="32" charset="0"/>
                <a:cs typeface="DejaVu Sans" pitchFamily="32" charset="0"/>
              </a:rPr>
              <a:t>Mashup</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Google </a:t>
            </a:r>
            <a:r>
              <a:rPr lang="de-AT" dirty="0" err="1">
                <a:ea typeface="DejaVu Sans" pitchFamily="32" charset="0"/>
                <a:cs typeface="DejaVu Sans" pitchFamily="32" charset="0"/>
              </a:rPr>
              <a:t>maps</a:t>
            </a:r>
            <a:r>
              <a:rPr lang="de-AT" dirty="0">
                <a:ea typeface="DejaVu Sans" pitchFamily="32" charset="0"/>
                <a:cs typeface="DejaVu Sans" pitchFamily="32" charset="0"/>
              </a:rPr>
              <a:t> API </a:t>
            </a:r>
            <a:r>
              <a:rPr lang="de-AT" dirty="0" err="1">
                <a:ea typeface="DejaVu Sans" pitchFamily="32" charset="0"/>
                <a:cs typeface="DejaVu Sans" pitchFamily="32" charset="0"/>
              </a:rPr>
              <a:t>integrated</a:t>
            </a:r>
            <a:r>
              <a:rPr lang="de-AT" dirty="0">
                <a:ea typeface="DejaVu Sans" pitchFamily="32" charset="0"/>
                <a:cs typeface="DejaVu Sans" pitchFamily="32" charset="0"/>
              </a:rPr>
              <a:t> in simple HTML-page </a:t>
            </a:r>
            <a:r>
              <a:rPr lang="de-AT" dirty="0" err="1">
                <a:ea typeface="DejaVu Sans" pitchFamily="32" charset="0"/>
                <a:cs typeface="DejaVu Sans" pitchFamily="32" charset="0"/>
              </a:rPr>
              <a:t>with</a:t>
            </a:r>
            <a:r>
              <a:rPr lang="de-AT" dirty="0">
                <a:ea typeface="DejaVu Sans" pitchFamily="32" charset="0"/>
                <a:cs typeface="DejaVu Sans" pitchFamily="32" charset="0"/>
              </a:rPr>
              <a:t> JavaScript</a:t>
            </a:r>
          </a:p>
          <a:p>
            <a:pPr>
              <a:spcBef>
                <a:spcPts val="450"/>
              </a:spcBef>
            </a:pP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Processing </a:t>
            </a:r>
            <a:r>
              <a:rPr lang="de-AT" dirty="0" err="1">
                <a:ea typeface="DejaVu Sans" pitchFamily="32" charset="0"/>
                <a:cs typeface="DejaVu Sans" pitchFamily="32" charset="0"/>
              </a:rPr>
              <a:t>incoming</a:t>
            </a:r>
            <a:r>
              <a:rPr lang="de-AT" dirty="0">
                <a:ea typeface="DejaVu Sans" pitchFamily="32" charset="0"/>
                <a:cs typeface="DejaVu Sans" pitchFamily="32" charset="0"/>
              </a:rPr>
              <a:t> </a:t>
            </a:r>
            <a:r>
              <a:rPr lang="de-AT" dirty="0" err="1">
                <a:ea typeface="DejaVu Sans" pitchFamily="32" charset="0"/>
                <a:cs typeface="DejaVu Sans" pitchFamily="32" charset="0"/>
              </a:rPr>
              <a:t>request</a:t>
            </a:r>
            <a:r>
              <a:rPr lang="de-AT" dirty="0">
                <a:ea typeface="DejaVu Sans" pitchFamily="32" charset="0"/>
                <a:cs typeface="DejaVu Sans" pitchFamily="32" charset="0"/>
              </a:rPr>
              <a:t>: </a:t>
            </a:r>
            <a:r>
              <a:rPr lang="de-AT" dirty="0" err="1">
                <a:ea typeface="DejaVu Sans" pitchFamily="32" charset="0"/>
                <a:cs typeface="DejaVu Sans" pitchFamily="32" charset="0"/>
              </a:rPr>
              <a:t>search</a:t>
            </a:r>
            <a:r>
              <a:rPr lang="de-AT" dirty="0">
                <a:ea typeface="DejaVu Sans" pitchFamily="32" charset="0"/>
                <a:cs typeface="DejaVu Sans" pitchFamily="32" charset="0"/>
              </a:rPr>
              <a:t> Google </a:t>
            </a:r>
            <a:r>
              <a:rPr lang="de-AT" dirty="0" err="1">
                <a:ea typeface="DejaVu Sans" pitchFamily="32" charset="0"/>
                <a:cs typeface="DejaVu Sans" pitchFamily="32" charset="0"/>
              </a:rPr>
              <a:t>Maps</a:t>
            </a:r>
            <a:r>
              <a:rPr lang="de-AT" dirty="0">
                <a:ea typeface="DejaVu Sans" pitchFamily="32" charset="0"/>
                <a:cs typeface="DejaVu Sans" pitchFamily="32" charset="0"/>
              </a:rPr>
              <a:t> API </a:t>
            </a:r>
            <a:r>
              <a:rPr lang="de-AT" dirty="0" err="1">
                <a:ea typeface="DejaVu Sans" pitchFamily="32" charset="0"/>
                <a:cs typeface="DejaVu Sans" pitchFamily="32" charset="0"/>
              </a:rPr>
              <a:t>and</a:t>
            </a:r>
            <a:r>
              <a:rPr lang="de-AT" dirty="0">
                <a:ea typeface="DejaVu Sans" pitchFamily="32" charset="0"/>
                <a:cs typeface="DejaVu Sans" pitchFamily="32" charset="0"/>
              </a:rPr>
              <a:t> </a:t>
            </a:r>
            <a:r>
              <a:rPr lang="de-AT" dirty="0" err="1">
                <a:ea typeface="DejaVu Sans" pitchFamily="32" charset="0"/>
                <a:cs typeface="DejaVu Sans" pitchFamily="32" charset="0"/>
              </a:rPr>
              <a:t>retrieving</a:t>
            </a:r>
            <a:r>
              <a:rPr lang="de-AT" dirty="0">
                <a:ea typeface="DejaVu Sans" pitchFamily="32" charset="0"/>
                <a:cs typeface="DejaVu Sans" pitchFamily="32" charset="0"/>
              </a:rPr>
              <a:t> </a:t>
            </a:r>
            <a:r>
              <a:rPr lang="de-AT" dirty="0" err="1">
                <a:ea typeface="DejaVu Sans" pitchFamily="32" charset="0"/>
                <a:cs typeface="DejaVu Sans" pitchFamily="32" charset="0"/>
              </a:rPr>
              <a:t>geographic</a:t>
            </a:r>
            <a:r>
              <a:rPr lang="de-AT" dirty="0">
                <a:ea typeface="DejaVu Sans" pitchFamily="32" charset="0"/>
                <a:cs typeface="DejaVu Sans" pitchFamily="32" charset="0"/>
              </a:rPr>
              <a:t> </a:t>
            </a:r>
            <a:r>
              <a:rPr lang="de-AT" dirty="0" err="1">
                <a:ea typeface="DejaVu Sans" pitchFamily="32" charset="0"/>
                <a:cs typeface="DejaVu Sans" pitchFamily="32" charset="0"/>
              </a:rPr>
              <a:t>location</a:t>
            </a:r>
            <a:r>
              <a:rPr lang="de-AT" dirty="0">
                <a:ea typeface="DejaVu Sans" pitchFamily="32" charset="0"/>
                <a:cs typeface="DejaVu Sans" pitchFamily="32" charset="0"/>
              </a:rPr>
              <a:t> </a:t>
            </a:r>
            <a:r>
              <a:rPr lang="de-AT" dirty="0" err="1">
                <a:ea typeface="DejaVu Sans" pitchFamily="32" charset="0"/>
                <a:cs typeface="DejaVu Sans" pitchFamily="32" charset="0"/>
              </a:rPr>
              <a:t>associated</a:t>
            </a:r>
            <a:r>
              <a:rPr lang="de-AT" dirty="0">
                <a:ea typeface="DejaVu Sans" pitchFamily="32" charset="0"/>
                <a:cs typeface="DejaVu Sans" pitchFamily="32" charset="0"/>
              </a:rPr>
              <a:t> </a:t>
            </a:r>
            <a:r>
              <a:rPr lang="de-AT" dirty="0" err="1">
                <a:ea typeface="DejaVu Sans" pitchFamily="32" charset="0"/>
                <a:cs typeface="DejaVu Sans" pitchFamily="32" charset="0"/>
              </a:rPr>
              <a:t>with</a:t>
            </a:r>
            <a:r>
              <a:rPr lang="de-AT" dirty="0">
                <a:ea typeface="DejaVu Sans" pitchFamily="32" charset="0"/>
                <a:cs typeface="DejaVu Sans" pitchFamily="32" charset="0"/>
              </a:rPr>
              <a:t> </a:t>
            </a:r>
            <a:r>
              <a:rPr lang="de-AT" dirty="0" err="1">
                <a:ea typeface="DejaVu Sans" pitchFamily="32" charset="0"/>
                <a:cs typeface="DejaVu Sans" pitchFamily="32" charset="0"/>
              </a:rPr>
              <a:t>string</a:t>
            </a:r>
            <a:r>
              <a:rPr lang="de-AT" dirty="0">
                <a:ea typeface="DejaVu Sans" pitchFamily="32" charset="0"/>
                <a:cs typeface="DejaVu Sans" pitchFamily="32" charset="0"/>
              </a:rPr>
              <a:t> (</a:t>
            </a:r>
            <a:r>
              <a:rPr lang="de-AT" dirty="0" err="1">
                <a:ea typeface="DejaVu Sans" pitchFamily="32" charset="0"/>
                <a:cs typeface="DejaVu Sans" pitchFamily="32" charset="0"/>
              </a:rPr>
              <a:t>first</a:t>
            </a:r>
            <a:r>
              <a:rPr lang="de-AT" dirty="0">
                <a:ea typeface="DejaVu Sans" pitchFamily="32" charset="0"/>
                <a:cs typeface="DejaVu Sans" pitchFamily="32" charset="0"/>
              </a:rPr>
              <a:t> </a:t>
            </a:r>
            <a:r>
              <a:rPr lang="de-AT" dirty="0" err="1">
                <a:ea typeface="DejaVu Sans" pitchFamily="32" charset="0"/>
                <a:cs typeface="DejaVu Sans" pitchFamily="32" charset="0"/>
              </a:rPr>
              <a:t>hit</a:t>
            </a:r>
            <a:r>
              <a:rPr lang="de-AT" dirty="0">
                <a:ea typeface="DejaVu Sans" pitchFamily="32" charset="0"/>
                <a:cs typeface="DejaVu Sans" pitchFamily="32" charset="0"/>
              </a:rPr>
              <a:t>); API </a:t>
            </a:r>
            <a:r>
              <a:rPr lang="de-AT" dirty="0" err="1">
                <a:ea typeface="DejaVu Sans" pitchFamily="32" charset="0"/>
                <a:cs typeface="DejaVu Sans" pitchFamily="32" charset="0"/>
              </a:rPr>
              <a:t>provides</a:t>
            </a:r>
            <a:r>
              <a:rPr lang="de-AT" dirty="0">
                <a:ea typeface="DejaVu Sans" pitchFamily="32" charset="0"/>
                <a:cs typeface="DejaVu Sans" pitchFamily="32" charset="0"/>
              </a:rPr>
              <a:t> </a:t>
            </a:r>
            <a:r>
              <a:rPr lang="de-AT" dirty="0" err="1">
                <a:ea typeface="DejaVu Sans" pitchFamily="32" charset="0"/>
                <a:cs typeface="DejaVu Sans" pitchFamily="32" charset="0"/>
              </a:rPr>
              <a:t>method</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convert</a:t>
            </a:r>
            <a:r>
              <a:rPr lang="de-AT" dirty="0">
                <a:ea typeface="DejaVu Sans" pitchFamily="32" charset="0"/>
                <a:cs typeface="DejaVu Sans" pitchFamily="32" charset="0"/>
              </a:rPr>
              <a:t> </a:t>
            </a:r>
            <a:r>
              <a:rPr lang="de-AT" dirty="0" err="1">
                <a:ea typeface="DejaVu Sans" pitchFamily="32" charset="0"/>
                <a:cs typeface="DejaVu Sans" pitchFamily="32" charset="0"/>
              </a:rPr>
              <a:t>geographic</a:t>
            </a:r>
            <a:r>
              <a:rPr lang="de-AT" dirty="0">
                <a:ea typeface="DejaVu Sans" pitchFamily="32" charset="0"/>
                <a:cs typeface="DejaVu Sans" pitchFamily="32" charset="0"/>
              </a:rPr>
              <a:t> </a:t>
            </a:r>
            <a:r>
              <a:rPr lang="de-AT" dirty="0" err="1">
                <a:ea typeface="DejaVu Sans" pitchFamily="32" charset="0"/>
                <a:cs typeface="DejaVu Sans" pitchFamily="32" charset="0"/>
              </a:rPr>
              <a:t>location</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position</a:t>
            </a:r>
            <a:r>
              <a:rPr lang="de-AT" dirty="0">
                <a:ea typeface="DejaVu Sans" pitchFamily="32" charset="0"/>
                <a:cs typeface="DejaVu Sans" pitchFamily="32" charset="0"/>
              </a:rPr>
              <a:t>; </a:t>
            </a:r>
            <a:r>
              <a:rPr lang="de-AT" dirty="0" err="1">
                <a:ea typeface="DejaVu Sans" pitchFamily="32" charset="0"/>
                <a:cs typeface="DejaVu Sans" pitchFamily="32" charset="0"/>
              </a:rPr>
              <a:t>small</a:t>
            </a:r>
            <a:r>
              <a:rPr lang="de-AT" dirty="0">
                <a:ea typeface="DejaVu Sans" pitchFamily="32" charset="0"/>
                <a:cs typeface="DejaVu Sans" pitchFamily="32" charset="0"/>
              </a:rPr>
              <a:t> </a:t>
            </a:r>
            <a:r>
              <a:rPr lang="de-AT" dirty="0" err="1">
                <a:ea typeface="DejaVu Sans" pitchFamily="32" charset="0"/>
                <a:cs typeface="DejaVu Sans" pitchFamily="32" charset="0"/>
              </a:rPr>
              <a:t>bounding</a:t>
            </a:r>
            <a:r>
              <a:rPr lang="de-AT" dirty="0">
                <a:ea typeface="DejaVu Sans" pitchFamily="32" charset="0"/>
                <a:cs typeface="DejaVu Sans" pitchFamily="32" charset="0"/>
              </a:rPr>
              <a:t> </a:t>
            </a:r>
            <a:r>
              <a:rPr lang="de-AT" dirty="0" err="1">
                <a:ea typeface="DejaVu Sans" pitchFamily="32" charset="0"/>
                <a:cs typeface="DejaVu Sans" pitchFamily="32" charset="0"/>
              </a:rPr>
              <a:t>rectangle</a:t>
            </a:r>
            <a:r>
              <a:rPr lang="de-AT" dirty="0">
                <a:ea typeface="DejaVu Sans" pitchFamily="32" charset="0"/>
                <a:cs typeface="DejaVu Sans" pitchFamily="32" charset="0"/>
              </a:rPr>
              <a:t> </a:t>
            </a:r>
            <a:r>
              <a:rPr lang="de-AT" dirty="0" err="1">
                <a:ea typeface="DejaVu Sans" pitchFamily="32" charset="0"/>
                <a:cs typeface="DejaVu Sans" pitchFamily="32" charset="0"/>
              </a:rPr>
              <a:t>around</a:t>
            </a:r>
            <a:r>
              <a:rPr lang="de-AT" dirty="0">
                <a:ea typeface="DejaVu Sans" pitchFamily="32" charset="0"/>
                <a:cs typeface="DejaVu Sans" pitchFamily="32" charset="0"/>
              </a:rPr>
              <a:t> </a:t>
            </a:r>
            <a:r>
              <a:rPr lang="de-AT" dirty="0" err="1">
                <a:ea typeface="DejaVu Sans" pitchFamily="32" charset="0"/>
                <a:cs typeface="DejaVu Sans" pitchFamily="32" charset="0"/>
              </a:rPr>
              <a:t>window</a:t>
            </a:r>
            <a:r>
              <a:rPr lang="de-AT" dirty="0">
                <a:ea typeface="DejaVu Sans" pitchFamily="32" charset="0"/>
                <a:cs typeface="DejaVu Sans" pitchFamily="32" charset="0"/>
              </a:rPr>
              <a:t> </a:t>
            </a:r>
            <a:r>
              <a:rPr lang="de-AT" dirty="0" err="1">
                <a:ea typeface="DejaVu Sans" pitchFamily="32" charset="0"/>
                <a:cs typeface="DejaVu Sans" pitchFamily="32" charset="0"/>
              </a:rPr>
              <a:t>position</a:t>
            </a:r>
            <a:r>
              <a:rPr lang="de-AT" dirty="0">
                <a:ea typeface="DejaVu Sans" pitchFamily="32" charset="0"/>
                <a:cs typeface="DejaVu Sans" pitchFamily="32" charset="0"/>
              </a:rPr>
              <a:t> </a:t>
            </a:r>
          </a:p>
          <a:p>
            <a:pPr>
              <a:spcBef>
                <a:spcPts val="450"/>
              </a:spcBef>
            </a:pP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User </a:t>
            </a:r>
            <a:r>
              <a:rPr lang="de-AT" dirty="0" err="1">
                <a:ea typeface="DejaVu Sans" pitchFamily="32" charset="0"/>
                <a:cs typeface="DejaVu Sans" pitchFamily="32" charset="0"/>
              </a:rPr>
              <a:t>interface</a:t>
            </a:r>
            <a:r>
              <a:rPr lang="de-AT" dirty="0">
                <a:ea typeface="DejaVu Sans" pitchFamily="32" charset="0"/>
                <a:cs typeface="DejaVu Sans" pitchFamily="32" charset="0"/>
              </a:rPr>
              <a:t>: </a:t>
            </a:r>
            <a:r>
              <a:rPr lang="de-AT" dirty="0" err="1">
                <a:ea typeface="DejaVu Sans" pitchFamily="32" charset="0"/>
                <a:cs typeface="DejaVu Sans" pitchFamily="32" charset="0"/>
              </a:rPr>
              <a:t>search</a:t>
            </a:r>
            <a:r>
              <a:rPr lang="de-AT" dirty="0">
                <a:ea typeface="DejaVu Sans" pitchFamily="32" charset="0"/>
                <a:cs typeface="DejaVu Sans" pitchFamily="32" charset="0"/>
              </a:rPr>
              <a:t> box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enter</a:t>
            </a:r>
            <a:r>
              <a:rPr lang="de-AT" dirty="0">
                <a:ea typeface="DejaVu Sans" pitchFamily="32" charset="0"/>
                <a:cs typeface="DejaVu Sans" pitchFamily="32" charset="0"/>
              </a:rPr>
              <a:t> </a:t>
            </a:r>
            <a:r>
              <a:rPr lang="de-AT" dirty="0" err="1">
                <a:ea typeface="DejaVu Sans" pitchFamily="32" charset="0"/>
                <a:cs typeface="DejaVu Sans" pitchFamily="32" charset="0"/>
              </a:rPr>
              <a:t>search</a:t>
            </a:r>
            <a:r>
              <a:rPr lang="de-AT" dirty="0">
                <a:ea typeface="DejaVu Sans" pitchFamily="32" charset="0"/>
                <a:cs typeface="DejaVu Sans" pitchFamily="32" charset="0"/>
              </a:rPr>
              <a:t> </a:t>
            </a:r>
            <a:r>
              <a:rPr lang="de-AT" dirty="0" err="1">
                <a:ea typeface="DejaVu Sans" pitchFamily="32" charset="0"/>
                <a:cs typeface="DejaVu Sans" pitchFamily="32" charset="0"/>
              </a:rPr>
              <a:t>string</a:t>
            </a:r>
            <a:r>
              <a:rPr lang="de-AT" dirty="0">
                <a:ea typeface="DejaVu Sans" pitchFamily="32" charset="0"/>
                <a:cs typeface="DejaVu Sans" pitchFamily="32" charset="0"/>
              </a:rPr>
              <a:t> </a:t>
            </a:r>
            <a:r>
              <a:rPr lang="de-AT" dirty="0">
                <a:latin typeface="Wingdings" charset="2"/>
                <a:ea typeface="DejaVu Sans" pitchFamily="32" charset="0"/>
                <a:cs typeface="DejaVu Sans" pitchFamily="32" charset="0"/>
              </a:rPr>
              <a:t></a:t>
            </a:r>
            <a:r>
              <a:rPr lang="de-AT" dirty="0">
                <a:ea typeface="DejaVu Sans" pitchFamily="32" charset="0"/>
                <a:cs typeface="DejaVu Sans" pitchFamily="32" charset="0"/>
              </a:rPr>
              <a:t> </a:t>
            </a:r>
            <a:r>
              <a:rPr lang="de-AT" dirty="0" err="1">
                <a:ea typeface="DejaVu Sans" pitchFamily="32" charset="0"/>
                <a:cs typeface="DejaVu Sans" pitchFamily="32" charset="0"/>
              </a:rPr>
              <a:t>sending</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Google </a:t>
            </a:r>
            <a:r>
              <a:rPr lang="de-AT" dirty="0" err="1">
                <a:ea typeface="DejaVu Sans" pitchFamily="32" charset="0"/>
                <a:cs typeface="DejaVu Sans" pitchFamily="32" charset="0"/>
              </a:rPr>
              <a:t>Maps</a:t>
            </a:r>
            <a:r>
              <a:rPr lang="de-AT" dirty="0">
                <a:ea typeface="DejaVu Sans" pitchFamily="32" charset="0"/>
                <a:cs typeface="DejaVu Sans" pitchFamily="32" charset="0"/>
              </a:rPr>
              <a:t> API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A471A71E-9621-4D1E-B34B-E0FF9D85F2E0}" type="slidenum">
              <a:rPr lang="en-GB"/>
              <a:pPr/>
              <a:t>59</a:t>
            </a:fld>
            <a:endParaRPr lang="en-GB"/>
          </a:p>
        </p:txBody>
      </p:sp>
      <p:sp>
        <p:nvSpPr>
          <p:cNvPr id="89089" name="Text Box 1"/>
          <p:cNvSpPr txBox="1">
            <a:spLocks noChangeArrowheads="1"/>
          </p:cNvSpPr>
          <p:nvPr/>
        </p:nvSpPr>
        <p:spPr bwMode="auto">
          <a:xfrm>
            <a:off x="3884971" y="8683943"/>
            <a:ext cx="2971426" cy="455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r">
              <a:lnSpc>
                <a:spcPct val="100000"/>
              </a:lnSpc>
            </a:pPr>
            <a:fld id="{B256DE43-E103-41E1-98C4-6AEFC25EB89D}" type="slidenum">
              <a:rPr lang="en-GB" sz="1200">
                <a:solidFill>
                  <a:srgbClr val="000000"/>
                </a:solidFill>
              </a:rPr>
              <a:pPr algn="r">
                <a:lnSpc>
                  <a:spcPct val="100000"/>
                </a:lnSpc>
              </a:pPr>
              <a:t>59</a:t>
            </a:fld>
            <a:endParaRPr lang="en-GB" sz="1200">
              <a:solidFill>
                <a:srgbClr val="000000"/>
              </a:solidFill>
            </a:endParaRPr>
          </a:p>
        </p:txBody>
      </p:sp>
      <p:sp>
        <p:nvSpPr>
          <p:cNvPr id="89090"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1" name="Text Box 3"/>
          <p:cNvSpPr txBox="1">
            <a:spLocks noGrp="1" noChangeArrowheads="1"/>
          </p:cNvSpPr>
          <p:nvPr>
            <p:ph type="body" idx="1"/>
          </p:nvPr>
        </p:nvSpPr>
        <p:spPr bwMode="auto">
          <a:xfrm>
            <a:off x="685961" y="4342704"/>
            <a:ext cx="5486080" cy="41141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a:spcBef>
                <a:spcPts val="450"/>
              </a:spcBef>
            </a:pPr>
            <a:r>
              <a:rPr lang="de-AT">
                <a:ea typeface="DejaVu Sans" pitchFamily="32" charset="0"/>
                <a:cs typeface="DejaVu Sans" pitchFamily="32" charset="0"/>
              </a:rPr>
              <a:t>Usage scenario 1: </a:t>
            </a:r>
          </a:p>
          <a:p>
            <a:pPr>
              <a:spcBef>
                <a:spcPts val="450"/>
              </a:spcBef>
            </a:pPr>
            <a:endParaRPr lang="de-AT">
              <a:ea typeface="DejaVu Sans" pitchFamily="32" charset="0"/>
              <a:cs typeface="DejaVu Sans" pitchFamily="32" charset="0"/>
            </a:endParaRPr>
          </a:p>
          <a:p>
            <a:pPr>
              <a:spcBef>
                <a:spcPts val="450"/>
              </a:spcBef>
            </a:pPr>
            <a:r>
              <a:rPr lang="de-AT">
                <a:ea typeface="DejaVu Sans" pitchFamily="32" charset="0"/>
                <a:cs typeface="DejaVu Sans" pitchFamily="32" charset="0"/>
              </a:rPr>
              <a:t>Information from external sources can be integrated in the visualization framework </a:t>
            </a:r>
          </a:p>
          <a:p>
            <a:pPr>
              <a:spcBef>
                <a:spcPts val="450"/>
              </a:spcBef>
            </a:pPr>
            <a:r>
              <a:rPr lang="de-AT">
                <a:ea typeface="DejaVu Sans" pitchFamily="32" charset="0"/>
                <a:cs typeface="DejaVu Sans" pitchFamily="32" charset="0"/>
              </a:rPr>
              <a:t>Example: information of genes on the web are linked to gene expression data visualized in different visual representations of the framework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450"/>
              </a:spcBef>
            </a:pPr>
            <a:r>
              <a:rPr lang="de-AT" dirty="0" err="1">
                <a:ea typeface="DejaVu Sans" pitchFamily="32" charset="0"/>
                <a:cs typeface="DejaVu Sans" pitchFamily="32" charset="0"/>
              </a:rPr>
              <a:t>Usage</a:t>
            </a:r>
            <a:r>
              <a:rPr lang="de-AT" dirty="0">
                <a:ea typeface="DejaVu Sans" pitchFamily="32" charset="0"/>
                <a:cs typeface="DejaVu Sans" pitchFamily="32" charset="0"/>
              </a:rPr>
              <a:t> </a:t>
            </a:r>
            <a:r>
              <a:rPr lang="de-AT" dirty="0" err="1">
                <a:ea typeface="DejaVu Sans" pitchFamily="32" charset="0"/>
                <a:cs typeface="DejaVu Sans" pitchFamily="32" charset="0"/>
              </a:rPr>
              <a:t>scenario</a:t>
            </a:r>
            <a:r>
              <a:rPr lang="de-AT" dirty="0">
                <a:ea typeface="DejaVu Sans" pitchFamily="32" charset="0"/>
                <a:cs typeface="DejaVu Sans" pitchFamily="32" charset="0"/>
              </a:rPr>
              <a:t> 2: </a:t>
            </a:r>
          </a:p>
          <a:p>
            <a:pPr>
              <a:spcBef>
                <a:spcPts val="450"/>
              </a:spcBef>
            </a:pPr>
            <a:endParaRPr lang="de-AT" dirty="0">
              <a:ea typeface="DejaVu Sans" pitchFamily="32" charset="0"/>
              <a:cs typeface="DejaVu Sans" pitchFamily="32" charset="0"/>
            </a:endParaRPr>
          </a:p>
          <a:p>
            <a:pPr>
              <a:spcBef>
                <a:spcPts val="450"/>
              </a:spcBef>
            </a:pPr>
            <a:r>
              <a:rPr lang="de-AT" dirty="0">
                <a:ea typeface="DejaVu Sans" pitchFamily="32" charset="0"/>
                <a:cs typeface="DejaVu Sans" pitchFamily="32" charset="0"/>
              </a:rPr>
              <a:t>Data </a:t>
            </a:r>
            <a:r>
              <a:rPr lang="de-AT" dirty="0" err="1">
                <a:ea typeface="DejaVu Sans" pitchFamily="32" charset="0"/>
                <a:cs typeface="DejaVu Sans" pitchFamily="32" charset="0"/>
              </a:rPr>
              <a:t>from</a:t>
            </a:r>
            <a:r>
              <a:rPr lang="de-AT" dirty="0">
                <a:ea typeface="DejaVu Sans" pitchFamily="32" charset="0"/>
                <a:cs typeface="DejaVu Sans" pitchFamily="32" charset="0"/>
              </a:rPr>
              <a:t> </a:t>
            </a:r>
            <a:r>
              <a:rPr lang="de-AT" dirty="0" err="1">
                <a:ea typeface="DejaVu Sans" pitchFamily="32" charset="0"/>
                <a:cs typeface="DejaVu Sans" pitchFamily="32" charset="0"/>
              </a:rPr>
              <a:t>other</a:t>
            </a:r>
            <a:r>
              <a:rPr lang="de-AT" dirty="0">
                <a:ea typeface="DejaVu Sans" pitchFamily="32" charset="0"/>
                <a:cs typeface="DejaVu Sans" pitchFamily="32" charset="0"/>
              </a:rPr>
              <a:t> </a:t>
            </a:r>
            <a:r>
              <a:rPr lang="de-AT" dirty="0" err="1">
                <a:ea typeface="DejaVu Sans" pitchFamily="32" charset="0"/>
                <a:cs typeface="DejaVu Sans" pitchFamily="32" charset="0"/>
              </a:rPr>
              <a:t>domains</a:t>
            </a:r>
            <a:r>
              <a:rPr lang="de-AT" dirty="0">
                <a:ea typeface="DejaVu Sans" pitchFamily="32" charset="0"/>
                <a:cs typeface="DejaVu Sans" pitchFamily="32" charset="0"/>
              </a:rPr>
              <a:t> </a:t>
            </a:r>
            <a:r>
              <a:rPr lang="de-AT" dirty="0" err="1">
                <a:ea typeface="DejaVu Sans" pitchFamily="32" charset="0"/>
                <a:cs typeface="DejaVu Sans" pitchFamily="32" charset="0"/>
              </a:rPr>
              <a:t>can</a:t>
            </a:r>
            <a:r>
              <a:rPr lang="de-AT" dirty="0">
                <a:ea typeface="DejaVu Sans" pitchFamily="32" charset="0"/>
                <a:cs typeface="DejaVu Sans" pitchFamily="32" charset="0"/>
              </a:rPr>
              <a:t> </a:t>
            </a:r>
            <a:r>
              <a:rPr lang="de-AT" dirty="0" err="1">
                <a:ea typeface="DejaVu Sans" pitchFamily="32" charset="0"/>
                <a:cs typeface="DejaVu Sans" pitchFamily="32" charset="0"/>
              </a:rPr>
              <a:t>be</a:t>
            </a:r>
            <a:r>
              <a:rPr lang="de-AT" dirty="0">
                <a:ea typeface="DejaVu Sans" pitchFamily="32" charset="0"/>
                <a:cs typeface="DejaVu Sans" pitchFamily="32" charset="0"/>
              </a:rPr>
              <a:t> </a:t>
            </a:r>
            <a:r>
              <a:rPr lang="de-AT" dirty="0" err="1">
                <a:ea typeface="DejaVu Sans" pitchFamily="32" charset="0"/>
                <a:cs typeface="DejaVu Sans" pitchFamily="32" charset="0"/>
              </a:rPr>
              <a:t>handled</a:t>
            </a:r>
            <a:r>
              <a:rPr lang="de-AT" dirty="0">
                <a:ea typeface="DejaVu Sans" pitchFamily="32" charset="0"/>
                <a:cs typeface="DejaVu Sans" pitchFamily="32" charset="0"/>
              </a:rPr>
              <a:t> in special-</a:t>
            </a:r>
            <a:r>
              <a:rPr lang="de-AT" dirty="0" err="1">
                <a:ea typeface="DejaVu Sans" pitchFamily="32" charset="0"/>
                <a:cs typeface="DejaVu Sans" pitchFamily="32" charset="0"/>
              </a:rPr>
              <a:t>purpose</a:t>
            </a:r>
            <a:r>
              <a:rPr lang="de-AT" dirty="0">
                <a:ea typeface="DejaVu Sans" pitchFamily="32" charset="0"/>
                <a:cs typeface="DejaVu Sans" pitchFamily="32" charset="0"/>
              </a:rPr>
              <a:t> </a:t>
            </a:r>
            <a:r>
              <a:rPr lang="de-AT" dirty="0" err="1">
                <a:ea typeface="DejaVu Sans" pitchFamily="32" charset="0"/>
                <a:cs typeface="DejaVu Sans" pitchFamily="32" charset="0"/>
              </a:rPr>
              <a:t>visualization</a:t>
            </a:r>
            <a:r>
              <a:rPr lang="de-AT" dirty="0">
                <a:ea typeface="DejaVu Sans" pitchFamily="32" charset="0"/>
                <a:cs typeface="DejaVu Sans" pitchFamily="32" charset="0"/>
              </a:rPr>
              <a:t> </a:t>
            </a:r>
            <a:r>
              <a:rPr lang="de-AT" dirty="0" err="1">
                <a:ea typeface="DejaVu Sans" pitchFamily="32" charset="0"/>
                <a:cs typeface="DejaVu Sans" pitchFamily="32" charset="0"/>
              </a:rPr>
              <a:t>framework</a:t>
            </a:r>
            <a:r>
              <a:rPr lang="de-AT" dirty="0">
                <a:ea typeface="DejaVu Sans" pitchFamily="32" charset="0"/>
                <a:cs typeface="DejaVu Sans" pitchFamily="32" charset="0"/>
              </a:rPr>
              <a:t> </a:t>
            </a:r>
          </a:p>
          <a:p>
            <a:pPr>
              <a:spcBef>
                <a:spcPts val="450"/>
              </a:spcBef>
            </a:pPr>
            <a:r>
              <a:rPr lang="de-AT" dirty="0" err="1">
                <a:ea typeface="DejaVu Sans" pitchFamily="32" charset="0"/>
                <a:cs typeface="DejaVu Sans" pitchFamily="32" charset="0"/>
              </a:rPr>
              <a:t>External</a:t>
            </a:r>
            <a:r>
              <a:rPr lang="de-AT" dirty="0">
                <a:ea typeface="DejaVu Sans" pitchFamily="32" charset="0"/>
                <a:cs typeface="DejaVu Sans" pitchFamily="32" charset="0"/>
              </a:rPr>
              <a:t> </a:t>
            </a:r>
            <a:r>
              <a:rPr lang="de-AT" dirty="0" err="1">
                <a:ea typeface="DejaVu Sans" pitchFamily="32" charset="0"/>
                <a:cs typeface="DejaVu Sans" pitchFamily="32" charset="0"/>
              </a:rPr>
              <a:t>applications</a:t>
            </a:r>
            <a:r>
              <a:rPr lang="de-AT" dirty="0">
                <a:ea typeface="DejaVu Sans" pitchFamily="32" charset="0"/>
                <a:cs typeface="DejaVu Sans" pitchFamily="32" charset="0"/>
              </a:rPr>
              <a:t> </a:t>
            </a:r>
            <a:r>
              <a:rPr lang="de-AT" dirty="0" err="1">
                <a:ea typeface="DejaVu Sans" pitchFamily="32" charset="0"/>
                <a:cs typeface="DejaVu Sans" pitchFamily="32" charset="0"/>
              </a:rPr>
              <a:t>are</a:t>
            </a:r>
            <a:r>
              <a:rPr lang="de-AT" dirty="0">
                <a:ea typeface="DejaVu Sans" pitchFamily="32" charset="0"/>
                <a:cs typeface="DejaVu Sans" pitchFamily="32" charset="0"/>
              </a:rPr>
              <a:t> </a:t>
            </a:r>
            <a:r>
              <a:rPr lang="de-AT" dirty="0" err="1">
                <a:ea typeface="DejaVu Sans" pitchFamily="32" charset="0"/>
                <a:cs typeface="DejaVu Sans" pitchFamily="32" charset="0"/>
              </a:rPr>
              <a:t>used</a:t>
            </a:r>
            <a:r>
              <a:rPr lang="de-AT" dirty="0">
                <a:ea typeface="DejaVu Sans" pitchFamily="32" charset="0"/>
                <a:cs typeface="DejaVu Sans" pitchFamily="32" charset="0"/>
              </a:rPr>
              <a:t> </a:t>
            </a:r>
            <a:r>
              <a:rPr lang="de-AT" dirty="0" err="1">
                <a:ea typeface="DejaVu Sans" pitchFamily="32" charset="0"/>
                <a:cs typeface="DejaVu Sans" pitchFamily="32" charset="0"/>
              </a:rPr>
              <a:t>as</a:t>
            </a:r>
            <a:r>
              <a:rPr lang="de-AT" dirty="0">
                <a:ea typeface="DejaVu Sans" pitchFamily="32" charset="0"/>
                <a:cs typeface="DejaVu Sans" pitchFamily="32" charset="0"/>
              </a:rPr>
              <a:t> </a:t>
            </a:r>
            <a:r>
              <a:rPr lang="de-AT" dirty="0" err="1">
                <a:ea typeface="DejaVu Sans" pitchFamily="32" charset="0"/>
                <a:cs typeface="DejaVu Sans" pitchFamily="32" charset="0"/>
              </a:rPr>
              <a:t>supportive</a:t>
            </a:r>
            <a:r>
              <a:rPr lang="de-AT" dirty="0">
                <a:ea typeface="DejaVu Sans" pitchFamily="32" charset="0"/>
                <a:cs typeface="DejaVu Sans" pitchFamily="32" charset="0"/>
              </a:rPr>
              <a:t> </a:t>
            </a:r>
            <a:r>
              <a:rPr lang="de-AT" dirty="0" err="1">
                <a:ea typeface="DejaVu Sans" pitchFamily="32" charset="0"/>
                <a:cs typeface="DejaVu Sans" pitchFamily="32" charset="0"/>
              </a:rPr>
              <a:t>views</a:t>
            </a:r>
            <a:endParaRPr lang="de-AT" dirty="0">
              <a:ea typeface="DejaVu Sans" pitchFamily="32" charset="0"/>
              <a:cs typeface="DejaVu Sans" pitchFamily="32" charset="0"/>
            </a:endParaRPr>
          </a:p>
          <a:p>
            <a:pPr>
              <a:spcBef>
                <a:spcPts val="450"/>
              </a:spcBef>
            </a:pPr>
            <a:endParaRPr lang="de-AT" dirty="0">
              <a:ea typeface="DejaVu Sans" pitchFamily="32" charset="0"/>
              <a:cs typeface="DejaVu Sans" pitchFamily="32" charset="0"/>
            </a:endParaRPr>
          </a:p>
          <a:p>
            <a:pPr>
              <a:spcBef>
                <a:spcPts val="450"/>
              </a:spcBef>
            </a:pPr>
            <a:r>
              <a:rPr lang="de-AT" dirty="0" err="1">
                <a:ea typeface="DejaVu Sans" pitchFamily="32" charset="0"/>
                <a:cs typeface="DejaVu Sans" pitchFamily="32" charset="0"/>
              </a:rPr>
              <a:t>Example</a:t>
            </a:r>
            <a:r>
              <a:rPr lang="de-AT" dirty="0">
                <a:ea typeface="DejaVu Sans" pitchFamily="32" charset="0"/>
                <a:cs typeface="DejaVu Sans" pitchFamily="32" charset="0"/>
              </a:rPr>
              <a:t>: </a:t>
            </a:r>
            <a:r>
              <a:rPr lang="de-AT" dirty="0" err="1">
                <a:ea typeface="DejaVu Sans" pitchFamily="32" charset="0"/>
                <a:cs typeface="DejaVu Sans" pitchFamily="32" charset="0"/>
              </a:rPr>
              <a:t>economic</a:t>
            </a:r>
            <a:r>
              <a:rPr lang="de-AT" dirty="0">
                <a:ea typeface="DejaVu Sans" pitchFamily="32" charset="0"/>
                <a:cs typeface="DejaVu Sans" pitchFamily="32" charset="0"/>
              </a:rPr>
              <a:t> </a:t>
            </a:r>
            <a:r>
              <a:rPr lang="de-AT" dirty="0" err="1">
                <a:ea typeface="DejaVu Sans" pitchFamily="32" charset="0"/>
                <a:cs typeface="DejaVu Sans" pitchFamily="32" charset="0"/>
              </a:rPr>
              <a:t>statistics</a:t>
            </a:r>
            <a:r>
              <a:rPr lang="de-AT" dirty="0">
                <a:ea typeface="DejaVu Sans" pitchFamily="32" charset="0"/>
                <a:cs typeface="DejaVu Sans" pitchFamily="32" charset="0"/>
              </a:rPr>
              <a:t> </a:t>
            </a:r>
            <a:r>
              <a:rPr lang="de-AT" dirty="0" err="1">
                <a:ea typeface="DejaVu Sans" pitchFamily="32" charset="0"/>
                <a:cs typeface="DejaVu Sans" pitchFamily="32" charset="0"/>
              </a:rPr>
              <a:t>data</a:t>
            </a:r>
            <a:r>
              <a:rPr lang="de-AT" dirty="0">
                <a:ea typeface="DejaVu Sans" pitchFamily="32" charset="0"/>
                <a:cs typeface="DejaVu Sans" pitchFamily="32" charset="0"/>
              </a:rPr>
              <a:t> </a:t>
            </a:r>
            <a:r>
              <a:rPr lang="de-AT" dirty="0" err="1">
                <a:ea typeface="DejaVu Sans" pitchFamily="32" charset="0"/>
                <a:cs typeface="DejaVu Sans" pitchFamily="32" charset="0"/>
              </a:rPr>
              <a:t>linked</a:t>
            </a:r>
            <a:r>
              <a:rPr lang="de-AT" dirty="0">
                <a:ea typeface="DejaVu Sans" pitchFamily="32" charset="0"/>
                <a:cs typeface="DejaVu Sans" pitchFamily="32" charset="0"/>
              </a:rPr>
              <a:t> </a:t>
            </a:r>
            <a:r>
              <a:rPr lang="de-AT" dirty="0" err="1">
                <a:ea typeface="DejaVu Sans" pitchFamily="32" charset="0"/>
                <a:cs typeface="DejaVu Sans" pitchFamily="32" charset="0"/>
              </a:rPr>
              <a:t>to</a:t>
            </a:r>
            <a:r>
              <a:rPr lang="de-AT" dirty="0">
                <a:ea typeface="DejaVu Sans" pitchFamily="32" charset="0"/>
                <a:cs typeface="DejaVu Sans" pitchFamily="32" charset="0"/>
              </a:rPr>
              <a:t> </a:t>
            </a:r>
            <a:r>
              <a:rPr lang="de-AT" dirty="0" err="1">
                <a:ea typeface="DejaVu Sans" pitchFamily="32" charset="0"/>
                <a:cs typeface="DejaVu Sans" pitchFamily="32" charset="0"/>
              </a:rPr>
              <a:t>world</a:t>
            </a:r>
            <a:r>
              <a:rPr lang="de-AT" dirty="0">
                <a:ea typeface="DejaVu Sans" pitchFamily="32" charset="0"/>
                <a:cs typeface="DejaVu Sans" pitchFamily="32" charset="0"/>
              </a:rPr>
              <a:t> </a:t>
            </a:r>
            <a:r>
              <a:rPr lang="de-AT" dirty="0" err="1">
                <a:ea typeface="DejaVu Sans" pitchFamily="32" charset="0"/>
                <a:cs typeface="DejaVu Sans" pitchFamily="32" charset="0"/>
              </a:rPr>
              <a:t>map</a:t>
            </a:r>
            <a:r>
              <a:rPr lang="de-AT" dirty="0">
                <a:ea typeface="DejaVu Sans" pitchFamily="32" charset="0"/>
                <a:cs typeface="DejaVu Sans" pitchFamily="32" charset="0"/>
              </a:rPr>
              <a:t> </a:t>
            </a:r>
            <a:r>
              <a:rPr lang="de-AT" dirty="0">
                <a:latin typeface="Wingdings" charset="2"/>
                <a:ea typeface="DejaVu Sans" pitchFamily="32" charset="0"/>
                <a:cs typeface="DejaVu Sans" pitchFamily="32" charset="0"/>
              </a:rPr>
              <a:t></a:t>
            </a:r>
            <a:r>
              <a:rPr lang="de-AT" dirty="0">
                <a:ea typeface="DejaVu Sans" pitchFamily="32" charset="0"/>
                <a:cs typeface="DejaVu Sans" pitchFamily="32" charset="0"/>
              </a:rPr>
              <a:t> </a:t>
            </a:r>
            <a:r>
              <a:rPr lang="de-AT" dirty="0" err="1">
                <a:ea typeface="DejaVu Sans" pitchFamily="32" charset="0"/>
                <a:cs typeface="DejaVu Sans" pitchFamily="32" charset="0"/>
              </a:rPr>
              <a:t>geographic</a:t>
            </a:r>
            <a:r>
              <a:rPr lang="de-AT" dirty="0">
                <a:ea typeface="DejaVu Sans" pitchFamily="32" charset="0"/>
                <a:cs typeface="DejaVu Sans" pitchFamily="32" charset="0"/>
              </a:rPr>
              <a:t> </a:t>
            </a:r>
            <a:r>
              <a:rPr lang="de-AT" dirty="0" err="1">
                <a:ea typeface="DejaVu Sans" pitchFamily="32" charset="0"/>
                <a:cs typeface="DejaVu Sans" pitchFamily="32" charset="0"/>
              </a:rPr>
              <a:t>information</a:t>
            </a:r>
            <a:r>
              <a:rPr lang="de-AT" dirty="0">
                <a:ea typeface="DejaVu Sans" pitchFamily="32" charset="0"/>
                <a:cs typeface="DejaVu Sans" pitchFamily="32" charset="0"/>
              </a:rPr>
              <a:t> </a:t>
            </a:r>
            <a:r>
              <a:rPr lang="de-AT" dirty="0" err="1">
                <a:ea typeface="DejaVu Sans" pitchFamily="32" charset="0"/>
                <a:cs typeface="DejaVu Sans" pitchFamily="32" charset="0"/>
              </a:rPr>
              <a:t>without</a:t>
            </a:r>
            <a:r>
              <a:rPr lang="de-AT" dirty="0">
                <a:ea typeface="DejaVu Sans" pitchFamily="32" charset="0"/>
                <a:cs typeface="DejaVu Sans" pitchFamily="32" charset="0"/>
              </a:rPr>
              <a:t> </a:t>
            </a:r>
            <a:r>
              <a:rPr lang="de-AT" dirty="0" err="1">
                <a:ea typeface="DejaVu Sans" pitchFamily="32" charset="0"/>
                <a:cs typeface="DejaVu Sans" pitchFamily="32" charset="0"/>
              </a:rPr>
              <a:t>integrating</a:t>
            </a:r>
            <a:r>
              <a:rPr lang="de-AT" dirty="0">
                <a:ea typeface="DejaVu Sans" pitchFamily="32" charset="0"/>
                <a:cs typeface="DejaVu Sans" pitchFamily="32" charset="0"/>
              </a:rPr>
              <a:t> a </a:t>
            </a:r>
            <a:r>
              <a:rPr lang="de-AT" dirty="0" err="1">
                <a:ea typeface="DejaVu Sans" pitchFamily="32" charset="0"/>
                <a:cs typeface="DejaVu Sans" pitchFamily="32" charset="0"/>
              </a:rPr>
              <a:t>map</a:t>
            </a:r>
            <a:r>
              <a:rPr lang="de-AT" dirty="0">
                <a:ea typeface="DejaVu Sans" pitchFamily="32" charset="0"/>
                <a:cs typeface="DejaVu Sans" pitchFamily="32" charset="0"/>
              </a:rPr>
              <a:t> </a:t>
            </a:r>
            <a:r>
              <a:rPr lang="de-AT" dirty="0" err="1">
                <a:ea typeface="DejaVu Sans" pitchFamily="32" charset="0"/>
                <a:cs typeface="DejaVu Sans" pitchFamily="32" charset="0"/>
              </a:rPr>
              <a:t>view</a:t>
            </a:r>
            <a:r>
              <a:rPr lang="de-AT" dirty="0">
                <a:ea typeface="DejaVu Sans" pitchFamily="32" charset="0"/>
                <a:cs typeface="DejaVu Sans" pitchFamily="32" charset="0"/>
              </a:rPr>
              <a:t> </a:t>
            </a:r>
            <a:r>
              <a:rPr lang="de-AT" dirty="0" err="1">
                <a:ea typeface="DejaVu Sans" pitchFamily="32" charset="0"/>
                <a:cs typeface="DejaVu Sans" pitchFamily="32" charset="0"/>
              </a:rPr>
              <a:t>into</a:t>
            </a:r>
            <a:r>
              <a:rPr lang="de-AT" dirty="0">
                <a:ea typeface="DejaVu Sans" pitchFamily="32" charset="0"/>
                <a:cs typeface="DejaVu Sans" pitchFamily="32" charset="0"/>
              </a:rPr>
              <a:t> </a:t>
            </a:r>
            <a:r>
              <a:rPr lang="de-AT" dirty="0" err="1">
                <a:ea typeface="DejaVu Sans" pitchFamily="32" charset="0"/>
                <a:cs typeface="DejaVu Sans" pitchFamily="32" charset="0"/>
              </a:rPr>
              <a:t>visualization</a:t>
            </a:r>
            <a:r>
              <a:rPr lang="de-AT" dirty="0">
                <a:ea typeface="DejaVu Sans" pitchFamily="32" charset="0"/>
                <a:cs typeface="DejaVu Sans" pitchFamily="32" charset="0"/>
              </a:rPr>
              <a:t> </a:t>
            </a:r>
            <a:r>
              <a:rPr lang="de-AT" dirty="0" err="1">
                <a:ea typeface="DejaVu Sans" pitchFamily="32" charset="0"/>
                <a:cs typeface="DejaVu Sans" pitchFamily="32" charset="0"/>
              </a:rPr>
              <a:t>framework</a:t>
            </a:r>
            <a:r>
              <a:rPr lang="de-AT" dirty="0">
                <a:ea typeface="DejaVu Sans" pitchFamily="32" charset="0"/>
                <a:cs typeface="DejaVu Sans" pitchFamily="32" charset="0"/>
              </a:rPr>
              <a:t> </a:t>
            </a:r>
          </a:p>
          <a:p>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60</a:t>
            </a:fld>
            <a:endParaRPr lang="de-AT"/>
          </a:p>
        </p:txBody>
      </p:sp>
    </p:spTree>
    <p:extLst>
      <p:ext uri="{BB962C8B-B14F-4D97-AF65-F5344CB8AC3E}">
        <p14:creationId xmlns:p14="http://schemas.microsoft.com/office/powerpoint/2010/main" val="3378642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68</a:t>
            </a:fld>
            <a:endParaRPr lang="de-AT"/>
          </a:p>
        </p:txBody>
      </p:sp>
    </p:spTree>
    <p:extLst>
      <p:ext uri="{BB962C8B-B14F-4D97-AF65-F5344CB8AC3E}">
        <p14:creationId xmlns:p14="http://schemas.microsoft.com/office/powerpoint/2010/main" val="239952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Design </a:t>
            </a:r>
            <a:r>
              <a:rPr lang="de-AT" dirty="0" err="1"/>
              <a:t>patterns</a:t>
            </a:r>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7</a:t>
            </a:fld>
            <a:endParaRPr lang="de-AT"/>
          </a:p>
        </p:txBody>
      </p:sp>
    </p:spTree>
    <p:extLst>
      <p:ext uri="{BB962C8B-B14F-4D97-AF65-F5344CB8AC3E}">
        <p14:creationId xmlns:p14="http://schemas.microsoft.com/office/powerpoint/2010/main" val="4253582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1"/>
          <p:cNvSpPr>
            <a:spLocks noGrp="1" noChangeArrowheads="1"/>
          </p:cNvSpPr>
          <p:nvPr>
            <p:ph type="sldNum" sz="quarter"/>
          </p:nvPr>
        </p:nvSpPr>
        <p:spPr>
          <a:noFill/>
        </p:spPr>
        <p:txBody>
          <a:bodyPr/>
          <a:lstStyle/>
          <a:p>
            <a:fld id="{B63EF1DC-1745-4740-AACC-9461AA807954}" type="slidenum">
              <a:rPr lang="en-GB" smtClean="0"/>
              <a:pPr/>
              <a:t>69</a:t>
            </a:fld>
            <a:endParaRPr lang="en-GB"/>
          </a:p>
        </p:txBody>
      </p:sp>
      <p:sp>
        <p:nvSpPr>
          <p:cNvPr id="58371" name="Rectangle 1"/>
          <p:cNvSpPr>
            <a:spLocks noGrp="1" noRot="1" noChangeAspect="1" noChangeArrowheads="1" noTextEdit="1"/>
          </p:cNvSpPr>
          <p:nvPr>
            <p:ph type="sldImg"/>
          </p:nvPr>
        </p:nvSpPr>
        <p:spPr>
          <a:xfrm>
            <a:off x="1139825" y="685800"/>
            <a:ext cx="4573588" cy="3429000"/>
          </a:xfrm>
          <a:ln/>
        </p:spPr>
      </p:sp>
      <p:sp>
        <p:nvSpPr>
          <p:cNvPr id="58372" name="Rectangle 2"/>
          <p:cNvSpPr>
            <a:spLocks noGrp="1" noChangeArrowheads="1"/>
          </p:cNvSpPr>
          <p:nvPr>
            <p:ph type="body" idx="1"/>
          </p:nvPr>
        </p:nvSpPr>
        <p:spPr>
          <a:xfrm>
            <a:off x="685960" y="4342704"/>
            <a:ext cx="5481271" cy="4032092"/>
          </a:xfrm>
          <a:noFill/>
          <a:ln/>
        </p:spPr>
        <p:txBody>
          <a:bodyPr wrap="none" anchor="ctr"/>
          <a:lstStyle/>
          <a:p>
            <a:r>
              <a:rPr lang="de-DE" dirty="0">
                <a:latin typeface="Times New Roman" pitchFamily="18" charset="0"/>
              </a:rPr>
              <a:t>In </a:t>
            </a:r>
            <a:r>
              <a:rPr lang="de-DE" dirty="0" err="1">
                <a:latin typeface="Times New Roman" pitchFamily="18" charset="0"/>
              </a:rPr>
              <a:t>nowadays</a:t>
            </a:r>
            <a:r>
              <a:rPr lang="de-DE" dirty="0">
                <a:latin typeface="Times New Roman" pitchFamily="18" charset="0"/>
              </a:rPr>
              <a:t> </a:t>
            </a:r>
            <a:r>
              <a:rPr lang="de-DE" dirty="0" err="1">
                <a:latin typeface="Times New Roman" pitchFamily="18" charset="0"/>
              </a:rPr>
              <a:t>computing</a:t>
            </a:r>
            <a:r>
              <a:rPr lang="de-DE" dirty="0">
                <a:latin typeface="Times New Roman" pitchFamily="18" charset="0"/>
              </a:rPr>
              <a:t> </a:t>
            </a:r>
            <a:r>
              <a:rPr lang="de-DE" dirty="0" err="1">
                <a:latin typeface="Times New Roman" pitchFamily="18" charset="0"/>
              </a:rPr>
              <a:t>systems</a:t>
            </a:r>
            <a:r>
              <a:rPr lang="de-DE" dirty="0">
                <a:latin typeface="Times New Roman" pitchFamily="18" charset="0"/>
              </a:rPr>
              <a:t>, </a:t>
            </a:r>
            <a:r>
              <a:rPr lang="de-DE" dirty="0" err="1">
                <a:latin typeface="Times New Roman" pitchFamily="18" charset="0"/>
              </a:rPr>
              <a:t>there</a:t>
            </a:r>
            <a:r>
              <a:rPr lang="de-DE" dirty="0">
                <a:latin typeface="Times New Roman" pitchFamily="18" charset="0"/>
              </a:rPr>
              <a:t> </a:t>
            </a:r>
            <a:r>
              <a:rPr lang="de-DE" dirty="0" err="1">
                <a:latin typeface="Times New Roman" pitchFamily="18" charset="0"/>
              </a:rPr>
              <a:t>are</a:t>
            </a:r>
            <a:r>
              <a:rPr lang="de-DE" dirty="0">
                <a:latin typeface="Times New Roman" pitchFamily="18" charset="0"/>
              </a:rPr>
              <a:t> </a:t>
            </a:r>
            <a:r>
              <a:rPr lang="de-DE" dirty="0" err="1">
                <a:latin typeface="Times New Roman" pitchFamily="18" charset="0"/>
              </a:rPr>
              <a:t>several</a:t>
            </a:r>
            <a:r>
              <a:rPr lang="de-DE" dirty="0">
                <a:latin typeface="Times New Roman" pitchFamily="18" charset="0"/>
              </a:rPr>
              <a:t> </a:t>
            </a:r>
            <a:r>
              <a:rPr lang="de-DE" dirty="0" err="1">
                <a:latin typeface="Times New Roman" pitchFamily="18" charset="0"/>
              </a:rPr>
              <a:t>deficites</a:t>
            </a:r>
            <a:r>
              <a:rPr lang="de-DE" dirty="0">
                <a:latin typeface="Times New Roman" pitchFamily="18" charset="0"/>
              </a:rPr>
              <a:t> </a:t>
            </a:r>
            <a:r>
              <a:rPr lang="de-DE" dirty="0" err="1">
                <a:latin typeface="Times New Roman" pitchFamily="18" charset="0"/>
              </a:rPr>
              <a:t>impeding</a:t>
            </a:r>
            <a:r>
              <a:rPr lang="de-DE" dirty="0">
                <a:latin typeface="Times New Roman" pitchFamily="18" charset="0"/>
              </a:rPr>
              <a:t> </a:t>
            </a:r>
            <a:r>
              <a:rPr lang="de-DE" dirty="0" err="1">
                <a:latin typeface="Times New Roman" pitchFamily="18" charset="0"/>
              </a:rPr>
              <a:t>collaborative</a:t>
            </a:r>
            <a:r>
              <a:rPr lang="de-DE" dirty="0">
                <a:latin typeface="Times New Roman" pitchFamily="18" charset="0"/>
              </a:rPr>
              <a:t> </a:t>
            </a:r>
            <a:r>
              <a:rPr lang="de-DE" dirty="0" err="1">
                <a:latin typeface="Times New Roman" pitchFamily="18" charset="0"/>
              </a:rPr>
              <a:t>information</a:t>
            </a:r>
            <a:r>
              <a:rPr lang="de-DE" dirty="0">
                <a:latin typeface="Times New Roman" pitchFamily="18" charset="0"/>
              </a:rPr>
              <a:t> </a:t>
            </a:r>
            <a:r>
              <a:rPr lang="de-DE" dirty="0" err="1">
                <a:latin typeface="Times New Roman" pitchFamily="18" charset="0"/>
              </a:rPr>
              <a:t>analysis</a:t>
            </a:r>
            <a:r>
              <a:rPr lang="de-DE" dirty="0">
                <a:latin typeface="Times New Roman" pitchFamily="18" charset="0"/>
              </a:rPr>
              <a:t>: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1"/>
          <p:cNvSpPr>
            <a:spLocks noGrp="1" noChangeArrowheads="1"/>
          </p:cNvSpPr>
          <p:nvPr>
            <p:ph type="sldNum" sz="quarter"/>
          </p:nvPr>
        </p:nvSpPr>
        <p:spPr>
          <a:noFill/>
        </p:spPr>
        <p:txBody>
          <a:bodyPr/>
          <a:lstStyle/>
          <a:p>
            <a:fld id="{545DF12A-5B32-43DD-ACCC-ECA1BD276E2C}" type="slidenum">
              <a:rPr lang="en-GB" smtClean="0"/>
              <a:pPr/>
              <a:t>70</a:t>
            </a:fld>
            <a:endParaRPr lang="en-GB"/>
          </a:p>
        </p:txBody>
      </p:sp>
      <p:sp>
        <p:nvSpPr>
          <p:cNvPr id="57347" name="Rectangle 1"/>
          <p:cNvSpPr>
            <a:spLocks noGrp="1" noRot="1" noChangeAspect="1" noChangeArrowheads="1" noTextEdit="1"/>
          </p:cNvSpPr>
          <p:nvPr>
            <p:ph type="sldImg"/>
          </p:nvPr>
        </p:nvSpPr>
        <p:spPr>
          <a:xfrm>
            <a:off x="1139825" y="685800"/>
            <a:ext cx="4573588" cy="3429000"/>
          </a:xfrm>
          <a:ln/>
        </p:spPr>
      </p:sp>
      <p:sp>
        <p:nvSpPr>
          <p:cNvPr id="57348" name="Rectangle 2"/>
          <p:cNvSpPr>
            <a:spLocks noGrp="1" noChangeArrowheads="1"/>
          </p:cNvSpPr>
          <p:nvPr>
            <p:ph type="body" idx="1"/>
          </p:nvPr>
        </p:nvSpPr>
        <p:spPr>
          <a:xfrm>
            <a:off x="685960" y="4342704"/>
            <a:ext cx="5481271" cy="4032092"/>
          </a:xfrm>
          <a:noFill/>
          <a:ln/>
        </p:spPr>
        <p:txBody>
          <a:bodyPr wrap="none" anchor="ctr"/>
          <a:lstStyle/>
          <a:p>
            <a:r>
              <a:rPr lang="de-DE" dirty="0">
                <a:latin typeface="Times New Roman" pitchFamily="18" charset="0"/>
              </a:rPr>
              <a:t>Input </a:t>
            </a:r>
            <a:r>
              <a:rPr lang="de-DE" dirty="0" err="1">
                <a:latin typeface="Times New Roman" pitchFamily="18" charset="0"/>
              </a:rPr>
              <a:t>is</a:t>
            </a:r>
            <a:r>
              <a:rPr lang="de-DE" dirty="0">
                <a:latin typeface="Times New Roman" pitchFamily="18" charset="0"/>
              </a:rPr>
              <a:t> </a:t>
            </a:r>
            <a:r>
              <a:rPr lang="de-DE" dirty="0" err="1">
                <a:latin typeface="Times New Roman" pitchFamily="18" charset="0"/>
              </a:rPr>
              <a:t>usually</a:t>
            </a:r>
            <a:r>
              <a:rPr lang="de-DE" dirty="0">
                <a:latin typeface="Times New Roman" pitchFamily="18" charset="0"/>
              </a:rPr>
              <a:t> </a:t>
            </a:r>
            <a:r>
              <a:rPr lang="de-DE" dirty="0" err="1">
                <a:latin typeface="Times New Roman" pitchFamily="18" charset="0"/>
              </a:rPr>
              <a:t>restricted</a:t>
            </a:r>
            <a:r>
              <a:rPr lang="de-DE" dirty="0">
                <a:latin typeface="Times New Roman" pitchFamily="18" charset="0"/>
              </a:rPr>
              <a:t> </a:t>
            </a:r>
            <a:r>
              <a:rPr lang="de-DE" dirty="0" err="1">
                <a:latin typeface="Times New Roman" pitchFamily="18" charset="0"/>
              </a:rPr>
              <a:t>to</a:t>
            </a:r>
            <a:r>
              <a:rPr lang="de-DE" dirty="0">
                <a:latin typeface="Times New Roman" pitchFamily="18" charset="0"/>
              </a:rPr>
              <a:t> a </a:t>
            </a:r>
            <a:r>
              <a:rPr lang="de-DE" dirty="0" err="1">
                <a:latin typeface="Times New Roman" pitchFamily="18" charset="0"/>
              </a:rPr>
              <a:t>single</a:t>
            </a:r>
            <a:r>
              <a:rPr lang="de-DE" dirty="0">
                <a:latin typeface="Times New Roman" pitchFamily="18" charset="0"/>
              </a:rPr>
              <a:t> </a:t>
            </a:r>
            <a:r>
              <a:rPr lang="de-DE" dirty="0" err="1">
                <a:latin typeface="Times New Roman" pitchFamily="18" charset="0"/>
              </a:rPr>
              <a:t>collaborator</a:t>
            </a:r>
            <a:r>
              <a:rPr lang="de-DE" dirty="0">
                <a:latin typeface="Times New Roman" pitchFamily="18" charset="0"/>
              </a:rPr>
              <a:t> </a:t>
            </a:r>
          </a:p>
          <a:p>
            <a:r>
              <a:rPr lang="de-DE" dirty="0">
                <a:latin typeface="Times New Roman" pitchFamily="18" charset="0"/>
              </a:rPr>
              <a:t> </a:t>
            </a:r>
            <a:r>
              <a:rPr lang="de-DE" dirty="0">
                <a:latin typeface="Times New Roman" pitchFamily="18" charset="0"/>
                <a:sym typeface="Wingdings" pitchFamily="2" charset="2"/>
              </a:rPr>
              <a:t> </a:t>
            </a:r>
            <a:r>
              <a:rPr lang="de-DE" dirty="0" err="1">
                <a:latin typeface="Times New Roman" pitchFamily="18" charset="0"/>
                <a:sym typeface="Wingdings" pitchFamily="2" charset="2"/>
              </a:rPr>
              <a:t>one</a:t>
            </a:r>
            <a:r>
              <a:rPr lang="de-DE" dirty="0">
                <a:latin typeface="Times New Roman" pitchFamily="18" charset="0"/>
                <a:sym typeface="Wingdings" pitchFamily="2" charset="2"/>
              </a:rPr>
              <a:t> </a:t>
            </a:r>
            <a:r>
              <a:rPr lang="de-DE" dirty="0" err="1">
                <a:latin typeface="Times New Roman" pitchFamily="18" charset="0"/>
                <a:sym typeface="Wingdings" pitchFamily="2" charset="2"/>
              </a:rPr>
              <a:t>user</a:t>
            </a:r>
            <a:r>
              <a:rPr lang="de-DE" dirty="0">
                <a:latin typeface="Times New Roman" pitchFamily="18" charset="0"/>
                <a:sym typeface="Wingdings" pitchFamily="2" charset="2"/>
              </a:rPr>
              <a:t> </a:t>
            </a:r>
            <a:r>
              <a:rPr lang="de-DE" dirty="0" err="1">
                <a:latin typeface="Times New Roman" pitchFamily="18" charset="0"/>
                <a:sym typeface="Wingdings" pitchFamily="2" charset="2"/>
              </a:rPr>
              <a:t>is</a:t>
            </a:r>
            <a:r>
              <a:rPr lang="de-DE" dirty="0">
                <a:latin typeface="Times New Roman" pitchFamily="18" charset="0"/>
                <a:sym typeface="Wingdings" pitchFamily="2" charset="2"/>
              </a:rPr>
              <a:t> </a:t>
            </a:r>
            <a:r>
              <a:rPr lang="de-DE" dirty="0" err="1">
                <a:latin typeface="Times New Roman" pitchFamily="18" charset="0"/>
                <a:sym typeface="Wingdings" pitchFamily="2" charset="2"/>
              </a:rPr>
              <a:t>taking</a:t>
            </a:r>
            <a:r>
              <a:rPr lang="de-DE" dirty="0">
                <a:latin typeface="Times New Roman" pitchFamily="18" charset="0"/>
                <a:sym typeface="Wingdings" pitchFamily="2" charset="2"/>
              </a:rPr>
              <a:t> </a:t>
            </a:r>
            <a:r>
              <a:rPr lang="de-DE" dirty="0" err="1">
                <a:latin typeface="Times New Roman" pitchFamily="18" charset="0"/>
                <a:sym typeface="Wingdings" pitchFamily="2" charset="2"/>
              </a:rPr>
              <a:t>control</a:t>
            </a:r>
            <a:endParaRPr lang="de-DE" dirty="0">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1"/>
          <p:cNvSpPr>
            <a:spLocks noGrp="1" noChangeArrowheads="1"/>
          </p:cNvSpPr>
          <p:nvPr>
            <p:ph type="sldNum" sz="quarter"/>
          </p:nvPr>
        </p:nvSpPr>
        <p:spPr>
          <a:noFill/>
        </p:spPr>
        <p:txBody>
          <a:bodyPr/>
          <a:lstStyle/>
          <a:p>
            <a:fld id="{B63EF1DC-1745-4740-AACC-9461AA807954}" type="slidenum">
              <a:rPr lang="en-GB" smtClean="0"/>
              <a:pPr/>
              <a:t>71</a:t>
            </a:fld>
            <a:endParaRPr lang="en-GB"/>
          </a:p>
        </p:txBody>
      </p:sp>
      <p:sp>
        <p:nvSpPr>
          <p:cNvPr id="58371" name="Rectangle 1"/>
          <p:cNvSpPr>
            <a:spLocks noGrp="1" noRot="1" noChangeAspect="1" noChangeArrowheads="1" noTextEdit="1"/>
          </p:cNvSpPr>
          <p:nvPr>
            <p:ph type="sldImg"/>
          </p:nvPr>
        </p:nvSpPr>
        <p:spPr>
          <a:xfrm>
            <a:off x="1139825" y="685800"/>
            <a:ext cx="4573588" cy="3429000"/>
          </a:xfrm>
          <a:ln/>
        </p:spPr>
      </p:sp>
      <p:sp>
        <p:nvSpPr>
          <p:cNvPr id="58372" name="Rectangle 2"/>
          <p:cNvSpPr>
            <a:spLocks noGrp="1" noChangeArrowheads="1"/>
          </p:cNvSpPr>
          <p:nvPr>
            <p:ph type="body" idx="1"/>
          </p:nvPr>
        </p:nvSpPr>
        <p:spPr>
          <a:xfrm>
            <a:off x="685960" y="4342704"/>
            <a:ext cx="5481271" cy="4032092"/>
          </a:xfrm>
          <a:noFill/>
          <a:ln/>
        </p:spPr>
        <p:txBody>
          <a:bodyPr wrap="none" anchor="ctr"/>
          <a:lstStyle/>
          <a:p>
            <a:r>
              <a:rPr lang="de-DE">
                <a:latin typeface="Times New Roman" pitchFamily="18" charset="0"/>
              </a:rPr>
              <a:t>Experts from different domains may prefer different role-specific visual encodings or specialized applications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1"/>
          <p:cNvSpPr>
            <a:spLocks noGrp="1" noChangeArrowheads="1"/>
          </p:cNvSpPr>
          <p:nvPr>
            <p:ph type="sldNum" sz="quarter"/>
          </p:nvPr>
        </p:nvSpPr>
        <p:spPr>
          <a:noFill/>
        </p:spPr>
        <p:txBody>
          <a:bodyPr/>
          <a:lstStyle/>
          <a:p>
            <a:fld id="{9CB4D726-878B-4ADA-BB70-F9AEACC224C3}" type="slidenum">
              <a:rPr lang="en-GB" smtClean="0"/>
              <a:pPr/>
              <a:t>72</a:t>
            </a:fld>
            <a:endParaRPr lang="en-GB"/>
          </a:p>
        </p:txBody>
      </p:sp>
      <p:sp>
        <p:nvSpPr>
          <p:cNvPr id="59395" name="Rectangle 1"/>
          <p:cNvSpPr>
            <a:spLocks noGrp="1" noRot="1" noChangeAspect="1" noChangeArrowheads="1" noTextEdit="1"/>
          </p:cNvSpPr>
          <p:nvPr>
            <p:ph type="sldImg"/>
          </p:nvPr>
        </p:nvSpPr>
        <p:spPr>
          <a:xfrm>
            <a:off x="1139825" y="685800"/>
            <a:ext cx="4573588" cy="3429000"/>
          </a:xfrm>
          <a:ln/>
        </p:spPr>
      </p:sp>
      <p:sp>
        <p:nvSpPr>
          <p:cNvPr id="59396" name="Rectangle 2"/>
          <p:cNvSpPr>
            <a:spLocks noGrp="1" noChangeArrowheads="1"/>
          </p:cNvSpPr>
          <p:nvPr>
            <p:ph type="body" idx="1"/>
          </p:nvPr>
        </p:nvSpPr>
        <p:spPr>
          <a:xfrm>
            <a:off x="685960" y="4342704"/>
            <a:ext cx="5481271" cy="4032092"/>
          </a:xfrm>
          <a:noFill/>
          <a:ln/>
        </p:spPr>
        <p:txBody>
          <a:bodyPr wrap="none" anchor="ctr"/>
          <a:lstStyle/>
          <a:p>
            <a:r>
              <a:rPr lang="de-DE" b="0" dirty="0">
                <a:latin typeface="Times New Roman" pitchFamily="18" charset="0"/>
              </a:rPr>
              <a:t>Screen </a:t>
            </a:r>
            <a:r>
              <a:rPr lang="de-DE" b="0" dirty="0" err="1">
                <a:latin typeface="Times New Roman" pitchFamily="18" charset="0"/>
              </a:rPr>
              <a:t>space</a:t>
            </a:r>
            <a:r>
              <a:rPr lang="de-DE" b="0" dirty="0">
                <a:latin typeface="Times New Roman" pitchFamily="18" charset="0"/>
              </a:rPr>
              <a:t> </a:t>
            </a:r>
            <a:r>
              <a:rPr lang="de-DE" b="0" dirty="0" err="1">
                <a:latin typeface="Times New Roman" pitchFamily="18" charset="0"/>
              </a:rPr>
              <a:t>limitations</a:t>
            </a:r>
            <a:r>
              <a:rPr lang="de-DE" b="0" dirty="0">
                <a:latin typeface="Times New Roman" pitchFamily="18" charset="0"/>
              </a:rPr>
              <a:t> do not </a:t>
            </a:r>
            <a:r>
              <a:rPr lang="de-DE" b="0" dirty="0" err="1">
                <a:latin typeface="Times New Roman" pitchFamily="18" charset="0"/>
              </a:rPr>
              <a:t>allow</a:t>
            </a:r>
            <a:r>
              <a:rPr lang="de-DE" b="0" dirty="0">
                <a:latin typeface="Times New Roman" pitchFamily="18" charset="0"/>
              </a:rPr>
              <a:t> </a:t>
            </a:r>
            <a:r>
              <a:rPr lang="de-DE" b="0" dirty="0" err="1">
                <a:latin typeface="Times New Roman" pitchFamily="18" charset="0"/>
              </a:rPr>
              <a:t>synchronous</a:t>
            </a:r>
            <a:r>
              <a:rPr lang="de-DE" b="0" dirty="0">
                <a:latin typeface="Times New Roman" pitchFamily="18" charset="0"/>
              </a:rPr>
              <a:t> </a:t>
            </a:r>
            <a:r>
              <a:rPr lang="de-DE" b="0" dirty="0" err="1">
                <a:latin typeface="Times New Roman" pitchFamily="18" charset="0"/>
              </a:rPr>
              <a:t>display</a:t>
            </a:r>
            <a:r>
              <a:rPr lang="de-DE" b="0" dirty="0">
                <a:latin typeface="Times New Roman" pitchFamily="18" charset="0"/>
              </a:rPr>
              <a:t> of </a:t>
            </a:r>
            <a:r>
              <a:rPr lang="de-DE" b="0" dirty="0" err="1">
                <a:latin typeface="Times New Roman" pitchFamily="18" charset="0"/>
              </a:rPr>
              <a:t>specialized</a:t>
            </a:r>
            <a:r>
              <a:rPr lang="de-DE" b="0" dirty="0">
                <a:latin typeface="Times New Roman" pitchFamily="18" charset="0"/>
              </a:rPr>
              <a:t> </a:t>
            </a:r>
            <a:r>
              <a:rPr lang="de-DE" b="0" dirty="0" err="1">
                <a:latin typeface="Times New Roman" pitchFamily="18" charset="0"/>
              </a:rPr>
              <a:t>information</a:t>
            </a:r>
            <a:r>
              <a:rPr lang="de-DE" b="0" dirty="0">
                <a:latin typeface="Times New Roman" pitchFamily="18" charset="0"/>
              </a:rPr>
              <a:t> </a:t>
            </a:r>
          </a:p>
          <a:p>
            <a:r>
              <a:rPr lang="de-DE" b="0" dirty="0">
                <a:latin typeface="Times New Roman" pitchFamily="18" charset="0"/>
              </a:rPr>
              <a:t>Leads </a:t>
            </a:r>
            <a:r>
              <a:rPr lang="de-DE" b="0" dirty="0" err="1">
                <a:latin typeface="Times New Roman" pitchFamily="18" charset="0"/>
              </a:rPr>
              <a:t>to</a:t>
            </a:r>
            <a:r>
              <a:rPr lang="de-DE" b="0" dirty="0">
                <a:latin typeface="Times New Roman" pitchFamily="18" charset="0"/>
              </a:rPr>
              <a:t> </a:t>
            </a:r>
            <a:r>
              <a:rPr lang="de-DE" b="0" dirty="0" err="1">
                <a:latin typeface="Times New Roman" pitchFamily="18" charset="0"/>
              </a:rPr>
              <a:t>input</a:t>
            </a:r>
            <a:r>
              <a:rPr lang="de-DE" b="0" dirty="0">
                <a:latin typeface="Times New Roman" pitchFamily="18" charset="0"/>
              </a:rPr>
              <a:t> </a:t>
            </a:r>
            <a:r>
              <a:rPr lang="de-DE" b="0" dirty="0" err="1">
                <a:latin typeface="Times New Roman" pitchFamily="18" charset="0"/>
              </a:rPr>
              <a:t>conflicts</a:t>
            </a:r>
            <a:endParaRPr lang="de-DE" b="0" dirty="0">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141413" y="685800"/>
            <a:ext cx="4568825" cy="3427413"/>
          </a:xfrm>
          <a:ln/>
        </p:spPr>
      </p:sp>
      <p:sp>
        <p:nvSpPr>
          <p:cNvPr id="60419" name="Notes Placeholder 2"/>
          <p:cNvSpPr>
            <a:spLocks noGrp="1"/>
          </p:cNvSpPr>
          <p:nvPr>
            <p:ph type="body" idx="1"/>
          </p:nvPr>
        </p:nvSpPr>
        <p:spPr>
          <a:noFill/>
          <a:ln/>
        </p:spPr>
        <p:txBody>
          <a:bodyPr/>
          <a:lstStyle/>
          <a:p>
            <a:r>
              <a:rPr lang="de-AT" dirty="0">
                <a:latin typeface="Times New Roman" pitchFamily="18" charset="0"/>
              </a:rPr>
              <a:t>As a </a:t>
            </a:r>
            <a:r>
              <a:rPr lang="de-AT" dirty="0" err="1">
                <a:latin typeface="Times New Roman" pitchFamily="18" charset="0"/>
              </a:rPr>
              <a:t>result</a:t>
            </a:r>
            <a:r>
              <a:rPr lang="de-AT" dirty="0">
                <a:latin typeface="Times New Roman" pitchFamily="18" charset="0"/>
              </a:rPr>
              <a:t>: </a:t>
            </a:r>
          </a:p>
          <a:p>
            <a:r>
              <a:rPr lang="de-AT" dirty="0">
                <a:latin typeface="Times New Roman" pitchFamily="18" charset="0"/>
              </a:rPr>
              <a:t>Information </a:t>
            </a:r>
            <a:r>
              <a:rPr lang="de-AT" dirty="0" err="1">
                <a:latin typeface="Times New Roman" pitchFamily="18" charset="0"/>
              </a:rPr>
              <a:t>is</a:t>
            </a:r>
            <a:r>
              <a:rPr lang="de-AT" dirty="0">
                <a:latin typeface="Times New Roman" pitchFamily="18" charset="0"/>
              </a:rPr>
              <a:t> </a:t>
            </a:r>
            <a:r>
              <a:rPr lang="de-AT" dirty="0" err="1">
                <a:latin typeface="Times New Roman" pitchFamily="18" charset="0"/>
              </a:rPr>
              <a:t>individually</a:t>
            </a:r>
            <a:r>
              <a:rPr lang="de-AT" dirty="0">
                <a:latin typeface="Times New Roman" pitchFamily="18" charset="0"/>
              </a:rPr>
              <a:t> </a:t>
            </a:r>
            <a:r>
              <a:rPr lang="de-AT" dirty="0" err="1">
                <a:latin typeface="Times New Roman" pitchFamily="18" charset="0"/>
              </a:rPr>
              <a:t>extracted</a:t>
            </a:r>
            <a:r>
              <a:rPr lang="de-AT" dirty="0">
                <a:latin typeface="Times New Roman" pitchFamily="18" charset="0"/>
              </a:rPr>
              <a:t> </a:t>
            </a:r>
            <a:r>
              <a:rPr lang="de-AT" dirty="0" err="1">
                <a:latin typeface="Times New Roman" pitchFamily="18" charset="0"/>
              </a:rPr>
              <a:t>and</a:t>
            </a:r>
            <a:r>
              <a:rPr lang="de-AT" dirty="0">
                <a:latin typeface="Times New Roman" pitchFamily="18" charset="0"/>
              </a:rPr>
              <a:t> </a:t>
            </a:r>
            <a:r>
              <a:rPr lang="de-AT" dirty="0" err="1">
                <a:latin typeface="Times New Roman" pitchFamily="18" charset="0"/>
              </a:rPr>
              <a:t>later</a:t>
            </a:r>
            <a:r>
              <a:rPr lang="de-AT" dirty="0">
                <a:latin typeface="Times New Roman" pitchFamily="18" charset="0"/>
              </a:rPr>
              <a:t> </a:t>
            </a:r>
            <a:r>
              <a:rPr lang="de-AT" dirty="0" err="1">
                <a:latin typeface="Times New Roman" pitchFamily="18" charset="0"/>
              </a:rPr>
              <a:t>discussed</a:t>
            </a:r>
            <a:r>
              <a:rPr lang="de-AT" dirty="0">
                <a:latin typeface="Times New Roman" pitchFamily="18" charset="0"/>
              </a:rPr>
              <a:t> </a:t>
            </a:r>
            <a:r>
              <a:rPr lang="de-AT" dirty="0" err="1">
                <a:latin typeface="Times New Roman" pitchFamily="18" charset="0"/>
              </a:rPr>
              <a:t>as</a:t>
            </a:r>
            <a:r>
              <a:rPr lang="de-AT" dirty="0">
                <a:latin typeface="Times New Roman" pitchFamily="18" charset="0"/>
              </a:rPr>
              <a:t> a </a:t>
            </a:r>
            <a:r>
              <a:rPr lang="de-AT" dirty="0" err="1">
                <a:latin typeface="Times New Roman" pitchFamily="18" charset="0"/>
              </a:rPr>
              <a:t>team</a:t>
            </a:r>
            <a:r>
              <a:rPr lang="de-AT" dirty="0">
                <a:latin typeface="Times New Roman" pitchFamily="18" charset="0"/>
              </a:rPr>
              <a:t> </a:t>
            </a:r>
          </a:p>
        </p:txBody>
      </p:sp>
      <p:sp>
        <p:nvSpPr>
          <p:cNvPr id="60420" name="Slide Number Placeholder 3"/>
          <p:cNvSpPr>
            <a:spLocks noGrp="1"/>
          </p:cNvSpPr>
          <p:nvPr>
            <p:ph type="sldNum" sz="quarter"/>
          </p:nvPr>
        </p:nvSpPr>
        <p:spPr>
          <a:noFill/>
        </p:spPr>
        <p:txBody>
          <a:bodyPr/>
          <a:lstStyle/>
          <a:p>
            <a:fld id="{AF077DFF-F94E-4655-893D-6BA769CD1A7C}" type="slidenum">
              <a:rPr lang="en-GB" smtClean="0"/>
              <a:pPr/>
              <a:t>73</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Uses Deskotheque</a:t>
            </a:r>
            <a:r>
              <a:rPr lang="en-US" baseline="0" dirty="0"/>
              <a:t> as infrastructure</a:t>
            </a:r>
            <a:endParaRPr lang="en-US" dirty="0"/>
          </a:p>
        </p:txBody>
      </p:sp>
      <p:sp>
        <p:nvSpPr>
          <p:cNvPr id="4" name="Slide Number Placeholder 3"/>
          <p:cNvSpPr>
            <a:spLocks noGrp="1"/>
          </p:cNvSpPr>
          <p:nvPr>
            <p:ph type="sldNum" sz="quarter" idx="10"/>
          </p:nvPr>
        </p:nvSpPr>
        <p:spPr/>
        <p:txBody>
          <a:bodyPr/>
          <a:lstStyle/>
          <a:p>
            <a:fld id="{2771D0F6-41D3-4F72-B8F8-A722F9A67A00}" type="slidenum">
              <a:rPr lang="en-US" smtClean="0"/>
              <a:pPr/>
              <a:t>74</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present </a:t>
            </a:r>
            <a:r>
              <a:rPr lang="en-US" b="1" dirty="0" err="1"/>
              <a:t>Cambiera</a:t>
            </a:r>
            <a:r>
              <a:rPr lang="en-US" dirty="0"/>
              <a:t>, a tabletop visual analytics tool that supports individual and</a:t>
            </a:r>
          </a:p>
          <a:p>
            <a:r>
              <a:rPr lang="en-US" dirty="0"/>
              <a:t>collaborative information foraging activities in large text document collections. We define collaborative brushing</a:t>
            </a:r>
          </a:p>
          <a:p>
            <a:r>
              <a:rPr lang="en-US" dirty="0"/>
              <a:t>and linking as an </a:t>
            </a:r>
            <a:r>
              <a:rPr lang="en-US" b="1" dirty="0"/>
              <a:t>awareness mechanism </a:t>
            </a:r>
            <a:r>
              <a:rPr lang="en-US" dirty="0"/>
              <a:t>that enables analysts to follow their own hypotheses during collaborative</a:t>
            </a:r>
          </a:p>
          <a:p>
            <a:r>
              <a:rPr lang="en-US" dirty="0"/>
              <a:t>sessions while still remaining aware of the group’s activities. With </a:t>
            </a:r>
            <a:r>
              <a:rPr lang="en-US" dirty="0" err="1"/>
              <a:t>Cambiera</a:t>
            </a:r>
            <a:r>
              <a:rPr lang="en-US" dirty="0"/>
              <a:t>, users are able to collaboratively</a:t>
            </a:r>
          </a:p>
          <a:p>
            <a:r>
              <a:rPr lang="en-US" dirty="0"/>
              <a:t>search through documents, maintaining awareness of each others’ work and building on each others’ findings.</a:t>
            </a:r>
          </a:p>
          <a:p>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75</a:t>
            </a:fld>
            <a:endParaRPr lang="de-AT"/>
          </a:p>
        </p:txBody>
      </p:sp>
    </p:spTree>
    <p:extLst>
      <p:ext uri="{BB962C8B-B14F-4D97-AF65-F5344CB8AC3E}">
        <p14:creationId xmlns:p14="http://schemas.microsoft.com/office/powerpoint/2010/main" val="1952982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Large multi-touch displays are expanding the possibilities of multiple-coordinated views by allowing multiple people to in</a:t>
            </a:r>
          </a:p>
          <a:p>
            <a:r>
              <a:rPr lang="en-US" dirty="0" err="1"/>
              <a:t>teract</a:t>
            </a:r>
            <a:r>
              <a:rPr lang="en-US" dirty="0"/>
              <a:t> with data in concert or independently. We present Lark, a system that facilitates the coordination of interactions with information</a:t>
            </a:r>
          </a:p>
          <a:p>
            <a:r>
              <a:rPr lang="en-US" dirty="0"/>
              <a:t>visualizations on shared digital workspaces. We focus on supporting this coordination according to four main criteria: scoped </a:t>
            </a:r>
            <a:r>
              <a:rPr lang="en-US" dirty="0" err="1"/>
              <a:t>interac</a:t>
            </a:r>
            <a:r>
              <a:rPr lang="en-US" dirty="0"/>
              <a:t>-</a:t>
            </a:r>
          </a:p>
          <a:p>
            <a:r>
              <a:rPr lang="en-US" dirty="0" err="1"/>
              <a:t>tion</a:t>
            </a:r>
            <a:r>
              <a:rPr lang="en-US" dirty="0"/>
              <a:t>, temporal flexibility, spatial flexibility, and changing collaboration styles. These are achieved by integrating a representation of the</a:t>
            </a:r>
          </a:p>
          <a:p>
            <a:r>
              <a:rPr lang="en-US" dirty="0"/>
              <a:t>information visualization pipeline into the shared workspace, thus explicitly indicating coordination points on data, representation, pre-</a:t>
            </a:r>
          </a:p>
          <a:p>
            <a:r>
              <a:rPr lang="en-US" dirty="0" err="1"/>
              <a:t>sentation</a:t>
            </a:r>
            <a:r>
              <a:rPr lang="en-US" dirty="0"/>
              <a:t>, and view levels. This integrated meta-visualization supports both the awareness of how views are linked and the freedom</a:t>
            </a:r>
          </a:p>
          <a:p>
            <a:r>
              <a:rPr lang="en-US" dirty="0"/>
              <a:t>to work in concert or independently. Lark incorporates these four main criteria into a coherent visualization collaboration interaction</a:t>
            </a:r>
          </a:p>
          <a:p>
            <a:r>
              <a:rPr lang="en-US" dirty="0"/>
              <a:t>environment by providing direct visual and algorithmic support for the coordination of data analysis actions over shared large displays.</a:t>
            </a:r>
          </a:p>
          <a:p>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76</a:t>
            </a:fld>
            <a:endParaRPr lang="de-AT"/>
          </a:p>
        </p:txBody>
      </p:sp>
    </p:spTree>
    <p:extLst>
      <p:ext uri="{BB962C8B-B14F-4D97-AF65-F5344CB8AC3E}">
        <p14:creationId xmlns:p14="http://schemas.microsoft.com/office/powerpoint/2010/main" val="3679412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Bridging Knowledge Gaps between Users by Linking across Applications</a:t>
            </a:r>
          </a:p>
          <a:p>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77</a:t>
            </a:fld>
            <a:endParaRPr lang="de-AT"/>
          </a:p>
        </p:txBody>
      </p:sp>
    </p:spTree>
    <p:extLst>
      <p:ext uri="{BB962C8B-B14F-4D97-AF65-F5344CB8AC3E}">
        <p14:creationId xmlns:p14="http://schemas.microsoft.com/office/powerpoint/2010/main" val="3407563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1141413" y="685800"/>
            <a:ext cx="4568825" cy="3427413"/>
          </a:xfrm>
          <a:ln/>
        </p:spPr>
      </p:sp>
      <p:sp>
        <p:nvSpPr>
          <p:cNvPr id="3" name="Notes Placeholder 2"/>
          <p:cNvSpPr>
            <a:spLocks noGrp="1"/>
          </p:cNvSpPr>
          <p:nvPr>
            <p:ph type="body" idx="1"/>
          </p:nvPr>
        </p:nvSpPr>
        <p:spPr/>
        <p:txBody>
          <a:bodyPr>
            <a:normAutofit lnSpcReduction="10000"/>
          </a:bodyPr>
          <a:lstStyle/>
          <a:p>
            <a:pPr>
              <a:buFont typeface="Times New Roman" pitchFamily="16" charset="0"/>
              <a:buNone/>
              <a:defRPr/>
            </a:pPr>
            <a:r>
              <a:rPr lang="de-AT" b="0" dirty="0" err="1"/>
              <a:t>We</a:t>
            </a:r>
            <a:r>
              <a:rPr lang="de-AT" b="0" dirty="0"/>
              <a:t> build upon a collaboration-transparent environment which provides: </a:t>
            </a:r>
          </a:p>
          <a:p>
            <a:pPr>
              <a:buFont typeface="Times New Roman" pitchFamily="16" charset="0"/>
              <a:buNone/>
              <a:defRPr/>
            </a:pPr>
            <a:r>
              <a:rPr lang="de-AT" b="0" dirty="0"/>
              <a:t>Multi-user input support on windowing system level – this means: applications do not have to take care of multiple input streams for themselves</a:t>
            </a:r>
          </a:p>
          <a:p>
            <a:pPr>
              <a:buFont typeface="Times New Roman" pitchFamily="16" charset="0"/>
              <a:buNone/>
              <a:defRPr/>
            </a:pPr>
            <a:r>
              <a:rPr lang="de-AT" b="0" dirty="0"/>
              <a:t>And</a:t>
            </a:r>
          </a:p>
          <a:p>
            <a:pPr>
              <a:buFont typeface="Times New Roman" pitchFamily="16" charset="0"/>
              <a:buNone/>
              <a:defRPr/>
            </a:pPr>
            <a:r>
              <a:rPr lang="de-AT" b="0" dirty="0"/>
              <a:t>Providing tiled projected displays on window manager level – this means: we have multiple projectors, which are casually aligned and the window manager corrects the resulting desktop image transparently to the applications </a:t>
            </a:r>
          </a:p>
          <a:p>
            <a:pPr>
              <a:buFont typeface="Times New Roman" pitchFamily="16" charset="0"/>
              <a:buNone/>
              <a:defRPr/>
            </a:pPr>
            <a:endParaRPr lang="de-AT" b="0" dirty="0"/>
          </a:p>
          <a:p>
            <a:pPr>
              <a:buFont typeface="Times New Roman" pitchFamily="16" charset="0"/>
              <a:buNone/>
              <a:defRPr/>
            </a:pPr>
            <a:r>
              <a:rPr lang="de-AT" b="0" dirty="0"/>
              <a:t>This fulfills the requirements: </a:t>
            </a:r>
          </a:p>
          <a:p>
            <a:pPr>
              <a:buFont typeface="Times New Roman" pitchFamily="16" charset="0"/>
              <a:buNone/>
              <a:defRPr/>
            </a:pPr>
            <a:r>
              <a:rPr lang="de-AT" b="0" dirty="0"/>
              <a:t> - single-user application support (application transparency) </a:t>
            </a:r>
          </a:p>
          <a:p>
            <a:pPr>
              <a:buFont typeface="Times New Roman" pitchFamily="16" charset="0"/>
              <a:buNone/>
              <a:defRPr/>
            </a:pPr>
            <a:r>
              <a:rPr lang="de-AT" b="0" dirty="0"/>
              <a:t> - sufficient screen space </a:t>
            </a:r>
            <a:r>
              <a:rPr lang="de-AT" b="0" dirty="0">
                <a:sym typeface="Wingdings" pitchFamily="2" charset="2"/>
              </a:rPr>
              <a:t> we can create very large displays from multiple projectors (limited to maximum number of output devices per machine – using VGA splitters can double / triple the amount) </a:t>
            </a:r>
          </a:p>
          <a:p>
            <a:pPr>
              <a:buFont typeface="Times New Roman" pitchFamily="16" charset="0"/>
              <a:buNone/>
              <a:defRPr/>
            </a:pPr>
            <a:r>
              <a:rPr lang="de-AT" b="0" dirty="0">
                <a:sym typeface="Wingdings" pitchFamily="2" charset="2"/>
              </a:rPr>
              <a:t> - multi-user input </a:t>
            </a:r>
          </a:p>
          <a:p>
            <a:pPr>
              <a:buFont typeface="Times New Roman" pitchFamily="16" charset="0"/>
              <a:buNone/>
              <a:defRPr/>
            </a:pPr>
            <a:endParaRPr lang="de-AT" b="0" dirty="0">
              <a:sym typeface="Wingdings" pitchFamily="2" charset="2"/>
            </a:endParaRPr>
          </a:p>
          <a:p>
            <a:pPr>
              <a:buFont typeface="Times New Roman" pitchFamily="16" charset="0"/>
              <a:buNone/>
              <a:defRPr/>
            </a:pPr>
            <a:r>
              <a:rPr lang="de-AT" b="0" dirty="0">
                <a:sym typeface="Wingdings" pitchFamily="2" charset="2"/>
              </a:rPr>
              <a:t>Collaborative information linking: </a:t>
            </a:r>
          </a:p>
          <a:p>
            <a:pPr>
              <a:buFont typeface="Times New Roman" pitchFamily="16" charset="0"/>
              <a:buNone/>
              <a:defRPr/>
            </a:pPr>
            <a:r>
              <a:rPr lang="de-AT" b="0" dirty="0">
                <a:sym typeface="Wingdings" pitchFamily="2" charset="2"/>
              </a:rPr>
              <a:t>Modifies applications in a minimally invasive way: </a:t>
            </a:r>
          </a:p>
          <a:p>
            <a:pPr>
              <a:buFont typeface="Times New Roman" pitchFamily="16" charset="0"/>
              <a:buNone/>
              <a:defRPr/>
            </a:pPr>
            <a:r>
              <a:rPr lang="de-AT" b="0" dirty="0">
                <a:sym typeface="Wingdings" pitchFamily="2" charset="2"/>
              </a:rPr>
              <a:t>User selections are visualized by user-specific visual links across applications </a:t>
            </a:r>
          </a:p>
          <a:p>
            <a:pPr>
              <a:buFont typeface="Times New Roman" pitchFamily="16" charset="0"/>
              <a:buNone/>
              <a:defRPr/>
            </a:pPr>
            <a:r>
              <a:rPr lang="de-AT" b="0" dirty="0">
                <a:sym typeface="Wingdings" pitchFamily="2" charset="2"/>
              </a:rPr>
              <a:t>  help to localize important information on the cluttered screen </a:t>
            </a:r>
          </a:p>
          <a:p>
            <a:pPr>
              <a:buFont typeface="Times New Roman" pitchFamily="16" charset="0"/>
              <a:buNone/>
              <a:defRPr/>
            </a:pPr>
            <a:r>
              <a:rPr lang="de-AT" b="0" dirty="0">
                <a:sym typeface="Wingdings" pitchFamily="2" charset="2"/>
              </a:rPr>
              <a:t>  provide awareness cues of other user‘s current investigations</a:t>
            </a:r>
          </a:p>
          <a:p>
            <a:pPr>
              <a:buFont typeface="Times New Roman" pitchFamily="16" charset="0"/>
              <a:buNone/>
              <a:defRPr/>
            </a:pPr>
            <a:endParaRPr lang="de-AT" b="0" dirty="0">
              <a:sym typeface="Wingdings" pitchFamily="2" charset="2"/>
            </a:endParaRPr>
          </a:p>
          <a:p>
            <a:pPr>
              <a:buFont typeface="Times New Roman" pitchFamily="16" charset="0"/>
              <a:buNone/>
              <a:defRPr/>
            </a:pPr>
            <a:r>
              <a:rPr lang="de-AT" b="0" dirty="0">
                <a:sym typeface="Wingdings" pitchFamily="2" charset="2"/>
              </a:rPr>
              <a:t>Application windows can be protected from other users‘ links </a:t>
            </a:r>
          </a:p>
          <a:p>
            <a:pPr>
              <a:buFont typeface="Times New Roman" pitchFamily="16" charset="0"/>
              <a:buNone/>
              <a:defRPr/>
            </a:pPr>
            <a:r>
              <a:rPr lang="de-AT" b="0" dirty="0">
                <a:sym typeface="Wingdings" pitchFamily="2" charset="2"/>
              </a:rPr>
              <a:t>A central selection storage tool allows to collect selections and to replay links later (by oneself or other persons) </a:t>
            </a:r>
          </a:p>
          <a:p>
            <a:endParaRPr lang="de-AT" b="0" dirty="0">
              <a:latin typeface="Times New Roman" pitchFamily="18" charset="0"/>
            </a:endParaRPr>
          </a:p>
          <a:p>
            <a:r>
              <a:rPr lang="de-AT" b="0" dirty="0" err="1">
                <a:latin typeface="Times New Roman" pitchFamily="18" charset="0"/>
              </a:rPr>
              <a:t>We</a:t>
            </a:r>
            <a:r>
              <a:rPr lang="de-AT" b="0" dirty="0">
                <a:latin typeface="Times New Roman" pitchFamily="18" charset="0"/>
              </a:rPr>
              <a:t> </a:t>
            </a:r>
            <a:r>
              <a:rPr lang="de-AT" b="0" dirty="0" err="1">
                <a:latin typeface="Times New Roman" pitchFamily="18" charset="0"/>
              </a:rPr>
              <a:t>need</a:t>
            </a:r>
            <a:r>
              <a:rPr lang="de-AT" b="0" dirty="0">
                <a:latin typeface="Times New Roman" pitchFamily="18" charset="0"/>
              </a:rPr>
              <a:t> </a:t>
            </a:r>
            <a:r>
              <a:rPr lang="de-AT" b="0" dirty="0" err="1">
                <a:latin typeface="Times New Roman" pitchFamily="18" charset="0"/>
              </a:rPr>
              <a:t>sufficient</a:t>
            </a:r>
            <a:r>
              <a:rPr lang="de-AT" b="0" dirty="0">
                <a:latin typeface="Times New Roman" pitchFamily="18" charset="0"/>
              </a:rPr>
              <a:t> </a:t>
            </a:r>
            <a:r>
              <a:rPr lang="de-AT" b="0" dirty="0" err="1">
                <a:latin typeface="Times New Roman" pitchFamily="18" charset="0"/>
              </a:rPr>
              <a:t>screen</a:t>
            </a:r>
            <a:r>
              <a:rPr lang="de-AT" b="0" dirty="0">
                <a:latin typeface="Times New Roman" pitchFamily="18" charset="0"/>
              </a:rPr>
              <a:t> </a:t>
            </a:r>
            <a:r>
              <a:rPr lang="de-AT" b="0" dirty="0" err="1">
                <a:latin typeface="Times New Roman" pitchFamily="18" charset="0"/>
              </a:rPr>
              <a:t>space</a:t>
            </a:r>
            <a:r>
              <a:rPr lang="de-AT" b="0" dirty="0">
                <a:latin typeface="Times New Roman" pitchFamily="18" charset="0"/>
              </a:rPr>
              <a:t> </a:t>
            </a:r>
            <a:r>
              <a:rPr lang="de-AT" b="0" dirty="0" err="1">
                <a:latin typeface="Times New Roman" pitchFamily="18" charset="0"/>
              </a:rPr>
              <a:t>to</a:t>
            </a:r>
            <a:r>
              <a:rPr lang="de-AT" b="0" dirty="0">
                <a:latin typeface="Times New Roman" pitchFamily="18" charset="0"/>
              </a:rPr>
              <a:t> </a:t>
            </a:r>
            <a:r>
              <a:rPr lang="de-AT" b="0" dirty="0" err="1">
                <a:latin typeface="Times New Roman" pitchFamily="18" charset="0"/>
              </a:rPr>
              <a:t>arrange</a:t>
            </a:r>
            <a:r>
              <a:rPr lang="de-AT" b="0" dirty="0">
                <a:latin typeface="Times New Roman" pitchFamily="18" charset="0"/>
              </a:rPr>
              <a:t> multiple </a:t>
            </a:r>
            <a:r>
              <a:rPr lang="de-AT" b="0" dirty="0" err="1">
                <a:latin typeface="Times New Roman" pitchFamily="18" charset="0"/>
              </a:rPr>
              <a:t>application</a:t>
            </a:r>
            <a:r>
              <a:rPr lang="de-AT" b="0" dirty="0">
                <a:latin typeface="Times New Roman" pitchFamily="18" charset="0"/>
              </a:rPr>
              <a:t> </a:t>
            </a:r>
            <a:r>
              <a:rPr lang="de-AT" b="0" dirty="0" err="1">
                <a:latin typeface="Times New Roman" pitchFamily="18" charset="0"/>
              </a:rPr>
              <a:t>windows</a:t>
            </a:r>
            <a:r>
              <a:rPr lang="de-AT" b="0" dirty="0">
                <a:latin typeface="Times New Roman" pitchFamily="18" charset="0"/>
              </a:rPr>
              <a:t> (</a:t>
            </a:r>
            <a:r>
              <a:rPr lang="de-AT" b="0" dirty="0" err="1">
                <a:latin typeface="Times New Roman" pitchFamily="18" charset="0"/>
              </a:rPr>
              <a:t>should</a:t>
            </a:r>
            <a:r>
              <a:rPr lang="de-AT" b="0" dirty="0">
                <a:latin typeface="Times New Roman" pitchFamily="18" charset="0"/>
              </a:rPr>
              <a:t> </a:t>
            </a:r>
            <a:r>
              <a:rPr lang="de-AT" b="0" dirty="0" err="1">
                <a:latin typeface="Times New Roman" pitchFamily="18" charset="0"/>
              </a:rPr>
              <a:t>be</a:t>
            </a:r>
            <a:r>
              <a:rPr lang="de-AT" b="0" dirty="0">
                <a:latin typeface="Times New Roman" pitchFamily="18" charset="0"/>
              </a:rPr>
              <a:t> </a:t>
            </a:r>
            <a:r>
              <a:rPr lang="de-AT" b="0" dirty="0" err="1">
                <a:latin typeface="Times New Roman" pitchFamily="18" charset="0"/>
              </a:rPr>
              <a:t>side-by-side</a:t>
            </a:r>
            <a:r>
              <a:rPr lang="de-AT" b="0" dirty="0">
                <a:latin typeface="Times New Roman" pitchFamily="18" charset="0"/>
              </a:rPr>
              <a:t> </a:t>
            </a:r>
            <a:r>
              <a:rPr lang="de-AT" b="0" dirty="0" err="1">
                <a:latin typeface="Times New Roman" pitchFamily="18" charset="0"/>
              </a:rPr>
              <a:t>if</a:t>
            </a:r>
            <a:r>
              <a:rPr lang="de-AT" b="0" dirty="0">
                <a:latin typeface="Times New Roman" pitchFamily="18" charset="0"/>
              </a:rPr>
              <a:t> multiple </a:t>
            </a:r>
            <a:r>
              <a:rPr lang="de-AT" b="0" dirty="0" err="1">
                <a:latin typeface="Times New Roman" pitchFamily="18" charset="0"/>
              </a:rPr>
              <a:t>users</a:t>
            </a:r>
            <a:r>
              <a:rPr lang="de-AT" b="0" dirty="0">
                <a:latin typeface="Times New Roman" pitchFamily="18" charset="0"/>
              </a:rPr>
              <a:t> </a:t>
            </a:r>
            <a:r>
              <a:rPr lang="de-AT" b="0" dirty="0" err="1">
                <a:latin typeface="Times New Roman" pitchFamily="18" charset="0"/>
              </a:rPr>
              <a:t>are</a:t>
            </a:r>
            <a:r>
              <a:rPr lang="de-AT" b="0" dirty="0">
                <a:latin typeface="Times New Roman" pitchFamily="18" charset="0"/>
              </a:rPr>
              <a:t> </a:t>
            </a:r>
            <a:r>
              <a:rPr lang="de-AT" b="0" dirty="0" err="1">
                <a:latin typeface="Times New Roman" pitchFamily="18" charset="0"/>
              </a:rPr>
              <a:t>collaborating</a:t>
            </a:r>
            <a:r>
              <a:rPr lang="de-AT" b="0" dirty="0">
                <a:latin typeface="Times New Roman" pitchFamily="18" charset="0"/>
              </a:rPr>
              <a:t>) </a:t>
            </a:r>
          </a:p>
          <a:p>
            <a:r>
              <a:rPr lang="de-AT" b="0" dirty="0">
                <a:latin typeface="Times New Roman" pitchFamily="18" charset="0"/>
              </a:rPr>
              <a:t>Also: </a:t>
            </a:r>
            <a:r>
              <a:rPr lang="de-AT" b="0" dirty="0" err="1">
                <a:latin typeface="Times New Roman" pitchFamily="18" charset="0"/>
              </a:rPr>
              <a:t>users</a:t>
            </a:r>
            <a:r>
              <a:rPr lang="de-AT" b="0" dirty="0">
                <a:latin typeface="Times New Roman" pitchFamily="18" charset="0"/>
              </a:rPr>
              <a:t> </a:t>
            </a:r>
            <a:r>
              <a:rPr lang="de-AT" b="0" dirty="0" err="1">
                <a:latin typeface="Times New Roman" pitchFamily="18" charset="0"/>
              </a:rPr>
              <a:t>want</a:t>
            </a:r>
            <a:r>
              <a:rPr lang="de-AT" b="0" dirty="0">
                <a:latin typeface="Times New Roman" pitchFamily="18" charset="0"/>
              </a:rPr>
              <a:t> </a:t>
            </a:r>
            <a:r>
              <a:rPr lang="de-AT" b="0" dirty="0" err="1">
                <a:latin typeface="Times New Roman" pitchFamily="18" charset="0"/>
              </a:rPr>
              <a:t>to</a:t>
            </a:r>
            <a:r>
              <a:rPr lang="de-AT" b="0" dirty="0">
                <a:latin typeface="Times New Roman" pitchFamily="18" charset="0"/>
              </a:rPr>
              <a:t> </a:t>
            </a:r>
            <a:r>
              <a:rPr lang="de-AT" b="0" dirty="0" err="1">
                <a:latin typeface="Times New Roman" pitchFamily="18" charset="0"/>
              </a:rPr>
              <a:t>establish</a:t>
            </a:r>
            <a:r>
              <a:rPr lang="de-AT" b="0" dirty="0">
                <a:latin typeface="Times New Roman" pitchFamily="18" charset="0"/>
              </a:rPr>
              <a:t> </a:t>
            </a:r>
            <a:r>
              <a:rPr lang="de-AT" b="0" dirty="0" err="1">
                <a:latin typeface="Times New Roman" pitchFamily="18" charset="0"/>
              </a:rPr>
              <a:t>their</a:t>
            </a:r>
            <a:r>
              <a:rPr lang="de-AT" b="0" dirty="0">
                <a:latin typeface="Times New Roman" pitchFamily="18" charset="0"/>
              </a:rPr>
              <a:t> personal </a:t>
            </a:r>
            <a:r>
              <a:rPr lang="de-AT" b="0" dirty="0" err="1">
                <a:latin typeface="Times New Roman" pitchFamily="18" charset="0"/>
              </a:rPr>
              <a:t>territories</a:t>
            </a:r>
            <a:r>
              <a:rPr lang="de-AT" b="0" dirty="0">
                <a:latin typeface="Times New Roman" pitchFamily="18" charset="0"/>
              </a:rPr>
              <a:t> (</a:t>
            </a:r>
            <a:r>
              <a:rPr lang="de-AT" b="0" dirty="0" err="1">
                <a:latin typeface="Times New Roman" pitchFamily="18" charset="0"/>
              </a:rPr>
              <a:t>important</a:t>
            </a:r>
            <a:r>
              <a:rPr lang="de-AT" b="0" dirty="0">
                <a:latin typeface="Times New Roman" pitchFamily="18" charset="0"/>
              </a:rPr>
              <a:t> </a:t>
            </a:r>
            <a:r>
              <a:rPr lang="de-AT" b="0" dirty="0" err="1">
                <a:latin typeface="Times New Roman" pitchFamily="18" charset="0"/>
              </a:rPr>
              <a:t>for</a:t>
            </a:r>
            <a:r>
              <a:rPr lang="de-AT" b="0" dirty="0">
                <a:latin typeface="Times New Roman" pitchFamily="18" charset="0"/>
              </a:rPr>
              <a:t> </a:t>
            </a:r>
            <a:r>
              <a:rPr lang="de-AT" b="0" dirty="0" err="1">
                <a:latin typeface="Times New Roman" pitchFamily="18" charset="0"/>
              </a:rPr>
              <a:t>coordinating</a:t>
            </a:r>
            <a:r>
              <a:rPr lang="de-AT" b="0" dirty="0">
                <a:latin typeface="Times New Roman" pitchFamily="18" charset="0"/>
              </a:rPr>
              <a:t> </a:t>
            </a:r>
            <a:r>
              <a:rPr lang="de-AT" b="0" dirty="0" err="1">
                <a:latin typeface="Times New Roman" pitchFamily="18" charset="0"/>
              </a:rPr>
              <a:t>activities</a:t>
            </a:r>
            <a:r>
              <a:rPr lang="de-AT" b="0" dirty="0">
                <a:latin typeface="Times New Roman" pitchFamily="18" charset="0"/>
              </a:rPr>
              <a:t>)</a:t>
            </a:r>
          </a:p>
          <a:p>
            <a:r>
              <a:rPr lang="de-AT" b="0" dirty="0">
                <a:latin typeface="Times New Roman" pitchFamily="18" charset="0"/>
              </a:rPr>
              <a:t>Multiple </a:t>
            </a:r>
            <a:r>
              <a:rPr lang="de-AT" b="0" dirty="0" err="1">
                <a:latin typeface="Times New Roman" pitchFamily="18" charset="0"/>
              </a:rPr>
              <a:t>sources</a:t>
            </a:r>
            <a:r>
              <a:rPr lang="de-AT" b="0" dirty="0">
                <a:latin typeface="Times New Roman" pitchFamily="18" charset="0"/>
              </a:rPr>
              <a:t> </a:t>
            </a:r>
            <a:r>
              <a:rPr lang="de-AT" b="0" dirty="0" err="1">
                <a:latin typeface="Times New Roman" pitchFamily="18" charset="0"/>
              </a:rPr>
              <a:t>and</a:t>
            </a:r>
            <a:r>
              <a:rPr lang="de-AT" b="0" dirty="0">
                <a:latin typeface="Times New Roman" pitchFamily="18" charset="0"/>
              </a:rPr>
              <a:t> a </a:t>
            </a:r>
            <a:r>
              <a:rPr lang="de-AT" b="0" dirty="0" err="1">
                <a:latin typeface="Times New Roman" pitchFamily="18" charset="0"/>
              </a:rPr>
              <a:t>lot</a:t>
            </a:r>
            <a:r>
              <a:rPr lang="de-AT" b="0" dirty="0">
                <a:latin typeface="Times New Roman" pitchFamily="18" charset="0"/>
              </a:rPr>
              <a:t> </a:t>
            </a:r>
            <a:r>
              <a:rPr lang="de-AT" b="0" dirty="0" err="1">
                <a:latin typeface="Times New Roman" pitchFamily="18" charset="0"/>
              </a:rPr>
              <a:t>of</a:t>
            </a:r>
            <a:r>
              <a:rPr lang="de-AT" b="0" dirty="0">
                <a:latin typeface="Times New Roman" pitchFamily="18" charset="0"/>
              </a:rPr>
              <a:t> </a:t>
            </a:r>
            <a:r>
              <a:rPr lang="de-AT" b="0" dirty="0" err="1">
                <a:latin typeface="Times New Roman" pitchFamily="18" charset="0"/>
              </a:rPr>
              <a:t>screen</a:t>
            </a:r>
            <a:r>
              <a:rPr lang="de-AT" b="0" dirty="0">
                <a:latin typeface="Times New Roman" pitchFamily="18" charset="0"/>
              </a:rPr>
              <a:t> </a:t>
            </a:r>
            <a:r>
              <a:rPr lang="de-AT" b="0" dirty="0" err="1">
                <a:latin typeface="Times New Roman" pitchFamily="18" charset="0"/>
              </a:rPr>
              <a:t>space</a:t>
            </a:r>
            <a:r>
              <a:rPr lang="de-AT" b="0" dirty="0">
                <a:latin typeface="Times New Roman" pitchFamily="18" charset="0"/>
              </a:rPr>
              <a:t> </a:t>
            </a:r>
            <a:r>
              <a:rPr lang="de-AT" b="0" dirty="0" err="1">
                <a:latin typeface="Times New Roman" pitchFamily="18" charset="0"/>
              </a:rPr>
              <a:t>to</a:t>
            </a:r>
            <a:r>
              <a:rPr lang="de-AT" b="0" dirty="0">
                <a:latin typeface="Times New Roman" pitchFamily="18" charset="0"/>
              </a:rPr>
              <a:t> </a:t>
            </a:r>
            <a:r>
              <a:rPr lang="de-AT" b="0" dirty="0" err="1">
                <a:latin typeface="Times New Roman" pitchFamily="18" charset="0"/>
              </a:rPr>
              <a:t>arrange</a:t>
            </a:r>
            <a:r>
              <a:rPr lang="de-AT" b="0" dirty="0">
                <a:latin typeface="Times New Roman" pitchFamily="18" charset="0"/>
              </a:rPr>
              <a:t> </a:t>
            </a:r>
            <a:r>
              <a:rPr lang="de-AT" b="0" dirty="0" err="1">
                <a:latin typeface="Times New Roman" pitchFamily="18" charset="0"/>
              </a:rPr>
              <a:t>items</a:t>
            </a:r>
            <a:r>
              <a:rPr lang="de-AT" b="0" dirty="0">
                <a:latin typeface="Times New Roman" pitchFamily="18" charset="0"/>
              </a:rPr>
              <a:t> </a:t>
            </a:r>
            <a:r>
              <a:rPr lang="de-AT" b="0" dirty="0" err="1">
                <a:latin typeface="Times New Roman" pitchFamily="18" charset="0"/>
              </a:rPr>
              <a:t>side-by-side</a:t>
            </a:r>
            <a:r>
              <a:rPr lang="de-AT" b="0" dirty="0">
                <a:latin typeface="Times New Roman" pitchFamily="18" charset="0"/>
              </a:rPr>
              <a:t> </a:t>
            </a:r>
            <a:r>
              <a:rPr lang="de-AT" b="0" dirty="0">
                <a:latin typeface="Times New Roman" pitchFamily="18" charset="0"/>
                <a:sym typeface="Wingdings" pitchFamily="2" charset="2"/>
              </a:rPr>
              <a:t> a </a:t>
            </a:r>
            <a:r>
              <a:rPr lang="de-AT" b="0" dirty="0" err="1">
                <a:latin typeface="Times New Roman" pitchFamily="18" charset="0"/>
                <a:sym typeface="Wingdings" pitchFamily="2" charset="2"/>
              </a:rPr>
              <a:t>lot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of</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visual</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information</a:t>
            </a:r>
            <a:r>
              <a:rPr lang="de-AT" b="0" dirty="0">
                <a:latin typeface="Times New Roman" pitchFamily="18" charset="0"/>
                <a:sym typeface="Wingdings" pitchFamily="2" charset="2"/>
              </a:rPr>
              <a:t>  </a:t>
            </a:r>
            <a:r>
              <a:rPr lang="de-AT" b="0" dirty="0" err="1">
                <a:latin typeface="Times New Roman" pitchFamily="18" charset="0"/>
                <a:sym typeface="Wingdings" pitchFamily="2" charset="2"/>
              </a:rPr>
              <a:t>we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need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visual</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cues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localize</a:t>
            </a:r>
            <a:r>
              <a:rPr lang="de-AT" b="0" dirty="0">
                <a:latin typeface="Times New Roman" pitchFamily="18" charset="0"/>
                <a:sym typeface="Wingdings" pitchFamily="2" charset="2"/>
              </a:rPr>
              <a:t> relevant </a:t>
            </a:r>
            <a:r>
              <a:rPr lang="de-AT" b="0" dirty="0" err="1">
                <a:latin typeface="Times New Roman" pitchFamily="18" charset="0"/>
                <a:sym typeface="Wingdings" pitchFamily="2" charset="2"/>
              </a:rPr>
              <a:t>information</a:t>
            </a:r>
            <a:r>
              <a:rPr lang="de-AT" b="0" dirty="0">
                <a:latin typeface="Times New Roman" pitchFamily="18" charset="0"/>
                <a:sym typeface="Wingdings" pitchFamily="2" charset="2"/>
              </a:rPr>
              <a:t> </a:t>
            </a:r>
          </a:p>
          <a:p>
            <a:r>
              <a:rPr lang="de-AT" b="0" dirty="0">
                <a:latin typeface="Times New Roman" pitchFamily="18" charset="0"/>
                <a:sym typeface="Wingdings" pitchFamily="2" charset="2"/>
              </a:rPr>
              <a:t>(</a:t>
            </a:r>
            <a:r>
              <a:rPr lang="de-AT" b="0" dirty="0" err="1">
                <a:latin typeface="Times New Roman" pitchFamily="18" charset="0"/>
                <a:sym typeface="Wingdings" pitchFamily="2" charset="2"/>
              </a:rPr>
              <a:t>useful</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for</a:t>
            </a:r>
            <a:r>
              <a:rPr lang="de-AT" b="0" dirty="0">
                <a:latin typeface="Times New Roman" pitchFamily="18" charset="0"/>
                <a:sym typeface="Wingdings" pitchFamily="2" charset="2"/>
              </a:rPr>
              <a:t> individual </a:t>
            </a:r>
            <a:r>
              <a:rPr lang="de-AT" b="0" dirty="0" err="1">
                <a:latin typeface="Times New Roman" pitchFamily="18" charset="0"/>
                <a:sym typeface="Wingdings" pitchFamily="2" charset="2"/>
              </a:rPr>
              <a:t>information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extraction</a:t>
            </a:r>
            <a:r>
              <a:rPr lang="de-AT" b="0" dirty="0">
                <a:latin typeface="Times New Roman" pitchFamily="18" charset="0"/>
                <a:sym typeface="Wingdings" pitchFamily="2" charset="2"/>
              </a:rPr>
              <a:t> but also </a:t>
            </a:r>
            <a:r>
              <a:rPr lang="de-AT" b="0" dirty="0" err="1">
                <a:latin typeface="Times New Roman" pitchFamily="18" charset="0"/>
                <a:sym typeface="Wingdings" pitchFamily="2" charset="2"/>
              </a:rPr>
              <a:t>for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discussion</a:t>
            </a:r>
            <a:r>
              <a:rPr lang="de-AT" b="0" dirty="0">
                <a:latin typeface="Times New Roman" pitchFamily="18" charset="0"/>
                <a:sym typeface="Wingdings" pitchFamily="2" charset="2"/>
              </a:rPr>
              <a:t>  </a:t>
            </a:r>
            <a:r>
              <a:rPr lang="de-AT" b="0" dirty="0" err="1">
                <a:latin typeface="Times New Roman" pitchFamily="18" charset="0"/>
                <a:sym typeface="Wingdings" pitchFamily="2" charset="2"/>
              </a:rPr>
              <a:t>deictic</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referencing</a:t>
            </a:r>
            <a:r>
              <a:rPr lang="de-AT" b="0" dirty="0">
                <a:latin typeface="Times New Roman" pitchFamily="18" charset="0"/>
                <a:sym typeface="Wingdings" pitchFamily="2" charset="2"/>
              </a:rPr>
              <a:t>)</a:t>
            </a:r>
          </a:p>
          <a:p>
            <a:r>
              <a:rPr lang="de-AT" b="0" dirty="0" err="1">
                <a:latin typeface="Times New Roman" pitchFamily="18" charset="0"/>
                <a:sym typeface="Wingdings" pitchFamily="2" charset="2"/>
              </a:rPr>
              <a:t>Cues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should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personalized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and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consistent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across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the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entire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desktop</a:t>
            </a:r>
            <a:r>
              <a:rPr lang="de-AT" b="0" dirty="0">
                <a:latin typeface="Times New Roman" pitchFamily="18" charset="0"/>
                <a:sym typeface="Wingdings" pitchFamily="2" charset="2"/>
              </a:rPr>
              <a:t> </a:t>
            </a:r>
            <a:endParaRPr lang="de-AT" b="0" dirty="0">
              <a:latin typeface="Times New Roman" pitchFamily="18" charset="0"/>
            </a:endParaRPr>
          </a:p>
          <a:p>
            <a:endParaRPr lang="de-AT" b="0" dirty="0">
              <a:latin typeface="Times New Roman" pitchFamily="18" charset="0"/>
            </a:endParaRPr>
          </a:p>
          <a:p>
            <a:r>
              <a:rPr lang="de-AT" b="0" dirty="0" err="1">
                <a:latin typeface="Times New Roman" pitchFamily="18" charset="0"/>
              </a:rPr>
              <a:t>Concurrent</a:t>
            </a:r>
            <a:r>
              <a:rPr lang="de-AT" b="0" dirty="0">
                <a:latin typeface="Times New Roman" pitchFamily="18" charset="0"/>
              </a:rPr>
              <a:t> </a:t>
            </a:r>
            <a:r>
              <a:rPr lang="de-AT" b="0" dirty="0" err="1">
                <a:latin typeface="Times New Roman" pitchFamily="18" charset="0"/>
              </a:rPr>
              <a:t>input</a:t>
            </a:r>
            <a:r>
              <a:rPr lang="de-AT" b="0" dirty="0">
                <a:latin typeface="Times New Roman" pitchFamily="18" charset="0"/>
              </a:rPr>
              <a:t>, </a:t>
            </a:r>
            <a:r>
              <a:rPr lang="de-AT" b="0" dirty="0" err="1">
                <a:latin typeface="Times New Roman" pitchFamily="18" charset="0"/>
              </a:rPr>
              <a:t>visual</a:t>
            </a:r>
            <a:r>
              <a:rPr lang="de-AT" b="0" dirty="0">
                <a:latin typeface="Times New Roman" pitchFamily="18" charset="0"/>
              </a:rPr>
              <a:t> </a:t>
            </a:r>
            <a:r>
              <a:rPr lang="de-AT" b="0" dirty="0" err="1">
                <a:latin typeface="Times New Roman" pitchFamily="18" charset="0"/>
              </a:rPr>
              <a:t>coordination</a:t>
            </a:r>
            <a:r>
              <a:rPr lang="de-AT" b="0" dirty="0">
                <a:latin typeface="Times New Roman" pitchFamily="18" charset="0"/>
              </a:rPr>
              <a:t> </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interference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when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working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individually</a:t>
            </a:r>
            <a:endParaRPr lang="de-AT" b="0" dirty="0">
              <a:latin typeface="Times New Roman" pitchFamily="18" charset="0"/>
              <a:sym typeface="Wingdings" pitchFamily="2" charset="2"/>
            </a:endParaRPr>
          </a:p>
          <a:p>
            <a:r>
              <a:rPr lang="de-AT" b="0" dirty="0" err="1">
                <a:latin typeface="Times New Roman" pitchFamily="18" charset="0"/>
                <a:sym typeface="Wingdings" pitchFamily="2" charset="2"/>
              </a:rPr>
              <a:t>Known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interferences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from</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related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work</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changes</a:t>
            </a:r>
            <a:r>
              <a:rPr lang="de-AT" b="0" dirty="0">
                <a:latin typeface="Times New Roman" pitchFamily="18" charset="0"/>
                <a:sym typeface="Wingdings" pitchFamily="2" charset="2"/>
              </a:rPr>
              <a:t> in </a:t>
            </a:r>
            <a:r>
              <a:rPr lang="de-AT" b="0" dirty="0" err="1">
                <a:latin typeface="Times New Roman" pitchFamily="18" charset="0"/>
                <a:sym typeface="Wingdings" pitchFamily="2" charset="2"/>
              </a:rPr>
              <a:t>spatial</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window</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layout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cursor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movements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by</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other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users</a:t>
            </a:r>
            <a:r>
              <a:rPr lang="de-AT" b="0" dirty="0">
                <a:latin typeface="Times New Roman" pitchFamily="18" charset="0"/>
                <a:sym typeface="Wingdings" pitchFamily="2" charset="2"/>
              </a:rPr>
              <a:t> </a:t>
            </a:r>
          </a:p>
          <a:p>
            <a:pPr>
              <a:buFont typeface="Wingdings" pitchFamily="2" charset="2"/>
              <a:buChar char="à"/>
            </a:pPr>
            <a:r>
              <a:rPr lang="de-AT" b="0" dirty="0">
                <a:latin typeface="Times New Roman" pitchFamily="18" charset="0"/>
                <a:sym typeface="Wingdings" pitchFamily="2" charset="2"/>
              </a:rPr>
              <a:t>Providing </a:t>
            </a:r>
            <a:r>
              <a:rPr lang="de-AT" b="0" dirty="0" err="1">
                <a:latin typeface="Times New Roman" pitchFamily="18" charset="0"/>
                <a:sym typeface="Wingdings" pitchFamily="2" charset="2"/>
              </a:rPr>
              <a:t>protected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spaces</a:t>
            </a:r>
            <a:r>
              <a:rPr lang="de-AT" b="0" dirty="0">
                <a:latin typeface="Times New Roman" pitchFamily="18" charset="0"/>
                <a:sym typeface="Wingdings" pitchFamily="2" charset="2"/>
              </a:rPr>
              <a:t> (e.g. Areas on a </a:t>
            </a:r>
            <a:r>
              <a:rPr lang="de-AT" b="0" dirty="0" err="1">
                <a:latin typeface="Times New Roman" pitchFamily="18" charset="0"/>
                <a:sym typeface="Wingdings" pitchFamily="2" charset="2"/>
              </a:rPr>
              <a:t>shared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screen</a:t>
            </a:r>
            <a:r>
              <a:rPr lang="de-AT" b="0" dirty="0">
                <a:latin typeface="Times New Roman" pitchFamily="18" charset="0"/>
                <a:sym typeface="Wingdings" pitchFamily="2" charset="2"/>
              </a:rPr>
              <a:t>, private </a:t>
            </a:r>
            <a:r>
              <a:rPr lang="de-AT" b="0" dirty="0" err="1">
                <a:latin typeface="Times New Roman" pitchFamily="18" charset="0"/>
                <a:sym typeface="Wingdings" pitchFamily="2" charset="2"/>
              </a:rPr>
              <a:t>displays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for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uninterrupted</a:t>
            </a:r>
            <a:r>
              <a:rPr lang="de-AT" b="0" dirty="0">
                <a:latin typeface="Times New Roman" pitchFamily="18" charset="0"/>
                <a:sym typeface="Wingdings" pitchFamily="2" charset="2"/>
              </a:rPr>
              <a:t> private </a:t>
            </a:r>
            <a:r>
              <a:rPr lang="de-AT" b="0" dirty="0" err="1">
                <a:latin typeface="Times New Roman" pitchFamily="18" charset="0"/>
                <a:sym typeface="Wingdings" pitchFamily="2" charset="2"/>
              </a:rPr>
              <a:t>work</a:t>
            </a:r>
            <a:r>
              <a:rPr lang="de-AT" b="0" dirty="0">
                <a:latin typeface="Times New Roman" pitchFamily="18" charset="0"/>
                <a:sym typeface="Wingdings" pitchFamily="2" charset="2"/>
              </a:rPr>
              <a:t> </a:t>
            </a:r>
          </a:p>
          <a:p>
            <a:pPr>
              <a:buFont typeface="Wingdings" pitchFamily="2" charset="2"/>
              <a:buChar char="à"/>
            </a:pP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providing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possibility</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lock </a:t>
            </a:r>
            <a:r>
              <a:rPr lang="de-AT" b="0" dirty="0" err="1">
                <a:latin typeface="Times New Roman" pitchFamily="18" charset="0"/>
                <a:sym typeface="Wingdings" pitchFamily="2" charset="2"/>
              </a:rPr>
              <a:t>or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protect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certain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workspace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artifacts</a:t>
            </a:r>
            <a:r>
              <a:rPr lang="de-AT" b="0" dirty="0">
                <a:latin typeface="Times New Roman" pitchFamily="18" charset="0"/>
                <a:sym typeface="Wingdings" pitchFamily="2" charset="2"/>
              </a:rPr>
              <a:t> (e.g. </a:t>
            </a:r>
            <a:r>
              <a:rPr lang="de-AT" b="0" dirty="0" err="1">
                <a:latin typeface="Times New Roman" pitchFamily="18" charset="0"/>
                <a:sym typeface="Wingdings" pitchFamily="2" charset="2"/>
              </a:rPr>
              <a:t>Application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windows</a:t>
            </a:r>
            <a:r>
              <a:rPr lang="de-AT" b="0" dirty="0">
                <a:latin typeface="Times New Roman" pitchFamily="18" charset="0"/>
                <a:sym typeface="Wingdings" pitchFamily="2" charset="2"/>
              </a:rPr>
              <a:t>) </a:t>
            </a:r>
          </a:p>
          <a:p>
            <a:r>
              <a:rPr lang="de-AT" b="0" dirty="0">
                <a:latin typeface="Times New Roman" pitchFamily="18" charset="0"/>
              </a:rPr>
              <a:t>Users </a:t>
            </a:r>
            <a:r>
              <a:rPr lang="de-AT" b="0" dirty="0" err="1">
                <a:latin typeface="Times New Roman" pitchFamily="18" charset="0"/>
              </a:rPr>
              <a:t>should</a:t>
            </a:r>
            <a:r>
              <a:rPr lang="de-AT" b="0" dirty="0">
                <a:latin typeface="Times New Roman" pitchFamily="18" charset="0"/>
              </a:rPr>
              <a:t> </a:t>
            </a:r>
            <a:r>
              <a:rPr lang="de-AT" b="0" dirty="0" err="1">
                <a:latin typeface="Times New Roman" pitchFamily="18" charset="0"/>
              </a:rPr>
              <a:t>be</a:t>
            </a:r>
            <a:r>
              <a:rPr lang="de-AT" b="0" dirty="0">
                <a:latin typeface="Times New Roman" pitchFamily="18" charset="0"/>
              </a:rPr>
              <a:t> </a:t>
            </a:r>
            <a:r>
              <a:rPr lang="de-AT" b="0" dirty="0" err="1">
                <a:latin typeface="Times New Roman" pitchFamily="18" charset="0"/>
              </a:rPr>
              <a:t>enabled</a:t>
            </a:r>
            <a:r>
              <a:rPr lang="de-AT" b="0" dirty="0">
                <a:latin typeface="Times New Roman" pitchFamily="18" charset="0"/>
              </a:rPr>
              <a:t> </a:t>
            </a:r>
            <a:r>
              <a:rPr lang="de-AT" b="0" dirty="0" err="1">
                <a:latin typeface="Times New Roman" pitchFamily="18" charset="0"/>
              </a:rPr>
              <a:t>to</a:t>
            </a:r>
            <a:r>
              <a:rPr lang="de-AT" b="0" dirty="0">
                <a:latin typeface="Times New Roman" pitchFamily="18" charset="0"/>
              </a:rPr>
              <a:t> </a:t>
            </a:r>
            <a:r>
              <a:rPr lang="de-AT" b="0" dirty="0" err="1">
                <a:latin typeface="Times New Roman" pitchFamily="18" charset="0"/>
              </a:rPr>
              <a:t>record</a:t>
            </a:r>
            <a:r>
              <a:rPr lang="de-AT" b="0" dirty="0">
                <a:latin typeface="Times New Roman" pitchFamily="18" charset="0"/>
              </a:rPr>
              <a:t> </a:t>
            </a:r>
            <a:r>
              <a:rPr lang="de-AT" b="0" dirty="0" err="1">
                <a:latin typeface="Times New Roman" pitchFamily="18" charset="0"/>
              </a:rPr>
              <a:t>their</a:t>
            </a:r>
            <a:r>
              <a:rPr lang="de-AT" b="0" dirty="0">
                <a:latin typeface="Times New Roman" pitchFamily="18" charset="0"/>
              </a:rPr>
              <a:t> </a:t>
            </a:r>
            <a:r>
              <a:rPr lang="de-AT" b="0" dirty="0" err="1">
                <a:latin typeface="Times New Roman" pitchFamily="18" charset="0"/>
              </a:rPr>
              <a:t>findings</a:t>
            </a:r>
            <a:r>
              <a:rPr lang="de-AT" b="0" dirty="0">
                <a:latin typeface="Times New Roman" pitchFamily="18" charset="0"/>
              </a:rPr>
              <a:t> </a:t>
            </a:r>
            <a:r>
              <a:rPr lang="de-AT" b="0" dirty="0" err="1">
                <a:latin typeface="Times New Roman" pitchFamily="18" charset="0"/>
              </a:rPr>
              <a:t>for</a:t>
            </a:r>
            <a:r>
              <a:rPr lang="de-AT" b="0" dirty="0">
                <a:latin typeface="Times New Roman" pitchFamily="18" charset="0"/>
              </a:rPr>
              <a:t> </a:t>
            </a:r>
            <a:r>
              <a:rPr lang="de-AT" b="0" dirty="0" err="1">
                <a:latin typeface="Times New Roman" pitchFamily="18" charset="0"/>
              </a:rPr>
              <a:t>later</a:t>
            </a:r>
            <a:r>
              <a:rPr lang="de-AT" b="0" dirty="0">
                <a:latin typeface="Times New Roman" pitchFamily="18" charset="0"/>
              </a:rPr>
              <a:t> </a:t>
            </a:r>
            <a:r>
              <a:rPr lang="de-AT" b="0" dirty="0" err="1">
                <a:latin typeface="Times New Roman" pitchFamily="18" charset="0"/>
              </a:rPr>
              <a:t>review</a:t>
            </a:r>
            <a:r>
              <a:rPr lang="de-AT" b="0" dirty="0">
                <a:latin typeface="Times New Roman" pitchFamily="18" charset="0"/>
              </a:rPr>
              <a:t> </a:t>
            </a:r>
            <a:r>
              <a:rPr lang="de-AT" b="0" dirty="0" err="1">
                <a:latin typeface="Times New Roman" pitchFamily="18" charset="0"/>
              </a:rPr>
              <a:t>and</a:t>
            </a:r>
            <a:r>
              <a:rPr lang="de-AT" b="0" dirty="0">
                <a:latin typeface="Times New Roman" pitchFamily="18" charset="0"/>
              </a:rPr>
              <a:t> </a:t>
            </a:r>
            <a:r>
              <a:rPr lang="de-AT" b="0" dirty="0" err="1">
                <a:latin typeface="Times New Roman" pitchFamily="18" charset="0"/>
              </a:rPr>
              <a:t>discussion</a:t>
            </a:r>
            <a:r>
              <a:rPr lang="de-AT" b="0" dirty="0">
                <a:latin typeface="Times New Roman" pitchFamily="18" charset="0"/>
              </a:rPr>
              <a:t> </a:t>
            </a:r>
          </a:p>
          <a:p>
            <a:r>
              <a:rPr lang="de-AT" b="0" dirty="0" err="1">
                <a:latin typeface="Times New Roman" pitchFamily="18" charset="0"/>
              </a:rPr>
              <a:t>We</a:t>
            </a:r>
            <a:r>
              <a:rPr lang="de-AT" b="0" dirty="0">
                <a:latin typeface="Times New Roman" pitchFamily="18" charset="0"/>
              </a:rPr>
              <a:t> </a:t>
            </a:r>
            <a:r>
              <a:rPr lang="de-AT" b="0" dirty="0" err="1">
                <a:latin typeface="Times New Roman" pitchFamily="18" charset="0"/>
              </a:rPr>
              <a:t>are</a:t>
            </a:r>
            <a:r>
              <a:rPr lang="de-AT" b="0" dirty="0">
                <a:latin typeface="Times New Roman" pitchFamily="18" charset="0"/>
              </a:rPr>
              <a:t> </a:t>
            </a:r>
            <a:r>
              <a:rPr lang="de-AT" b="0" dirty="0" err="1">
                <a:latin typeface="Times New Roman" pitchFamily="18" charset="0"/>
              </a:rPr>
              <a:t>using</a:t>
            </a:r>
            <a:r>
              <a:rPr lang="de-AT" b="0" dirty="0">
                <a:latin typeface="Times New Roman" pitchFamily="18" charset="0"/>
              </a:rPr>
              <a:t> multiple </a:t>
            </a:r>
            <a:r>
              <a:rPr lang="de-AT" b="0" dirty="0" err="1">
                <a:latin typeface="Times New Roman" pitchFamily="18" charset="0"/>
              </a:rPr>
              <a:t>applications</a:t>
            </a:r>
            <a:r>
              <a:rPr lang="de-AT" b="0" dirty="0">
                <a:latin typeface="Times New Roman" pitchFamily="18" charset="0"/>
              </a:rPr>
              <a:t> </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storing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tool</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should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centralized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and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unified</a:t>
            </a:r>
            <a:r>
              <a:rPr lang="de-AT" b="0" dirty="0">
                <a:latin typeface="Times New Roman" pitchFamily="18" charset="0"/>
                <a:sym typeface="Wingdings" pitchFamily="2" charset="2"/>
              </a:rPr>
              <a:t> </a:t>
            </a:r>
          </a:p>
          <a:p>
            <a:r>
              <a:rPr lang="de-AT" b="0" dirty="0" err="1">
                <a:latin typeface="Times New Roman" pitchFamily="18" charset="0"/>
                <a:sym typeface="Wingdings" pitchFamily="2" charset="2"/>
              </a:rPr>
              <a:t>Findings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should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saved</a:t>
            </a:r>
            <a:r>
              <a:rPr lang="de-AT" b="0" dirty="0">
                <a:latin typeface="Times New Roman" pitchFamily="18" charset="0"/>
                <a:sym typeface="Wingdings" pitchFamily="2" charset="2"/>
              </a:rPr>
              <a:t> in a </a:t>
            </a:r>
            <a:r>
              <a:rPr lang="de-AT" b="0" dirty="0" err="1">
                <a:latin typeface="Times New Roman" pitchFamily="18" charset="0"/>
                <a:sym typeface="Wingdings" pitchFamily="2" charset="2"/>
              </a:rPr>
              <a:t>generic</a:t>
            </a:r>
            <a:r>
              <a:rPr lang="de-AT" b="0" dirty="0">
                <a:latin typeface="Times New Roman" pitchFamily="18" charset="0"/>
                <a:sym typeface="Wingdings" pitchFamily="2" charset="2"/>
              </a:rPr>
              <a:t> form </a:t>
            </a:r>
            <a:endParaRPr lang="de-AT" b="0" dirty="0">
              <a:latin typeface="Times New Roman" pitchFamily="18" charset="0"/>
            </a:endParaRPr>
          </a:p>
        </p:txBody>
      </p:sp>
      <p:sp>
        <p:nvSpPr>
          <p:cNvPr id="68612" name="Slide Number Placeholder 3"/>
          <p:cNvSpPr>
            <a:spLocks noGrp="1"/>
          </p:cNvSpPr>
          <p:nvPr>
            <p:ph type="sldNum" sz="quarter"/>
          </p:nvPr>
        </p:nvSpPr>
        <p:spPr>
          <a:noFill/>
        </p:spPr>
        <p:txBody>
          <a:bodyPr/>
          <a:lstStyle/>
          <a:p>
            <a:fld id="{FD3537A0-6735-4AD4-A4BF-C443FAA72476}" type="slidenum">
              <a:rPr lang="en-GB" smtClean="0"/>
              <a:pPr/>
              <a:t>78</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Bar </a:t>
            </a:r>
            <a:r>
              <a:rPr lang="de-AT" dirty="0" err="1"/>
              <a:t>chart</a:t>
            </a:r>
            <a:r>
              <a:rPr lang="de-AT" baseline="0" dirty="0"/>
              <a:t> + </a:t>
            </a:r>
            <a:r>
              <a:rPr lang="de-AT" baseline="0" dirty="0" err="1"/>
              <a:t>scatterplot</a:t>
            </a:r>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8</a:t>
            </a:fld>
            <a:endParaRPr lang="de-AT"/>
          </a:p>
        </p:txBody>
      </p:sp>
    </p:spTree>
    <p:extLst>
      <p:ext uri="{BB962C8B-B14F-4D97-AF65-F5344CB8AC3E}">
        <p14:creationId xmlns:p14="http://schemas.microsoft.com/office/powerpoint/2010/main" val="42116208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141413" y="685800"/>
            <a:ext cx="4568825" cy="3427413"/>
          </a:xfrm>
          <a:ln/>
        </p:spPr>
      </p:sp>
      <p:sp>
        <p:nvSpPr>
          <p:cNvPr id="70659" name="Notes Placeholder 2"/>
          <p:cNvSpPr>
            <a:spLocks noGrp="1"/>
          </p:cNvSpPr>
          <p:nvPr>
            <p:ph type="body" idx="1"/>
          </p:nvPr>
        </p:nvSpPr>
        <p:spPr>
          <a:noFill/>
          <a:ln/>
        </p:spPr>
        <p:txBody>
          <a:bodyPr/>
          <a:lstStyle/>
          <a:p>
            <a:r>
              <a:rPr lang="de-AT" b="0" dirty="0">
                <a:latin typeface="Times New Roman" pitchFamily="18" charset="0"/>
              </a:rPr>
              <a:t>Large, </a:t>
            </a:r>
            <a:r>
              <a:rPr lang="de-AT" b="0" dirty="0" err="1">
                <a:latin typeface="Times New Roman" pitchFamily="18" charset="0"/>
              </a:rPr>
              <a:t>seamless</a:t>
            </a:r>
            <a:r>
              <a:rPr lang="de-AT" b="0" dirty="0">
                <a:latin typeface="Times New Roman" pitchFamily="18" charset="0"/>
              </a:rPr>
              <a:t>, high-resolution </a:t>
            </a:r>
            <a:r>
              <a:rPr lang="de-AT" b="0" dirty="0" err="1">
                <a:latin typeface="Times New Roman" pitchFamily="18" charset="0"/>
              </a:rPr>
              <a:t>displays</a:t>
            </a:r>
            <a:r>
              <a:rPr lang="de-AT" b="0" dirty="0">
                <a:latin typeface="Times New Roman" pitchFamily="18" charset="0"/>
              </a:rPr>
              <a:t> </a:t>
            </a:r>
            <a:r>
              <a:rPr lang="de-AT" b="0" dirty="0" err="1">
                <a:latin typeface="Times New Roman" pitchFamily="18" charset="0"/>
              </a:rPr>
              <a:t>are</a:t>
            </a:r>
            <a:r>
              <a:rPr lang="de-AT" b="0" dirty="0">
                <a:latin typeface="Times New Roman" pitchFamily="18" charset="0"/>
              </a:rPr>
              <a:t> </a:t>
            </a:r>
            <a:r>
              <a:rPr lang="de-AT" b="0" dirty="0" err="1">
                <a:latin typeface="Times New Roman" pitchFamily="18" charset="0"/>
              </a:rPr>
              <a:t>created</a:t>
            </a:r>
            <a:r>
              <a:rPr lang="de-AT" b="0" dirty="0">
                <a:latin typeface="Times New Roman" pitchFamily="18" charset="0"/>
              </a:rPr>
              <a:t> </a:t>
            </a:r>
            <a:r>
              <a:rPr lang="de-AT" b="0" dirty="0" err="1">
                <a:latin typeface="Times New Roman" pitchFamily="18" charset="0"/>
              </a:rPr>
              <a:t>from</a:t>
            </a:r>
            <a:r>
              <a:rPr lang="de-AT" b="0" dirty="0">
                <a:latin typeface="Times New Roman" pitchFamily="18" charset="0"/>
              </a:rPr>
              <a:t> multiple </a:t>
            </a:r>
            <a:r>
              <a:rPr lang="de-AT" b="0" dirty="0" err="1">
                <a:latin typeface="Times New Roman" pitchFamily="18" charset="0"/>
              </a:rPr>
              <a:t>overlapping</a:t>
            </a:r>
            <a:r>
              <a:rPr lang="de-AT" b="0" dirty="0">
                <a:latin typeface="Times New Roman" pitchFamily="18" charset="0"/>
              </a:rPr>
              <a:t> </a:t>
            </a:r>
            <a:r>
              <a:rPr lang="de-AT" b="0" dirty="0" err="1">
                <a:latin typeface="Times New Roman" pitchFamily="18" charset="0"/>
              </a:rPr>
              <a:t>projections</a:t>
            </a:r>
            <a:r>
              <a:rPr lang="de-AT" b="0" dirty="0">
                <a:latin typeface="Times New Roman" pitchFamily="18" charset="0"/>
              </a:rPr>
              <a:t> </a:t>
            </a:r>
          </a:p>
          <a:p>
            <a:r>
              <a:rPr lang="de-AT" b="0" dirty="0" err="1">
                <a:latin typeface="Times New Roman" pitchFamily="18" charset="0"/>
              </a:rPr>
              <a:t>Using</a:t>
            </a:r>
            <a:r>
              <a:rPr lang="de-AT" b="0" dirty="0">
                <a:latin typeface="Times New Roman" pitchFamily="18" charset="0"/>
              </a:rPr>
              <a:t> a </a:t>
            </a:r>
            <a:r>
              <a:rPr lang="de-AT" b="0" dirty="0" err="1">
                <a:latin typeface="Times New Roman" pitchFamily="18" charset="0"/>
              </a:rPr>
              <a:t>Compiz</a:t>
            </a:r>
            <a:r>
              <a:rPr lang="de-AT" b="0" dirty="0">
                <a:latin typeface="Times New Roman" pitchFamily="18" charset="0"/>
              </a:rPr>
              <a:t> </a:t>
            </a:r>
            <a:r>
              <a:rPr lang="de-AT" b="0" dirty="0" err="1">
                <a:latin typeface="Times New Roman" pitchFamily="18" charset="0"/>
              </a:rPr>
              <a:t>extension</a:t>
            </a:r>
            <a:r>
              <a:rPr lang="de-AT" b="0" dirty="0">
                <a:latin typeface="Times New Roman" pitchFamily="18" charset="0"/>
              </a:rPr>
              <a:t> </a:t>
            </a:r>
            <a:r>
              <a:rPr lang="de-AT" b="0" dirty="0" err="1">
                <a:latin typeface="Times New Roman" pitchFamily="18" charset="0"/>
              </a:rPr>
              <a:t>which</a:t>
            </a:r>
            <a:r>
              <a:rPr lang="de-AT" b="0" dirty="0">
                <a:latin typeface="Times New Roman" pitchFamily="18" charset="0"/>
              </a:rPr>
              <a:t> </a:t>
            </a:r>
            <a:r>
              <a:rPr lang="de-AT" b="0" dirty="0" err="1">
                <a:latin typeface="Times New Roman" pitchFamily="18" charset="0"/>
              </a:rPr>
              <a:t>applies</a:t>
            </a:r>
            <a:r>
              <a:rPr lang="de-AT" b="0" dirty="0">
                <a:latin typeface="Times New Roman" pitchFamily="18" charset="0"/>
              </a:rPr>
              <a:t> </a:t>
            </a:r>
            <a:r>
              <a:rPr lang="de-AT" b="0" dirty="0" err="1">
                <a:latin typeface="Times New Roman" pitchFamily="18" charset="0"/>
              </a:rPr>
              <a:t>warping</a:t>
            </a:r>
            <a:r>
              <a:rPr lang="de-AT" b="0" dirty="0">
                <a:latin typeface="Times New Roman" pitchFamily="18" charset="0"/>
              </a:rPr>
              <a:t> </a:t>
            </a:r>
            <a:r>
              <a:rPr lang="de-AT" b="0" dirty="0" err="1">
                <a:latin typeface="Times New Roman" pitchFamily="18" charset="0"/>
              </a:rPr>
              <a:t>and</a:t>
            </a:r>
            <a:r>
              <a:rPr lang="de-AT" b="0" dirty="0">
                <a:latin typeface="Times New Roman" pitchFamily="18" charset="0"/>
              </a:rPr>
              <a:t> </a:t>
            </a:r>
            <a:r>
              <a:rPr lang="de-AT" b="0" dirty="0" err="1">
                <a:latin typeface="Times New Roman" pitchFamily="18" charset="0"/>
              </a:rPr>
              <a:t>blending</a:t>
            </a:r>
            <a:r>
              <a:rPr lang="de-AT" b="0" dirty="0">
                <a:latin typeface="Times New Roman" pitchFamily="18" charset="0"/>
              </a:rPr>
              <a:t> on </a:t>
            </a:r>
            <a:r>
              <a:rPr lang="de-AT" b="0" dirty="0" err="1">
                <a:latin typeface="Times New Roman" pitchFamily="18" charset="0"/>
              </a:rPr>
              <a:t>window</a:t>
            </a:r>
            <a:r>
              <a:rPr lang="de-AT" b="0" dirty="0">
                <a:latin typeface="Times New Roman" pitchFamily="18" charset="0"/>
              </a:rPr>
              <a:t> </a:t>
            </a:r>
            <a:r>
              <a:rPr lang="de-AT" b="0" dirty="0" err="1">
                <a:latin typeface="Times New Roman" pitchFamily="18" charset="0"/>
              </a:rPr>
              <a:t>manager</a:t>
            </a:r>
            <a:r>
              <a:rPr lang="de-AT" b="0" dirty="0">
                <a:latin typeface="Times New Roman" pitchFamily="18" charset="0"/>
              </a:rPr>
              <a:t> </a:t>
            </a:r>
            <a:r>
              <a:rPr lang="de-AT" b="0" dirty="0" err="1">
                <a:latin typeface="Times New Roman" pitchFamily="18" charset="0"/>
              </a:rPr>
              <a:t>level</a:t>
            </a:r>
            <a:r>
              <a:rPr lang="de-AT" b="0" dirty="0">
                <a:latin typeface="Times New Roman" pitchFamily="18" charset="0"/>
              </a:rPr>
              <a:t> </a:t>
            </a:r>
          </a:p>
          <a:p>
            <a:r>
              <a:rPr lang="de-AT" b="0" dirty="0" err="1">
                <a:latin typeface="Times New Roman" pitchFamily="18" charset="0"/>
              </a:rPr>
              <a:t>Application</a:t>
            </a:r>
            <a:r>
              <a:rPr lang="de-AT" b="0" dirty="0">
                <a:latin typeface="Times New Roman" pitchFamily="18" charset="0"/>
              </a:rPr>
              <a:t> transparent </a:t>
            </a:r>
            <a:r>
              <a:rPr lang="de-AT" b="0" dirty="0" err="1">
                <a:latin typeface="Times New Roman" pitchFamily="18" charset="0"/>
              </a:rPr>
              <a:t>and</a:t>
            </a:r>
            <a:r>
              <a:rPr lang="de-AT" b="0" dirty="0">
                <a:latin typeface="Times New Roman" pitchFamily="18" charset="0"/>
              </a:rPr>
              <a:t> </a:t>
            </a:r>
            <a:r>
              <a:rPr lang="de-AT" b="0" dirty="0" err="1">
                <a:latin typeface="Times New Roman" pitchFamily="18" charset="0"/>
              </a:rPr>
              <a:t>interactive</a:t>
            </a:r>
            <a:r>
              <a:rPr lang="de-AT" b="0" dirty="0">
                <a:latin typeface="Times New Roman" pitchFamily="18" charset="0"/>
              </a:rPr>
              <a:t> </a:t>
            </a:r>
            <a:r>
              <a:rPr lang="de-AT" b="0" dirty="0" err="1">
                <a:latin typeface="Times New Roman" pitchFamily="18" charset="0"/>
              </a:rPr>
              <a:t>framerates</a:t>
            </a:r>
            <a:endParaRPr lang="de-AT" b="0" dirty="0">
              <a:latin typeface="Times New Roman" pitchFamily="18" charset="0"/>
            </a:endParaRPr>
          </a:p>
          <a:p>
            <a:r>
              <a:rPr lang="de-AT" b="0" dirty="0" err="1">
                <a:latin typeface="Times New Roman" pitchFamily="18" charset="0"/>
              </a:rPr>
              <a:t>Six</a:t>
            </a:r>
            <a:r>
              <a:rPr lang="de-AT" b="0" dirty="0">
                <a:latin typeface="Times New Roman" pitchFamily="18" charset="0"/>
              </a:rPr>
              <a:t> </a:t>
            </a:r>
            <a:r>
              <a:rPr lang="de-AT" b="0" dirty="0" err="1">
                <a:latin typeface="Times New Roman" pitchFamily="18" charset="0"/>
              </a:rPr>
              <a:t>projectors</a:t>
            </a:r>
            <a:r>
              <a:rPr lang="de-AT" b="0" dirty="0">
                <a:latin typeface="Times New Roman" pitchFamily="18" charset="0"/>
              </a:rPr>
              <a:t>, </a:t>
            </a:r>
            <a:r>
              <a:rPr lang="de-AT" b="0" dirty="0" err="1">
                <a:latin typeface="Times New Roman" pitchFamily="18" charset="0"/>
              </a:rPr>
              <a:t>overlapping</a:t>
            </a:r>
            <a:endParaRPr lang="de-AT" b="0" dirty="0">
              <a:latin typeface="Times New Roman" pitchFamily="18" charset="0"/>
            </a:endParaRPr>
          </a:p>
          <a:p>
            <a:r>
              <a:rPr lang="de-AT" b="0" dirty="0" err="1">
                <a:latin typeface="Times New Roman" pitchFamily="18" charset="0"/>
              </a:rPr>
              <a:t>Window</a:t>
            </a:r>
            <a:r>
              <a:rPr lang="de-AT" b="0" dirty="0">
                <a:latin typeface="Times New Roman" pitchFamily="18" charset="0"/>
              </a:rPr>
              <a:t> </a:t>
            </a:r>
            <a:r>
              <a:rPr lang="de-AT" b="0" dirty="0" err="1">
                <a:latin typeface="Times New Roman" pitchFamily="18" charset="0"/>
              </a:rPr>
              <a:t>manager</a:t>
            </a:r>
            <a:r>
              <a:rPr lang="de-AT" b="0" dirty="0">
                <a:latin typeface="Times New Roman" pitchFamily="18" charset="0"/>
              </a:rPr>
              <a:t> </a:t>
            </a:r>
            <a:r>
              <a:rPr lang="de-AT" b="0" dirty="0" err="1">
                <a:latin typeface="Times New Roman" pitchFamily="18" charset="0"/>
              </a:rPr>
              <a:t>applies</a:t>
            </a:r>
            <a:r>
              <a:rPr lang="de-AT" b="0" dirty="0">
                <a:latin typeface="Times New Roman" pitchFamily="18" charset="0"/>
              </a:rPr>
              <a:t> </a:t>
            </a:r>
            <a:r>
              <a:rPr lang="de-AT" b="0" dirty="0" err="1">
                <a:latin typeface="Times New Roman" pitchFamily="18" charset="0"/>
              </a:rPr>
              <a:t>warping</a:t>
            </a:r>
            <a:r>
              <a:rPr lang="de-AT" b="0" dirty="0">
                <a:latin typeface="Times New Roman" pitchFamily="18" charset="0"/>
              </a:rPr>
              <a:t> of </a:t>
            </a:r>
            <a:r>
              <a:rPr lang="de-AT" b="0" dirty="0" err="1">
                <a:latin typeface="Times New Roman" pitchFamily="18" charset="0"/>
              </a:rPr>
              <a:t>projected</a:t>
            </a:r>
            <a:r>
              <a:rPr lang="de-AT" b="0" dirty="0">
                <a:latin typeface="Times New Roman" pitchFamily="18" charset="0"/>
              </a:rPr>
              <a:t> </a:t>
            </a:r>
            <a:r>
              <a:rPr lang="de-AT" b="0" dirty="0" err="1">
                <a:latin typeface="Times New Roman" pitchFamily="18" charset="0"/>
              </a:rPr>
              <a:t>images</a:t>
            </a:r>
            <a:r>
              <a:rPr lang="de-AT" b="0" dirty="0">
                <a:latin typeface="Times New Roman" pitchFamily="18" charset="0"/>
              </a:rPr>
              <a:t>... </a:t>
            </a:r>
          </a:p>
          <a:p>
            <a:r>
              <a:rPr lang="de-AT" b="0" dirty="0" err="1">
                <a:latin typeface="Times New Roman" pitchFamily="18" charset="0"/>
              </a:rPr>
              <a:t>And</a:t>
            </a:r>
            <a:r>
              <a:rPr lang="de-AT" b="0" dirty="0">
                <a:latin typeface="Times New Roman" pitchFamily="18" charset="0"/>
              </a:rPr>
              <a:t> </a:t>
            </a:r>
            <a:r>
              <a:rPr lang="de-AT" b="0" dirty="0" err="1">
                <a:latin typeface="Times New Roman" pitchFamily="18" charset="0"/>
              </a:rPr>
              <a:t>blending</a:t>
            </a:r>
            <a:r>
              <a:rPr lang="de-AT" b="0" dirty="0">
                <a:latin typeface="Times New Roman" pitchFamily="18" charset="0"/>
              </a:rPr>
              <a:t> of </a:t>
            </a:r>
            <a:r>
              <a:rPr lang="de-AT" b="0" dirty="0" err="1">
                <a:latin typeface="Times New Roman" pitchFamily="18" charset="0"/>
              </a:rPr>
              <a:t>overlap</a:t>
            </a:r>
            <a:r>
              <a:rPr lang="de-AT" b="0" dirty="0">
                <a:latin typeface="Times New Roman" pitchFamily="18" charset="0"/>
              </a:rPr>
              <a:t> </a:t>
            </a:r>
            <a:r>
              <a:rPr lang="de-AT" b="0" dirty="0" err="1">
                <a:latin typeface="Times New Roman" pitchFamily="18" charset="0"/>
              </a:rPr>
              <a:t>regions</a:t>
            </a:r>
            <a:endParaRPr lang="de-AT" b="0" dirty="0">
              <a:latin typeface="Times New Roman" pitchFamily="18" charset="0"/>
            </a:endParaRPr>
          </a:p>
          <a:p>
            <a:r>
              <a:rPr lang="de-AT" b="0" dirty="0" err="1">
                <a:latin typeface="Times New Roman" pitchFamily="18" charset="0"/>
              </a:rPr>
              <a:t>Two</a:t>
            </a:r>
            <a:r>
              <a:rPr lang="de-AT" b="0" dirty="0">
                <a:latin typeface="Times New Roman" pitchFamily="18" charset="0"/>
              </a:rPr>
              <a:t> </a:t>
            </a:r>
            <a:r>
              <a:rPr lang="de-AT" b="0" dirty="0" err="1">
                <a:latin typeface="Times New Roman" pitchFamily="18" charset="0"/>
              </a:rPr>
              <a:t>cursors</a:t>
            </a:r>
            <a:r>
              <a:rPr lang="de-AT" b="0" dirty="0">
                <a:latin typeface="Times New Roman" pitchFamily="18" charset="0"/>
              </a:rPr>
              <a:t> </a:t>
            </a:r>
            <a:r>
              <a:rPr lang="de-AT" b="0" dirty="0" err="1">
                <a:latin typeface="Times New Roman" pitchFamily="18" charset="0"/>
              </a:rPr>
              <a:t>are</a:t>
            </a:r>
            <a:r>
              <a:rPr lang="de-AT" b="0" dirty="0">
                <a:latin typeface="Times New Roman" pitchFamily="18" charset="0"/>
              </a:rPr>
              <a:t> </a:t>
            </a:r>
            <a:r>
              <a:rPr lang="de-AT" b="0" dirty="0" err="1">
                <a:latin typeface="Times New Roman" pitchFamily="18" charset="0"/>
              </a:rPr>
              <a:t>concurrently</a:t>
            </a:r>
            <a:r>
              <a:rPr lang="de-AT" b="0" dirty="0">
                <a:latin typeface="Times New Roman" pitchFamily="18" charset="0"/>
              </a:rPr>
              <a:t> </a:t>
            </a:r>
            <a:r>
              <a:rPr lang="de-AT" b="0" dirty="0" err="1">
                <a:latin typeface="Times New Roman" pitchFamily="18" charset="0"/>
              </a:rPr>
              <a:t>interacting</a:t>
            </a:r>
            <a:r>
              <a:rPr lang="de-AT" b="0" dirty="0">
                <a:latin typeface="Times New Roman" pitchFamily="18" charset="0"/>
              </a:rPr>
              <a:t> </a:t>
            </a:r>
            <a:r>
              <a:rPr lang="de-AT" b="0" dirty="0" err="1">
                <a:latin typeface="Times New Roman" pitchFamily="18" charset="0"/>
              </a:rPr>
              <a:t>with</a:t>
            </a:r>
            <a:r>
              <a:rPr lang="de-AT" b="0" dirty="0">
                <a:latin typeface="Times New Roman" pitchFamily="18" charset="0"/>
              </a:rPr>
              <a:t> </a:t>
            </a:r>
            <a:r>
              <a:rPr lang="de-AT" b="0" dirty="0" err="1">
                <a:latin typeface="Times New Roman" pitchFamily="18" charset="0"/>
              </a:rPr>
              <a:t>two</a:t>
            </a:r>
            <a:r>
              <a:rPr lang="de-AT" b="0" dirty="0">
                <a:latin typeface="Times New Roman" pitchFamily="18" charset="0"/>
              </a:rPr>
              <a:t> </a:t>
            </a:r>
            <a:r>
              <a:rPr lang="de-AT" b="0" dirty="0" err="1">
                <a:latin typeface="Times New Roman" pitchFamily="18" charset="0"/>
              </a:rPr>
              <a:t>application</a:t>
            </a:r>
            <a:r>
              <a:rPr lang="de-AT" b="0" dirty="0">
                <a:latin typeface="Times New Roman" pitchFamily="18" charset="0"/>
              </a:rPr>
              <a:t> </a:t>
            </a:r>
            <a:r>
              <a:rPr lang="de-AT" b="0" dirty="0" err="1">
                <a:latin typeface="Times New Roman" pitchFamily="18" charset="0"/>
              </a:rPr>
              <a:t>windows</a:t>
            </a:r>
            <a:endParaRPr lang="de-AT" b="0" dirty="0">
              <a:latin typeface="Times New Roman" pitchFamily="18" charset="0"/>
            </a:endParaRPr>
          </a:p>
          <a:p>
            <a:r>
              <a:rPr lang="de-AT" b="0" dirty="0">
                <a:latin typeface="Times New Roman" pitchFamily="18" charset="0"/>
              </a:rPr>
              <a:t>So in </a:t>
            </a:r>
            <a:r>
              <a:rPr lang="de-AT" b="0" dirty="0" err="1">
                <a:latin typeface="Times New Roman" pitchFamily="18" charset="0"/>
              </a:rPr>
              <a:t>this</a:t>
            </a:r>
            <a:r>
              <a:rPr lang="de-AT" b="0" dirty="0">
                <a:latin typeface="Times New Roman" pitchFamily="18" charset="0"/>
              </a:rPr>
              <a:t> </a:t>
            </a:r>
            <a:r>
              <a:rPr lang="de-AT" b="0" dirty="0" err="1">
                <a:latin typeface="Times New Roman" pitchFamily="18" charset="0"/>
              </a:rPr>
              <a:t>setting</a:t>
            </a:r>
            <a:r>
              <a:rPr lang="de-AT" b="0" dirty="0">
                <a:latin typeface="Times New Roman" pitchFamily="18" charset="0"/>
              </a:rPr>
              <a:t>, </a:t>
            </a:r>
            <a:r>
              <a:rPr lang="de-AT" b="0" dirty="0" err="1">
                <a:latin typeface="Times New Roman" pitchFamily="18" charset="0"/>
              </a:rPr>
              <a:t>two</a:t>
            </a:r>
            <a:r>
              <a:rPr lang="de-AT" b="0" dirty="0">
                <a:latin typeface="Times New Roman" pitchFamily="18" charset="0"/>
              </a:rPr>
              <a:t> </a:t>
            </a:r>
            <a:r>
              <a:rPr lang="de-AT" b="0" dirty="0" err="1">
                <a:latin typeface="Times New Roman" pitchFamily="18" charset="0"/>
              </a:rPr>
              <a:t>users</a:t>
            </a:r>
            <a:r>
              <a:rPr lang="de-AT" b="0" dirty="0">
                <a:latin typeface="Times New Roman" pitchFamily="18" charset="0"/>
              </a:rPr>
              <a:t> </a:t>
            </a:r>
            <a:r>
              <a:rPr lang="de-AT" b="0" dirty="0" err="1">
                <a:latin typeface="Times New Roman" pitchFamily="18" charset="0"/>
              </a:rPr>
              <a:t>can</a:t>
            </a:r>
            <a:r>
              <a:rPr lang="de-AT" b="0" dirty="0">
                <a:latin typeface="Times New Roman" pitchFamily="18" charset="0"/>
              </a:rPr>
              <a:t> </a:t>
            </a:r>
            <a:r>
              <a:rPr lang="de-AT" b="0" dirty="0" err="1">
                <a:latin typeface="Times New Roman" pitchFamily="18" charset="0"/>
              </a:rPr>
              <a:t>work</a:t>
            </a:r>
            <a:r>
              <a:rPr lang="de-AT" b="0" dirty="0">
                <a:latin typeface="Times New Roman" pitchFamily="18" charset="0"/>
              </a:rPr>
              <a:t> </a:t>
            </a:r>
            <a:r>
              <a:rPr lang="de-AT" b="0" dirty="0" err="1">
                <a:latin typeface="Times New Roman" pitchFamily="18" charset="0"/>
              </a:rPr>
              <a:t>independently</a:t>
            </a:r>
            <a:r>
              <a:rPr lang="de-AT" b="0" dirty="0">
                <a:latin typeface="Times New Roman" pitchFamily="18" charset="0"/>
              </a:rPr>
              <a:t> in different </a:t>
            </a:r>
            <a:r>
              <a:rPr lang="de-AT" b="0" dirty="0" err="1">
                <a:latin typeface="Times New Roman" pitchFamily="18" charset="0"/>
              </a:rPr>
              <a:t>application</a:t>
            </a:r>
            <a:r>
              <a:rPr lang="de-AT" b="0" dirty="0">
                <a:latin typeface="Times New Roman" pitchFamily="18" charset="0"/>
              </a:rPr>
              <a:t> </a:t>
            </a:r>
            <a:r>
              <a:rPr lang="de-AT" b="0" dirty="0" err="1">
                <a:latin typeface="Times New Roman" pitchFamily="18" charset="0"/>
              </a:rPr>
              <a:t>windows</a:t>
            </a:r>
            <a:r>
              <a:rPr lang="de-AT" b="0" dirty="0">
                <a:latin typeface="Times New Roman" pitchFamily="18" charset="0"/>
              </a:rPr>
              <a:t> </a:t>
            </a:r>
            <a:r>
              <a:rPr lang="de-AT" b="0" dirty="0" err="1">
                <a:latin typeface="Times New Roman" pitchFamily="18" charset="0"/>
              </a:rPr>
              <a:t>and</a:t>
            </a:r>
            <a:r>
              <a:rPr lang="de-AT" b="0" dirty="0">
                <a:latin typeface="Times New Roman" pitchFamily="18" charset="0"/>
              </a:rPr>
              <a:t> </a:t>
            </a:r>
            <a:r>
              <a:rPr lang="de-AT" b="0" dirty="0" err="1">
                <a:latin typeface="Times New Roman" pitchFamily="18" charset="0"/>
              </a:rPr>
              <a:t>have</a:t>
            </a:r>
            <a:r>
              <a:rPr lang="de-AT" b="0" dirty="0">
                <a:latin typeface="Times New Roman" pitchFamily="18" charset="0"/>
              </a:rPr>
              <a:t> </a:t>
            </a:r>
            <a:r>
              <a:rPr lang="de-AT" b="0" dirty="0" err="1">
                <a:latin typeface="Times New Roman" pitchFamily="18" charset="0"/>
              </a:rPr>
              <a:t>enough</a:t>
            </a:r>
            <a:r>
              <a:rPr lang="de-AT" b="0" dirty="0">
                <a:latin typeface="Times New Roman" pitchFamily="18" charset="0"/>
              </a:rPr>
              <a:t> </a:t>
            </a:r>
            <a:r>
              <a:rPr lang="de-AT" b="0" dirty="0" err="1">
                <a:latin typeface="Times New Roman" pitchFamily="18" charset="0"/>
              </a:rPr>
              <a:t>space</a:t>
            </a:r>
            <a:r>
              <a:rPr lang="de-AT" b="0" dirty="0">
                <a:latin typeface="Times New Roman" pitchFamily="18" charset="0"/>
              </a:rPr>
              <a:t> </a:t>
            </a:r>
            <a:r>
              <a:rPr lang="de-AT" b="0" dirty="0" err="1">
                <a:latin typeface="Times New Roman" pitchFamily="18" charset="0"/>
              </a:rPr>
              <a:t>to</a:t>
            </a:r>
            <a:r>
              <a:rPr lang="de-AT" b="0" dirty="0">
                <a:latin typeface="Times New Roman" pitchFamily="18" charset="0"/>
              </a:rPr>
              <a:t> </a:t>
            </a:r>
            <a:r>
              <a:rPr lang="de-AT" b="0" dirty="0" err="1">
                <a:latin typeface="Times New Roman" pitchFamily="18" charset="0"/>
              </a:rPr>
              <a:t>establish</a:t>
            </a:r>
            <a:r>
              <a:rPr lang="de-AT" b="0" dirty="0">
                <a:latin typeface="Times New Roman" pitchFamily="18" charset="0"/>
              </a:rPr>
              <a:t> </a:t>
            </a:r>
            <a:r>
              <a:rPr lang="de-AT" b="0" dirty="0" err="1">
                <a:latin typeface="Times New Roman" pitchFamily="18" charset="0"/>
              </a:rPr>
              <a:t>their</a:t>
            </a:r>
            <a:r>
              <a:rPr lang="de-AT" b="0" dirty="0">
                <a:latin typeface="Times New Roman" pitchFamily="18" charset="0"/>
              </a:rPr>
              <a:t> </a:t>
            </a:r>
            <a:r>
              <a:rPr lang="de-AT" b="0" dirty="0" err="1">
                <a:latin typeface="Times New Roman" pitchFamily="18" charset="0"/>
              </a:rPr>
              <a:t>territories</a:t>
            </a:r>
            <a:endParaRPr lang="de-AT" b="0" dirty="0">
              <a:latin typeface="Times New Roman" pitchFamily="18" charset="0"/>
            </a:endParaRPr>
          </a:p>
          <a:p>
            <a:r>
              <a:rPr lang="de-AT" b="0" dirty="0" err="1">
                <a:latin typeface="Times New Roman" pitchFamily="18" charset="0"/>
              </a:rPr>
              <a:t>Applications</a:t>
            </a:r>
            <a:r>
              <a:rPr lang="de-AT" b="0" dirty="0">
                <a:latin typeface="Times New Roman" pitchFamily="18" charset="0"/>
              </a:rPr>
              <a:t> </a:t>
            </a:r>
            <a:r>
              <a:rPr lang="de-AT" b="0" dirty="0" err="1">
                <a:latin typeface="Times New Roman" pitchFamily="18" charset="0"/>
              </a:rPr>
              <a:t>shown</a:t>
            </a:r>
            <a:r>
              <a:rPr lang="de-AT" b="0" dirty="0">
                <a:latin typeface="Times New Roman" pitchFamily="18" charset="0"/>
              </a:rPr>
              <a:t> </a:t>
            </a:r>
            <a:r>
              <a:rPr lang="de-AT" b="0" dirty="0" err="1">
                <a:latin typeface="Times New Roman" pitchFamily="18" charset="0"/>
              </a:rPr>
              <a:t>are</a:t>
            </a:r>
            <a:r>
              <a:rPr lang="de-AT" b="0" dirty="0">
                <a:latin typeface="Times New Roman" pitchFamily="18" charset="0"/>
              </a:rPr>
              <a:t> </a:t>
            </a:r>
            <a:r>
              <a:rPr lang="de-AT" b="0" dirty="0" err="1">
                <a:latin typeface="Times New Roman" pitchFamily="18" charset="0"/>
              </a:rPr>
              <a:t>unmodified</a:t>
            </a:r>
            <a:endParaRPr lang="de-AT" b="0" dirty="0">
              <a:latin typeface="Times New Roman" pitchFamily="18" charset="0"/>
            </a:endParaRPr>
          </a:p>
        </p:txBody>
      </p:sp>
      <p:sp>
        <p:nvSpPr>
          <p:cNvPr id="70660" name="Slide Number Placeholder 3"/>
          <p:cNvSpPr>
            <a:spLocks noGrp="1"/>
          </p:cNvSpPr>
          <p:nvPr>
            <p:ph type="sldNum" sz="quarter"/>
          </p:nvPr>
        </p:nvSpPr>
        <p:spPr>
          <a:noFill/>
        </p:spPr>
        <p:txBody>
          <a:bodyPr/>
          <a:lstStyle/>
          <a:p>
            <a:fld id="{1EA05DF1-119C-4034-A03C-59808CFDA1E8}" type="slidenum">
              <a:rPr lang="en-GB" smtClean="0"/>
              <a:pPr/>
              <a:t>79</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1141413" y="685800"/>
            <a:ext cx="4568825" cy="3427413"/>
          </a:xfrm>
          <a:ln/>
        </p:spPr>
      </p:sp>
      <p:sp>
        <p:nvSpPr>
          <p:cNvPr id="72707" name="Notes Placeholder 2"/>
          <p:cNvSpPr>
            <a:spLocks noGrp="1"/>
          </p:cNvSpPr>
          <p:nvPr>
            <p:ph type="body" idx="1"/>
          </p:nvPr>
        </p:nvSpPr>
        <p:spPr>
          <a:noFill/>
          <a:ln/>
        </p:spPr>
        <p:txBody>
          <a:bodyPr/>
          <a:lstStyle/>
          <a:p>
            <a:r>
              <a:rPr lang="de-AT" b="0" dirty="0" err="1">
                <a:latin typeface="Times New Roman" pitchFamily="18" charset="0"/>
              </a:rPr>
              <a:t>Given</a:t>
            </a:r>
            <a:r>
              <a:rPr lang="de-AT" b="0" dirty="0">
                <a:latin typeface="Times New Roman" pitchFamily="18" charset="0"/>
              </a:rPr>
              <a:t> multiple single-user </a:t>
            </a:r>
            <a:r>
              <a:rPr lang="de-AT" b="0" dirty="0" err="1">
                <a:latin typeface="Times New Roman" pitchFamily="18" charset="0"/>
              </a:rPr>
              <a:t>applications</a:t>
            </a:r>
            <a:r>
              <a:rPr lang="de-AT" b="0" dirty="0">
                <a:latin typeface="Times New Roman" pitchFamily="18" charset="0"/>
              </a:rPr>
              <a:t> </a:t>
            </a:r>
          </a:p>
          <a:p>
            <a:r>
              <a:rPr lang="de-AT" b="0" dirty="0" err="1">
                <a:latin typeface="Times New Roman" pitchFamily="18" charset="0"/>
              </a:rPr>
              <a:t>Applications</a:t>
            </a:r>
            <a:r>
              <a:rPr lang="de-AT" b="0" dirty="0">
                <a:latin typeface="Times New Roman" pitchFamily="18" charset="0"/>
              </a:rPr>
              <a:t> </a:t>
            </a:r>
            <a:r>
              <a:rPr lang="de-AT" b="0" dirty="0" err="1">
                <a:latin typeface="Times New Roman" pitchFamily="18" charset="0"/>
              </a:rPr>
              <a:t>need</a:t>
            </a:r>
            <a:r>
              <a:rPr lang="de-AT" b="0" dirty="0">
                <a:latin typeface="Times New Roman" pitchFamily="18" charset="0"/>
              </a:rPr>
              <a:t> </a:t>
            </a:r>
            <a:r>
              <a:rPr lang="de-AT" b="0" dirty="0" err="1">
                <a:latin typeface="Times New Roman" pitchFamily="18" charset="0"/>
              </a:rPr>
              <a:t>to</a:t>
            </a:r>
            <a:r>
              <a:rPr lang="de-AT" b="0" dirty="0">
                <a:latin typeface="Times New Roman" pitchFamily="18" charset="0"/>
              </a:rPr>
              <a:t> </a:t>
            </a:r>
            <a:r>
              <a:rPr lang="de-AT" b="0" dirty="0" err="1">
                <a:latin typeface="Times New Roman" pitchFamily="18" charset="0"/>
              </a:rPr>
              <a:t>minimally</a:t>
            </a:r>
            <a:r>
              <a:rPr lang="de-AT" b="0" dirty="0">
                <a:latin typeface="Times New Roman" pitchFamily="18" charset="0"/>
              </a:rPr>
              <a:t> </a:t>
            </a:r>
            <a:r>
              <a:rPr lang="de-AT" b="0" dirty="0" err="1">
                <a:latin typeface="Times New Roman" pitchFamily="18" charset="0"/>
              </a:rPr>
              <a:t>modified</a:t>
            </a:r>
            <a:r>
              <a:rPr lang="de-AT" b="0" dirty="0">
                <a:latin typeface="Times New Roman" pitchFamily="18" charset="0"/>
              </a:rPr>
              <a:t> – </a:t>
            </a:r>
            <a:r>
              <a:rPr lang="de-AT" b="0" dirty="0" err="1">
                <a:latin typeface="Times New Roman" pitchFamily="18" charset="0"/>
              </a:rPr>
              <a:t>they</a:t>
            </a:r>
            <a:r>
              <a:rPr lang="de-AT" b="0" dirty="0">
                <a:latin typeface="Times New Roman" pitchFamily="18" charset="0"/>
              </a:rPr>
              <a:t> </a:t>
            </a:r>
            <a:r>
              <a:rPr lang="de-AT" b="0" dirty="0" err="1">
                <a:latin typeface="Times New Roman" pitchFamily="18" charset="0"/>
              </a:rPr>
              <a:t>need</a:t>
            </a:r>
            <a:r>
              <a:rPr lang="de-AT" b="0" dirty="0">
                <a:latin typeface="Times New Roman" pitchFamily="18" charset="0"/>
              </a:rPr>
              <a:t> </a:t>
            </a:r>
            <a:r>
              <a:rPr lang="de-AT" b="0" dirty="0" err="1">
                <a:latin typeface="Times New Roman" pitchFamily="18" charset="0"/>
              </a:rPr>
              <a:t>to</a:t>
            </a:r>
            <a:r>
              <a:rPr lang="de-AT" b="0" dirty="0">
                <a:latin typeface="Times New Roman" pitchFamily="18" charset="0"/>
              </a:rPr>
              <a:t>: </a:t>
            </a:r>
          </a:p>
          <a:p>
            <a:r>
              <a:rPr lang="de-AT" b="0" dirty="0">
                <a:latin typeface="Times New Roman" pitchFamily="18" charset="0"/>
              </a:rPr>
              <a:t> - </a:t>
            </a:r>
            <a:r>
              <a:rPr lang="de-AT" b="0" dirty="0" err="1">
                <a:latin typeface="Times New Roman" pitchFamily="18" charset="0"/>
              </a:rPr>
              <a:t>provide</a:t>
            </a:r>
            <a:r>
              <a:rPr lang="de-AT" b="0" dirty="0">
                <a:latin typeface="Times New Roman" pitchFamily="18" charset="0"/>
              </a:rPr>
              <a:t> </a:t>
            </a:r>
            <a:r>
              <a:rPr lang="de-AT" b="0" dirty="0" err="1">
                <a:latin typeface="Times New Roman" pitchFamily="18" charset="0"/>
              </a:rPr>
              <a:t>interaction</a:t>
            </a:r>
            <a:r>
              <a:rPr lang="de-AT" b="0" dirty="0">
                <a:latin typeface="Times New Roman" pitchFamily="18" charset="0"/>
              </a:rPr>
              <a:t> </a:t>
            </a:r>
            <a:r>
              <a:rPr lang="de-AT" b="0" dirty="0" err="1">
                <a:latin typeface="Times New Roman" pitchFamily="18" charset="0"/>
              </a:rPr>
              <a:t>techniques</a:t>
            </a:r>
            <a:r>
              <a:rPr lang="de-AT" b="0" dirty="0">
                <a:latin typeface="Times New Roman" pitchFamily="18" charset="0"/>
              </a:rPr>
              <a:t> </a:t>
            </a:r>
            <a:r>
              <a:rPr lang="de-AT" b="0" dirty="0" err="1">
                <a:latin typeface="Times New Roman" pitchFamily="18" charset="0"/>
              </a:rPr>
              <a:t>for</a:t>
            </a:r>
            <a:r>
              <a:rPr lang="de-AT" b="0" dirty="0">
                <a:latin typeface="Times New Roman" pitchFamily="18" charset="0"/>
              </a:rPr>
              <a:t> </a:t>
            </a:r>
            <a:r>
              <a:rPr lang="de-AT" b="0" dirty="0" err="1">
                <a:latin typeface="Times New Roman" pitchFamily="18" charset="0"/>
              </a:rPr>
              <a:t>user</a:t>
            </a:r>
            <a:r>
              <a:rPr lang="de-AT" b="0" dirty="0">
                <a:latin typeface="Times New Roman" pitchFamily="18" charset="0"/>
              </a:rPr>
              <a:t> </a:t>
            </a:r>
            <a:r>
              <a:rPr lang="de-AT" b="0" dirty="0" err="1">
                <a:latin typeface="Times New Roman" pitchFamily="18" charset="0"/>
              </a:rPr>
              <a:t>selections</a:t>
            </a:r>
            <a:r>
              <a:rPr lang="de-AT" b="0" dirty="0">
                <a:latin typeface="Times New Roman" pitchFamily="18" charset="0"/>
              </a:rPr>
              <a:t> </a:t>
            </a:r>
          </a:p>
          <a:p>
            <a:r>
              <a:rPr lang="de-AT" b="0" dirty="0">
                <a:latin typeface="Times New Roman" pitchFamily="18" charset="0"/>
              </a:rPr>
              <a:t> - (browse </a:t>
            </a:r>
            <a:r>
              <a:rPr lang="de-AT" b="0" dirty="0" err="1">
                <a:latin typeface="Times New Roman" pitchFamily="18" charset="0"/>
              </a:rPr>
              <a:t>their</a:t>
            </a:r>
            <a:r>
              <a:rPr lang="de-AT" b="0" dirty="0">
                <a:latin typeface="Times New Roman" pitchFamily="18" charset="0"/>
              </a:rPr>
              <a:t> </a:t>
            </a:r>
            <a:r>
              <a:rPr lang="de-AT" b="0" dirty="0" err="1">
                <a:latin typeface="Times New Roman" pitchFamily="18" charset="0"/>
              </a:rPr>
              <a:t>content</a:t>
            </a:r>
            <a:r>
              <a:rPr lang="de-AT" b="0" dirty="0">
                <a:latin typeface="Times New Roman" pitchFamily="18" charset="0"/>
              </a:rPr>
              <a:t> </a:t>
            </a:r>
            <a:r>
              <a:rPr lang="de-AT" b="0" dirty="0" err="1">
                <a:latin typeface="Times New Roman" pitchFamily="18" charset="0"/>
              </a:rPr>
              <a:t>for</a:t>
            </a:r>
            <a:r>
              <a:rPr lang="de-AT" b="0" dirty="0">
                <a:latin typeface="Times New Roman" pitchFamily="18" charset="0"/>
              </a:rPr>
              <a:t> an </a:t>
            </a:r>
            <a:r>
              <a:rPr lang="de-AT" b="0" dirty="0" err="1">
                <a:latin typeface="Times New Roman" pitchFamily="18" charset="0"/>
              </a:rPr>
              <a:t>incoming</a:t>
            </a:r>
            <a:r>
              <a:rPr lang="de-AT" b="0" dirty="0">
                <a:latin typeface="Times New Roman" pitchFamily="18" charset="0"/>
              </a:rPr>
              <a:t> </a:t>
            </a:r>
            <a:r>
              <a:rPr lang="de-AT" b="0" dirty="0" err="1">
                <a:latin typeface="Times New Roman" pitchFamily="18" charset="0"/>
              </a:rPr>
              <a:t>selection</a:t>
            </a:r>
            <a:r>
              <a:rPr lang="de-AT" b="0" dirty="0">
                <a:latin typeface="Times New Roman" pitchFamily="18" charset="0"/>
              </a:rPr>
              <a:t> </a:t>
            </a:r>
            <a:r>
              <a:rPr lang="de-AT" b="0" dirty="0" err="1">
                <a:latin typeface="Times New Roman" pitchFamily="18" charset="0"/>
              </a:rPr>
              <a:t>and</a:t>
            </a:r>
            <a:r>
              <a:rPr lang="de-AT" b="0" dirty="0">
                <a:latin typeface="Times New Roman" pitchFamily="18" charset="0"/>
              </a:rPr>
              <a:t> find out </a:t>
            </a:r>
            <a:r>
              <a:rPr lang="de-AT" b="0" dirty="0" err="1">
                <a:latin typeface="Times New Roman" pitchFamily="18" charset="0"/>
              </a:rPr>
              <a:t>the</a:t>
            </a:r>
            <a:r>
              <a:rPr lang="de-AT" b="0" dirty="0">
                <a:latin typeface="Times New Roman" pitchFamily="18" charset="0"/>
              </a:rPr>
              <a:t> </a:t>
            </a:r>
            <a:r>
              <a:rPr lang="de-AT" b="0" dirty="0" err="1">
                <a:latin typeface="Times New Roman" pitchFamily="18" charset="0"/>
              </a:rPr>
              <a:t>bounding</a:t>
            </a:r>
            <a:r>
              <a:rPr lang="de-AT" b="0" dirty="0">
                <a:latin typeface="Times New Roman" pitchFamily="18" charset="0"/>
              </a:rPr>
              <a:t> </a:t>
            </a:r>
            <a:r>
              <a:rPr lang="de-AT" b="0" dirty="0" err="1">
                <a:latin typeface="Times New Roman" pitchFamily="18" charset="0"/>
              </a:rPr>
              <a:t>rectangles</a:t>
            </a:r>
            <a:r>
              <a:rPr lang="de-AT" b="0" dirty="0">
                <a:latin typeface="Times New Roman" pitchFamily="18" charset="0"/>
              </a:rPr>
              <a:t> of </a:t>
            </a:r>
            <a:r>
              <a:rPr lang="de-AT" b="0" dirty="0" err="1">
                <a:latin typeface="Times New Roman" pitchFamily="18" charset="0"/>
              </a:rPr>
              <a:t>the</a:t>
            </a:r>
            <a:r>
              <a:rPr lang="de-AT" b="0" dirty="0">
                <a:latin typeface="Times New Roman" pitchFamily="18" charset="0"/>
              </a:rPr>
              <a:t> </a:t>
            </a:r>
            <a:r>
              <a:rPr lang="de-AT" b="0" dirty="0" err="1">
                <a:latin typeface="Times New Roman" pitchFamily="18" charset="0"/>
              </a:rPr>
              <a:t>discovered</a:t>
            </a:r>
            <a:r>
              <a:rPr lang="de-AT" b="0" dirty="0">
                <a:latin typeface="Times New Roman" pitchFamily="18" charset="0"/>
              </a:rPr>
              <a:t> </a:t>
            </a:r>
            <a:r>
              <a:rPr lang="de-AT" b="0" dirty="0" err="1">
                <a:latin typeface="Times New Roman" pitchFamily="18" charset="0"/>
              </a:rPr>
              <a:t>selections</a:t>
            </a:r>
            <a:r>
              <a:rPr lang="de-AT" b="0" dirty="0">
                <a:latin typeface="Times New Roman" pitchFamily="18" charset="0"/>
              </a:rPr>
              <a:t>)</a:t>
            </a:r>
          </a:p>
          <a:p>
            <a:r>
              <a:rPr lang="de-AT" b="0" dirty="0">
                <a:latin typeface="Times New Roman" pitchFamily="18" charset="0"/>
              </a:rPr>
              <a:t>All </a:t>
            </a:r>
            <a:r>
              <a:rPr lang="de-AT" b="0" dirty="0" err="1">
                <a:latin typeface="Times New Roman" pitchFamily="18" charset="0"/>
              </a:rPr>
              <a:t>applications</a:t>
            </a:r>
            <a:r>
              <a:rPr lang="de-AT" b="0" dirty="0">
                <a:latin typeface="Times New Roman" pitchFamily="18" charset="0"/>
              </a:rPr>
              <a:t> </a:t>
            </a:r>
            <a:r>
              <a:rPr lang="de-AT" b="0" dirty="0" err="1">
                <a:latin typeface="Times New Roman" pitchFamily="18" charset="0"/>
              </a:rPr>
              <a:t>communicate</a:t>
            </a:r>
            <a:r>
              <a:rPr lang="de-AT" b="0" dirty="0">
                <a:latin typeface="Times New Roman" pitchFamily="18" charset="0"/>
              </a:rPr>
              <a:t> </a:t>
            </a:r>
            <a:r>
              <a:rPr lang="de-AT" b="0" dirty="0" err="1">
                <a:latin typeface="Times New Roman" pitchFamily="18" charset="0"/>
              </a:rPr>
              <a:t>with</a:t>
            </a:r>
            <a:r>
              <a:rPr lang="de-AT" b="0" dirty="0">
                <a:latin typeface="Times New Roman" pitchFamily="18" charset="0"/>
              </a:rPr>
              <a:t> a </a:t>
            </a:r>
            <a:r>
              <a:rPr lang="de-AT" b="0" dirty="0" err="1">
                <a:latin typeface="Times New Roman" pitchFamily="18" charset="0"/>
              </a:rPr>
              <a:t>central</a:t>
            </a:r>
            <a:r>
              <a:rPr lang="de-AT" b="0" dirty="0">
                <a:latin typeface="Times New Roman" pitchFamily="18" charset="0"/>
              </a:rPr>
              <a:t> </a:t>
            </a:r>
            <a:r>
              <a:rPr lang="de-AT" b="0" dirty="0" err="1">
                <a:latin typeface="Times New Roman" pitchFamily="18" charset="0"/>
              </a:rPr>
              <a:t>management</a:t>
            </a:r>
            <a:r>
              <a:rPr lang="de-AT" b="0" dirty="0">
                <a:latin typeface="Times New Roman" pitchFamily="18" charset="0"/>
              </a:rPr>
              <a:t> </a:t>
            </a:r>
            <a:r>
              <a:rPr lang="de-AT" b="0" dirty="0" err="1">
                <a:latin typeface="Times New Roman" pitchFamily="18" charset="0"/>
              </a:rPr>
              <a:t>application</a:t>
            </a:r>
            <a:endParaRPr lang="de-AT" b="0" dirty="0">
              <a:latin typeface="Times New Roman" pitchFamily="18" charset="0"/>
            </a:endParaRPr>
          </a:p>
          <a:p>
            <a:r>
              <a:rPr lang="de-AT" b="0" dirty="0">
                <a:latin typeface="Times New Roman" pitchFamily="18" charset="0"/>
              </a:rPr>
              <a:t>Management </a:t>
            </a:r>
            <a:r>
              <a:rPr lang="de-AT" b="0" dirty="0" err="1">
                <a:latin typeface="Times New Roman" pitchFamily="18" charset="0"/>
              </a:rPr>
              <a:t>application</a:t>
            </a:r>
            <a:r>
              <a:rPr lang="de-AT" b="0" dirty="0">
                <a:latin typeface="Times New Roman" pitchFamily="18" charset="0"/>
              </a:rPr>
              <a:t> </a:t>
            </a:r>
            <a:r>
              <a:rPr lang="de-AT" b="0" dirty="0" err="1">
                <a:latin typeface="Times New Roman" pitchFamily="18" charset="0"/>
              </a:rPr>
              <a:t>is</a:t>
            </a:r>
            <a:r>
              <a:rPr lang="de-AT" b="0" dirty="0">
                <a:latin typeface="Times New Roman" pitchFamily="18" charset="0"/>
              </a:rPr>
              <a:t> </a:t>
            </a:r>
            <a:r>
              <a:rPr lang="de-AT" b="0" dirty="0" err="1">
                <a:latin typeface="Times New Roman" pitchFamily="18" charset="0"/>
              </a:rPr>
              <a:t>implemented</a:t>
            </a:r>
            <a:r>
              <a:rPr lang="de-AT" b="0" dirty="0">
                <a:latin typeface="Times New Roman" pitchFamily="18" charset="0"/>
              </a:rPr>
              <a:t> </a:t>
            </a:r>
            <a:r>
              <a:rPr lang="de-AT" b="0" dirty="0" err="1">
                <a:latin typeface="Times New Roman" pitchFamily="18" charset="0"/>
              </a:rPr>
              <a:t>as</a:t>
            </a:r>
            <a:r>
              <a:rPr lang="de-AT" b="0" dirty="0">
                <a:latin typeface="Times New Roman" pitchFamily="18" charset="0"/>
              </a:rPr>
              <a:t> </a:t>
            </a:r>
            <a:r>
              <a:rPr lang="de-AT" b="0" dirty="0" err="1">
                <a:latin typeface="Times New Roman" pitchFamily="18" charset="0"/>
              </a:rPr>
              <a:t>Tomcat</a:t>
            </a:r>
            <a:r>
              <a:rPr lang="de-AT" b="0" dirty="0">
                <a:latin typeface="Times New Roman" pitchFamily="18" charset="0"/>
              </a:rPr>
              <a:t> Java </a:t>
            </a:r>
            <a:r>
              <a:rPr lang="de-AT" b="0" dirty="0" err="1">
                <a:latin typeface="Times New Roman" pitchFamily="18" charset="0"/>
              </a:rPr>
              <a:t>application</a:t>
            </a:r>
            <a:r>
              <a:rPr lang="de-AT" b="0" dirty="0">
                <a:latin typeface="Times New Roman" pitchFamily="18" charset="0"/>
              </a:rPr>
              <a:t> </a:t>
            </a:r>
            <a:r>
              <a:rPr lang="de-AT" b="0" dirty="0" err="1">
                <a:latin typeface="Times New Roman" pitchFamily="18" charset="0"/>
              </a:rPr>
              <a:t>server</a:t>
            </a:r>
            <a:r>
              <a:rPr lang="de-AT" b="0" dirty="0">
                <a:latin typeface="Times New Roman" pitchFamily="18" charset="0"/>
              </a:rPr>
              <a:t> – </a:t>
            </a:r>
            <a:r>
              <a:rPr lang="de-AT" b="0" dirty="0" err="1">
                <a:latin typeface="Times New Roman" pitchFamily="18" charset="0"/>
              </a:rPr>
              <a:t>communication</a:t>
            </a:r>
            <a:r>
              <a:rPr lang="de-AT" b="0" dirty="0">
                <a:latin typeface="Times New Roman" pitchFamily="18" charset="0"/>
              </a:rPr>
              <a:t> </a:t>
            </a:r>
            <a:r>
              <a:rPr lang="de-AT" b="0" dirty="0" err="1">
                <a:latin typeface="Times New Roman" pitchFamily="18" charset="0"/>
              </a:rPr>
              <a:t>with</a:t>
            </a:r>
            <a:r>
              <a:rPr lang="de-AT" b="0" dirty="0">
                <a:latin typeface="Times New Roman" pitchFamily="18" charset="0"/>
              </a:rPr>
              <a:t> </a:t>
            </a:r>
            <a:r>
              <a:rPr lang="de-AT" b="0" dirty="0" err="1">
                <a:latin typeface="Times New Roman" pitchFamily="18" charset="0"/>
              </a:rPr>
              <a:t>applications</a:t>
            </a:r>
            <a:r>
              <a:rPr lang="de-AT" b="0" dirty="0">
                <a:latin typeface="Times New Roman" pitchFamily="18" charset="0"/>
              </a:rPr>
              <a:t> </a:t>
            </a:r>
            <a:r>
              <a:rPr lang="de-AT" b="0" dirty="0" err="1">
                <a:latin typeface="Times New Roman" pitchFamily="18" charset="0"/>
              </a:rPr>
              <a:t>takes</a:t>
            </a:r>
            <a:r>
              <a:rPr lang="de-AT" b="0" dirty="0">
                <a:latin typeface="Times New Roman" pitchFamily="18" charset="0"/>
              </a:rPr>
              <a:t> </a:t>
            </a:r>
            <a:r>
              <a:rPr lang="de-AT" b="0" dirty="0" err="1">
                <a:latin typeface="Times New Roman" pitchFamily="18" charset="0"/>
              </a:rPr>
              <a:t>place</a:t>
            </a:r>
            <a:r>
              <a:rPr lang="de-AT" b="0" dirty="0">
                <a:latin typeface="Times New Roman" pitchFamily="18" charset="0"/>
              </a:rPr>
              <a:t> in HTTP</a:t>
            </a:r>
          </a:p>
          <a:p>
            <a:endParaRPr lang="de-AT" b="0" dirty="0">
              <a:latin typeface="Times New Roman" pitchFamily="18" charset="0"/>
            </a:endParaRPr>
          </a:p>
          <a:p>
            <a:pPr>
              <a:buFont typeface="Times New Roman" pitchFamily="16" charset="0"/>
              <a:buNone/>
              <a:defRPr/>
            </a:pPr>
            <a:r>
              <a:rPr lang="de-AT" b="0" dirty="0" err="1"/>
              <a:t>Finally</a:t>
            </a:r>
            <a:r>
              <a:rPr lang="de-AT" b="0" dirty="0"/>
              <a:t>, </a:t>
            </a:r>
            <a:r>
              <a:rPr lang="de-AT" b="0" dirty="0" err="1"/>
              <a:t>the</a:t>
            </a:r>
            <a:r>
              <a:rPr lang="de-AT" b="0" dirty="0"/>
              <a:t> </a:t>
            </a:r>
            <a:r>
              <a:rPr lang="de-AT" b="0" dirty="0" err="1"/>
              <a:t>window</a:t>
            </a:r>
            <a:r>
              <a:rPr lang="de-AT" b="0" dirty="0"/>
              <a:t> </a:t>
            </a:r>
            <a:r>
              <a:rPr lang="de-AT" b="0" dirty="0" err="1"/>
              <a:t>manager</a:t>
            </a:r>
            <a:r>
              <a:rPr lang="de-AT" b="0" dirty="0"/>
              <a:t>: </a:t>
            </a:r>
          </a:p>
          <a:p>
            <a:pPr>
              <a:buFont typeface="Times New Roman" pitchFamily="16" charset="0"/>
              <a:buNone/>
              <a:defRPr/>
            </a:pPr>
            <a:r>
              <a:rPr lang="de-AT" b="0" dirty="0" err="1"/>
              <a:t>Based</a:t>
            </a:r>
            <a:r>
              <a:rPr lang="de-AT" b="0" dirty="0"/>
              <a:t> on </a:t>
            </a:r>
            <a:r>
              <a:rPr lang="de-AT" b="0" dirty="0" err="1"/>
              <a:t>Compiz</a:t>
            </a:r>
            <a:r>
              <a:rPr lang="de-AT" b="0" dirty="0"/>
              <a:t>, </a:t>
            </a:r>
            <a:r>
              <a:rPr lang="de-AT" b="0" dirty="0" err="1"/>
              <a:t>extended</a:t>
            </a:r>
            <a:r>
              <a:rPr lang="de-AT" b="0" dirty="0"/>
              <a:t> via </a:t>
            </a:r>
            <a:r>
              <a:rPr lang="de-AT" b="0" dirty="0" err="1"/>
              <a:t>plugin</a:t>
            </a:r>
            <a:r>
              <a:rPr lang="de-AT" b="0" dirty="0"/>
              <a:t> </a:t>
            </a:r>
            <a:r>
              <a:rPr lang="de-AT" b="0" dirty="0" err="1"/>
              <a:t>infrastructure</a:t>
            </a:r>
            <a:endParaRPr lang="de-AT" b="0" dirty="0"/>
          </a:p>
          <a:p>
            <a:pPr marL="228600" indent="-228600">
              <a:buFont typeface="Times New Roman" pitchFamily="16" charset="0"/>
              <a:buAutoNum type="arabicPeriod"/>
              <a:defRPr/>
            </a:pPr>
            <a:r>
              <a:rPr lang="de-AT" b="0" dirty="0"/>
              <a:t>multi-</a:t>
            </a:r>
            <a:r>
              <a:rPr lang="de-AT" b="0" dirty="0" err="1"/>
              <a:t>pointer</a:t>
            </a:r>
            <a:r>
              <a:rPr lang="de-AT" b="0" dirty="0"/>
              <a:t> </a:t>
            </a:r>
            <a:r>
              <a:rPr lang="de-AT" b="0" dirty="0" err="1"/>
              <a:t>plugin</a:t>
            </a:r>
            <a:r>
              <a:rPr lang="de-AT" b="0" dirty="0"/>
              <a:t> </a:t>
            </a:r>
            <a:r>
              <a:rPr lang="de-AT" b="0" dirty="0" err="1"/>
              <a:t>rendering</a:t>
            </a:r>
            <a:r>
              <a:rPr lang="de-AT" b="0" dirty="0"/>
              <a:t> multiple </a:t>
            </a:r>
            <a:r>
              <a:rPr lang="de-AT" b="0" dirty="0" err="1"/>
              <a:t>pointers</a:t>
            </a:r>
            <a:r>
              <a:rPr lang="de-AT" b="0" dirty="0"/>
              <a:t> </a:t>
            </a:r>
            <a:r>
              <a:rPr lang="de-AT" b="0" dirty="0" err="1"/>
              <a:t>and</a:t>
            </a:r>
            <a:r>
              <a:rPr lang="de-AT" b="0" dirty="0"/>
              <a:t> </a:t>
            </a:r>
            <a:r>
              <a:rPr lang="de-AT" b="0" dirty="0" err="1"/>
              <a:t>providing</a:t>
            </a:r>
            <a:r>
              <a:rPr lang="de-AT" b="0" dirty="0"/>
              <a:t> </a:t>
            </a:r>
            <a:r>
              <a:rPr lang="de-AT" b="0" dirty="0" err="1"/>
              <a:t>interface</a:t>
            </a:r>
            <a:r>
              <a:rPr lang="de-AT" b="0" dirty="0"/>
              <a:t> </a:t>
            </a:r>
            <a:r>
              <a:rPr lang="de-AT" b="0" dirty="0" err="1"/>
              <a:t>to</a:t>
            </a:r>
            <a:r>
              <a:rPr lang="de-AT" b="0" dirty="0"/>
              <a:t> </a:t>
            </a:r>
            <a:r>
              <a:rPr lang="de-AT" b="0" dirty="0" err="1"/>
              <a:t>query</a:t>
            </a:r>
            <a:r>
              <a:rPr lang="de-AT" b="0" dirty="0"/>
              <a:t> </a:t>
            </a:r>
            <a:r>
              <a:rPr lang="de-AT" b="0" dirty="0" err="1"/>
              <a:t>user</a:t>
            </a:r>
            <a:r>
              <a:rPr lang="de-AT" b="0" dirty="0"/>
              <a:t> </a:t>
            </a:r>
            <a:r>
              <a:rPr lang="de-AT" b="0" dirty="0" err="1"/>
              <a:t>identities</a:t>
            </a:r>
            <a:endParaRPr lang="de-AT" b="0" dirty="0"/>
          </a:p>
          <a:p>
            <a:pPr marL="228600" indent="-228600">
              <a:buFont typeface="Times New Roman" pitchFamily="16" charset="0"/>
              <a:buAutoNum type="arabicPeriod"/>
              <a:defRPr/>
            </a:pPr>
            <a:r>
              <a:rPr lang="de-AT" b="0" dirty="0"/>
              <a:t>Links </a:t>
            </a:r>
            <a:r>
              <a:rPr lang="de-AT" b="0" dirty="0" err="1"/>
              <a:t>rendering</a:t>
            </a:r>
            <a:r>
              <a:rPr lang="de-AT" b="0" dirty="0"/>
              <a:t> </a:t>
            </a:r>
            <a:r>
              <a:rPr lang="de-AT" b="0" dirty="0" err="1"/>
              <a:t>plugin</a:t>
            </a:r>
            <a:r>
              <a:rPr lang="de-AT" b="0" dirty="0"/>
              <a:t> </a:t>
            </a:r>
            <a:r>
              <a:rPr lang="de-AT" b="0" dirty="0" err="1"/>
              <a:t>receives</a:t>
            </a:r>
            <a:r>
              <a:rPr lang="de-AT" b="0" dirty="0"/>
              <a:t> </a:t>
            </a:r>
            <a:r>
              <a:rPr lang="de-AT" b="0" dirty="0" err="1"/>
              <a:t>bounding</a:t>
            </a:r>
            <a:r>
              <a:rPr lang="de-AT" b="0" dirty="0"/>
              <a:t> </a:t>
            </a:r>
            <a:r>
              <a:rPr lang="de-AT" b="0" dirty="0" err="1"/>
              <a:t>rectangles</a:t>
            </a:r>
            <a:r>
              <a:rPr lang="de-AT" b="0" dirty="0"/>
              <a:t> </a:t>
            </a:r>
            <a:r>
              <a:rPr lang="de-AT" b="0" dirty="0" err="1"/>
              <a:t>for</a:t>
            </a:r>
            <a:r>
              <a:rPr lang="de-AT" b="0" dirty="0"/>
              <a:t> different </a:t>
            </a:r>
            <a:r>
              <a:rPr lang="de-AT" b="0" dirty="0" err="1"/>
              <a:t>application</a:t>
            </a:r>
            <a:r>
              <a:rPr lang="de-AT" b="0" dirty="0"/>
              <a:t> </a:t>
            </a:r>
            <a:r>
              <a:rPr lang="de-AT" b="0" dirty="0" err="1"/>
              <a:t>windows</a:t>
            </a:r>
            <a:r>
              <a:rPr lang="de-AT" b="0" dirty="0"/>
              <a:t>, </a:t>
            </a:r>
            <a:r>
              <a:rPr lang="de-AT" b="0" dirty="0" err="1"/>
              <a:t>then</a:t>
            </a:r>
            <a:r>
              <a:rPr lang="de-AT" b="0" dirty="0"/>
              <a:t> </a:t>
            </a:r>
            <a:r>
              <a:rPr lang="de-AT" b="0" dirty="0" err="1"/>
              <a:t>routes</a:t>
            </a:r>
            <a:r>
              <a:rPr lang="de-AT" b="0" dirty="0"/>
              <a:t> </a:t>
            </a:r>
            <a:r>
              <a:rPr lang="de-AT" b="0" dirty="0" err="1"/>
              <a:t>and</a:t>
            </a:r>
            <a:r>
              <a:rPr lang="de-AT" b="0" dirty="0"/>
              <a:t> </a:t>
            </a:r>
            <a:r>
              <a:rPr lang="de-AT" b="0" dirty="0" err="1"/>
              <a:t>renders</a:t>
            </a:r>
            <a:r>
              <a:rPr lang="de-AT" b="0" dirty="0"/>
              <a:t> </a:t>
            </a:r>
            <a:r>
              <a:rPr lang="de-AT" b="0" dirty="0" err="1"/>
              <a:t>the</a:t>
            </a:r>
            <a:r>
              <a:rPr lang="de-AT" b="0" dirty="0"/>
              <a:t> links</a:t>
            </a:r>
          </a:p>
          <a:p>
            <a:pPr marL="228600" indent="-228600">
              <a:buFont typeface="Times New Roman" pitchFamily="16" charset="0"/>
              <a:buAutoNum type="arabicPeriod"/>
              <a:defRPr/>
            </a:pPr>
            <a:r>
              <a:rPr lang="de-AT" b="0" dirty="0" err="1"/>
              <a:t>Warping</a:t>
            </a:r>
            <a:r>
              <a:rPr lang="de-AT" b="0" dirty="0"/>
              <a:t> </a:t>
            </a:r>
            <a:r>
              <a:rPr lang="de-AT" b="0" dirty="0" err="1"/>
              <a:t>and</a:t>
            </a:r>
            <a:r>
              <a:rPr lang="de-AT" b="0" dirty="0"/>
              <a:t> </a:t>
            </a:r>
            <a:r>
              <a:rPr lang="de-AT" b="0" dirty="0" err="1"/>
              <a:t>blending</a:t>
            </a:r>
            <a:r>
              <a:rPr lang="de-AT" b="0" dirty="0"/>
              <a:t> </a:t>
            </a:r>
            <a:r>
              <a:rPr lang="de-AT" b="0" dirty="0" err="1"/>
              <a:t>plugin</a:t>
            </a:r>
            <a:r>
              <a:rPr lang="de-AT" b="0" dirty="0"/>
              <a:t> </a:t>
            </a:r>
            <a:r>
              <a:rPr lang="de-AT" b="0" dirty="0" err="1"/>
              <a:t>takes</a:t>
            </a:r>
            <a:r>
              <a:rPr lang="de-AT" b="0" dirty="0"/>
              <a:t> </a:t>
            </a:r>
            <a:r>
              <a:rPr lang="de-AT" b="0" dirty="0" err="1"/>
              <a:t>care</a:t>
            </a:r>
            <a:r>
              <a:rPr lang="de-AT" b="0" dirty="0"/>
              <a:t> </a:t>
            </a:r>
            <a:r>
              <a:rPr lang="de-AT" b="0" dirty="0" err="1"/>
              <a:t>to</a:t>
            </a:r>
            <a:r>
              <a:rPr lang="de-AT" b="0" dirty="0"/>
              <a:t> </a:t>
            </a:r>
            <a:r>
              <a:rPr lang="de-AT" b="0" dirty="0" err="1"/>
              <a:t>undistort</a:t>
            </a:r>
            <a:r>
              <a:rPr lang="de-AT" b="0" dirty="0"/>
              <a:t> </a:t>
            </a:r>
            <a:r>
              <a:rPr lang="de-AT" b="0" dirty="0" err="1"/>
              <a:t>and</a:t>
            </a:r>
            <a:r>
              <a:rPr lang="de-AT" b="0" dirty="0"/>
              <a:t> </a:t>
            </a:r>
            <a:r>
              <a:rPr lang="de-AT" b="0" dirty="0" err="1"/>
              <a:t>blend</a:t>
            </a:r>
            <a:r>
              <a:rPr lang="de-AT" b="0" dirty="0"/>
              <a:t> multiple </a:t>
            </a:r>
            <a:r>
              <a:rPr lang="de-AT" b="0" dirty="0" err="1"/>
              <a:t>overlapping</a:t>
            </a:r>
            <a:r>
              <a:rPr lang="de-AT" b="0" dirty="0"/>
              <a:t> </a:t>
            </a:r>
            <a:r>
              <a:rPr lang="de-AT" b="0" dirty="0" err="1"/>
              <a:t>projections</a:t>
            </a:r>
            <a:r>
              <a:rPr lang="de-AT" b="0" dirty="0"/>
              <a:t> </a:t>
            </a:r>
          </a:p>
          <a:p>
            <a:pPr marL="228600" indent="-228600">
              <a:buFont typeface="Times New Roman" pitchFamily="16" charset="0"/>
              <a:buAutoNum type="arabicPeriod"/>
              <a:defRPr/>
            </a:pPr>
            <a:endParaRPr lang="de-AT" b="0" dirty="0"/>
          </a:p>
          <a:p>
            <a:r>
              <a:rPr lang="de-AT" b="0" dirty="0" err="1">
                <a:latin typeface="Times New Roman" pitchFamily="18" charset="0"/>
              </a:rPr>
              <a:t>Application</a:t>
            </a:r>
            <a:r>
              <a:rPr lang="de-AT" b="0" dirty="0">
                <a:latin typeface="Times New Roman" pitchFamily="18" charset="0"/>
              </a:rPr>
              <a:t> 1 </a:t>
            </a:r>
            <a:r>
              <a:rPr lang="de-AT" b="0" dirty="0" err="1">
                <a:latin typeface="Times New Roman" pitchFamily="18" charset="0"/>
              </a:rPr>
              <a:t>receives</a:t>
            </a:r>
            <a:r>
              <a:rPr lang="de-AT" b="0" dirty="0">
                <a:latin typeface="Times New Roman" pitchFamily="18" charset="0"/>
              </a:rPr>
              <a:t> a </a:t>
            </a:r>
            <a:r>
              <a:rPr lang="de-AT" b="0" dirty="0" err="1">
                <a:latin typeface="Times New Roman" pitchFamily="18" charset="0"/>
              </a:rPr>
              <a:t>selection</a:t>
            </a:r>
            <a:endParaRPr lang="de-AT" b="0" dirty="0">
              <a:latin typeface="Times New Roman" pitchFamily="18" charset="0"/>
            </a:endParaRPr>
          </a:p>
          <a:p>
            <a:pPr>
              <a:buFont typeface="Wingdings" pitchFamily="2" charset="2"/>
              <a:buChar char="à"/>
            </a:pPr>
            <a:r>
              <a:rPr lang="de-AT" b="0" dirty="0">
                <a:latin typeface="Times New Roman" pitchFamily="18" charset="0"/>
                <a:sym typeface="Wingdings" pitchFamily="2" charset="2"/>
              </a:rPr>
              <a:t>Looks </a:t>
            </a:r>
            <a:r>
              <a:rPr lang="de-AT" b="0" dirty="0" err="1">
                <a:latin typeface="Times New Roman" pitchFamily="18" charset="0"/>
                <a:sym typeface="Wingdings" pitchFamily="2" charset="2"/>
              </a:rPr>
              <a:t>for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occurrences</a:t>
            </a:r>
            <a:r>
              <a:rPr lang="de-AT" b="0" dirty="0">
                <a:latin typeface="Times New Roman" pitchFamily="18" charset="0"/>
                <a:sym typeface="Wingdings" pitchFamily="2" charset="2"/>
              </a:rPr>
              <a:t> in </a:t>
            </a:r>
            <a:r>
              <a:rPr lang="de-AT" b="0" dirty="0" err="1">
                <a:latin typeface="Times New Roman" pitchFamily="18" charset="0"/>
                <a:sym typeface="Wingdings" pitchFamily="2" charset="2"/>
              </a:rPr>
              <a:t>its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content</a:t>
            </a:r>
            <a:r>
              <a:rPr lang="de-AT" b="0" dirty="0">
                <a:latin typeface="Times New Roman" pitchFamily="18" charset="0"/>
                <a:sym typeface="Wingdings" pitchFamily="2" charset="2"/>
              </a:rPr>
              <a:t> </a:t>
            </a:r>
          </a:p>
          <a:p>
            <a:pPr>
              <a:buFont typeface="Wingdings" pitchFamily="2" charset="2"/>
              <a:buChar char="à"/>
            </a:pPr>
            <a:r>
              <a:rPr lang="de-AT" b="0" dirty="0">
                <a:latin typeface="Times New Roman" pitchFamily="18" charset="0"/>
                <a:sym typeface="Wingdings" pitchFamily="2" charset="2"/>
              </a:rPr>
              <a:t>Reports </a:t>
            </a:r>
            <a:r>
              <a:rPr lang="de-AT" b="0" dirty="0" err="1">
                <a:latin typeface="Times New Roman" pitchFamily="18" charset="0"/>
                <a:sym typeface="Wingdings" pitchFamily="2" charset="2"/>
              </a:rPr>
              <a:t>selection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string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and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corresponding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bounding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rectangles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management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application</a:t>
            </a:r>
            <a:endParaRPr lang="de-AT" b="0" dirty="0">
              <a:latin typeface="Times New Roman" pitchFamily="18" charset="0"/>
            </a:endParaRPr>
          </a:p>
          <a:p>
            <a:pPr marL="0" indent="0">
              <a:buFont typeface="Times New Roman" pitchFamily="16" charset="0"/>
              <a:buNone/>
              <a:defRPr/>
            </a:pPr>
            <a:endParaRPr lang="de-AT" b="0" dirty="0"/>
          </a:p>
          <a:p>
            <a:r>
              <a:rPr lang="de-AT" b="0" dirty="0">
                <a:latin typeface="Times New Roman" pitchFamily="18" charset="0"/>
              </a:rPr>
              <a:t>Management </a:t>
            </a:r>
            <a:r>
              <a:rPr lang="de-AT" b="0" dirty="0" err="1">
                <a:latin typeface="Times New Roman" pitchFamily="18" charset="0"/>
              </a:rPr>
              <a:t>application</a:t>
            </a:r>
            <a:r>
              <a:rPr lang="de-AT" b="0" dirty="0">
                <a:latin typeface="Times New Roman" pitchFamily="18" charset="0"/>
              </a:rPr>
              <a:t> </a:t>
            </a:r>
            <a:r>
              <a:rPr lang="de-AT" b="0" dirty="0" err="1">
                <a:latin typeface="Times New Roman" pitchFamily="18" charset="0"/>
              </a:rPr>
              <a:t>consults</a:t>
            </a:r>
            <a:r>
              <a:rPr lang="de-AT" b="0" dirty="0">
                <a:latin typeface="Times New Roman" pitchFamily="18" charset="0"/>
              </a:rPr>
              <a:t> multi-</a:t>
            </a:r>
            <a:r>
              <a:rPr lang="de-AT" b="0" dirty="0" err="1">
                <a:latin typeface="Times New Roman" pitchFamily="18" charset="0"/>
              </a:rPr>
              <a:t>pointer</a:t>
            </a:r>
            <a:r>
              <a:rPr lang="de-AT" b="0" dirty="0">
                <a:latin typeface="Times New Roman" pitchFamily="18" charset="0"/>
              </a:rPr>
              <a:t> </a:t>
            </a:r>
            <a:r>
              <a:rPr lang="de-AT" b="0" dirty="0" err="1">
                <a:latin typeface="Times New Roman" pitchFamily="18" charset="0"/>
              </a:rPr>
              <a:t>plugin</a:t>
            </a:r>
            <a:r>
              <a:rPr lang="de-AT" b="0" dirty="0">
                <a:latin typeface="Times New Roman" pitchFamily="18" charset="0"/>
              </a:rPr>
              <a:t>: </a:t>
            </a:r>
          </a:p>
          <a:p>
            <a:r>
              <a:rPr lang="de-AT" b="0" dirty="0" err="1">
                <a:latin typeface="Times New Roman" pitchFamily="18" charset="0"/>
              </a:rPr>
              <a:t>Plugin</a:t>
            </a:r>
            <a:r>
              <a:rPr lang="de-AT" b="0" dirty="0">
                <a:latin typeface="Times New Roman" pitchFamily="18" charset="0"/>
              </a:rPr>
              <a:t> </a:t>
            </a:r>
            <a:r>
              <a:rPr lang="de-AT" b="0" dirty="0" err="1">
                <a:latin typeface="Times New Roman" pitchFamily="18" charset="0"/>
              </a:rPr>
              <a:t>returns</a:t>
            </a:r>
            <a:r>
              <a:rPr lang="de-AT" b="0" dirty="0">
                <a:latin typeface="Times New Roman" pitchFamily="18" charset="0"/>
              </a:rPr>
              <a:t> </a:t>
            </a:r>
            <a:r>
              <a:rPr lang="de-AT" b="0" dirty="0" err="1">
                <a:latin typeface="Times New Roman" pitchFamily="18" charset="0"/>
              </a:rPr>
              <a:t>pointerID</a:t>
            </a:r>
            <a:r>
              <a:rPr lang="de-AT" b="0" dirty="0">
                <a:latin typeface="Times New Roman" pitchFamily="18" charset="0"/>
              </a:rPr>
              <a:t> </a:t>
            </a:r>
            <a:r>
              <a:rPr lang="de-AT" b="0" dirty="0" err="1">
                <a:latin typeface="Times New Roman" pitchFamily="18" charset="0"/>
              </a:rPr>
              <a:t>of</a:t>
            </a:r>
            <a:r>
              <a:rPr lang="de-AT" b="0" dirty="0">
                <a:latin typeface="Times New Roman" pitchFamily="18" charset="0"/>
              </a:rPr>
              <a:t> </a:t>
            </a:r>
            <a:r>
              <a:rPr lang="de-AT" b="0" dirty="0" err="1">
                <a:latin typeface="Times New Roman" pitchFamily="18" charset="0"/>
              </a:rPr>
              <a:t>latest</a:t>
            </a:r>
            <a:r>
              <a:rPr lang="de-AT" b="0" dirty="0">
                <a:latin typeface="Times New Roman" pitchFamily="18" charset="0"/>
              </a:rPr>
              <a:t> </a:t>
            </a:r>
            <a:r>
              <a:rPr lang="de-AT" b="0" dirty="0" err="1">
                <a:latin typeface="Times New Roman" pitchFamily="18" charset="0"/>
              </a:rPr>
              <a:t>active</a:t>
            </a:r>
            <a:r>
              <a:rPr lang="de-AT" b="0" dirty="0">
                <a:latin typeface="Times New Roman" pitchFamily="18" charset="0"/>
              </a:rPr>
              <a:t> </a:t>
            </a:r>
            <a:r>
              <a:rPr lang="de-AT" b="0" dirty="0" err="1">
                <a:latin typeface="Times New Roman" pitchFamily="18" charset="0"/>
              </a:rPr>
              <a:t>pointer</a:t>
            </a:r>
            <a:r>
              <a:rPr lang="de-AT" b="0" dirty="0">
                <a:latin typeface="Times New Roman" pitchFamily="18" charset="0"/>
              </a:rPr>
              <a:t> </a:t>
            </a:r>
            <a:r>
              <a:rPr lang="de-AT" b="0" dirty="0" err="1">
                <a:latin typeface="Times New Roman" pitchFamily="18" charset="0"/>
              </a:rPr>
              <a:t>within</a:t>
            </a:r>
            <a:r>
              <a:rPr lang="de-AT" b="0" dirty="0">
                <a:latin typeface="Times New Roman" pitchFamily="18" charset="0"/>
              </a:rPr>
              <a:t> </a:t>
            </a:r>
            <a:r>
              <a:rPr lang="de-AT" b="0" dirty="0" err="1">
                <a:latin typeface="Times New Roman" pitchFamily="18" charset="0"/>
              </a:rPr>
              <a:t>window</a:t>
            </a:r>
            <a:r>
              <a:rPr lang="de-AT" b="0" dirty="0">
                <a:latin typeface="Times New Roman" pitchFamily="18" charset="0"/>
              </a:rPr>
              <a:t> </a:t>
            </a:r>
            <a:r>
              <a:rPr lang="de-AT" b="0" dirty="0" err="1">
                <a:latin typeface="Times New Roman" pitchFamily="18" charset="0"/>
              </a:rPr>
              <a:t>boundaries</a:t>
            </a:r>
            <a:r>
              <a:rPr lang="de-AT" b="0" dirty="0">
                <a:latin typeface="Times New Roman" pitchFamily="18" charset="0"/>
              </a:rPr>
              <a:t> </a:t>
            </a:r>
          </a:p>
          <a:p>
            <a:r>
              <a:rPr lang="de-AT" b="0" dirty="0">
                <a:latin typeface="Times New Roman" pitchFamily="18" charset="0"/>
              </a:rPr>
              <a:t>(simple, but </a:t>
            </a:r>
            <a:r>
              <a:rPr lang="de-AT" b="0" dirty="0" err="1">
                <a:latin typeface="Times New Roman" pitchFamily="18" charset="0"/>
              </a:rPr>
              <a:t>works</a:t>
            </a:r>
            <a:r>
              <a:rPr lang="de-AT" b="0" dirty="0">
                <a:latin typeface="Times New Roman" pitchFamily="18" charset="0"/>
              </a:rPr>
              <a:t> – </a:t>
            </a:r>
            <a:r>
              <a:rPr lang="de-AT" b="0" dirty="0" err="1">
                <a:latin typeface="Times New Roman" pitchFamily="18" charset="0"/>
              </a:rPr>
              <a:t>never</a:t>
            </a:r>
            <a:r>
              <a:rPr lang="de-AT" b="0" dirty="0">
                <a:latin typeface="Times New Roman" pitchFamily="18" charset="0"/>
              </a:rPr>
              <a:t> </a:t>
            </a:r>
            <a:r>
              <a:rPr lang="de-AT" b="0" dirty="0" err="1">
                <a:latin typeface="Times New Roman" pitchFamily="18" charset="0"/>
              </a:rPr>
              <a:t>detected</a:t>
            </a:r>
            <a:r>
              <a:rPr lang="de-AT" b="0" dirty="0">
                <a:latin typeface="Times New Roman" pitchFamily="18" charset="0"/>
              </a:rPr>
              <a:t> </a:t>
            </a:r>
            <a:r>
              <a:rPr lang="de-AT" b="0" dirty="0" err="1">
                <a:latin typeface="Times New Roman" pitchFamily="18" charset="0"/>
              </a:rPr>
              <a:t>any</a:t>
            </a:r>
            <a:r>
              <a:rPr lang="de-AT" b="0" dirty="0">
                <a:latin typeface="Times New Roman" pitchFamily="18" charset="0"/>
              </a:rPr>
              <a:t> </a:t>
            </a:r>
            <a:r>
              <a:rPr lang="de-AT" b="0" dirty="0" err="1">
                <a:latin typeface="Times New Roman" pitchFamily="18" charset="0"/>
              </a:rPr>
              <a:t>problems</a:t>
            </a:r>
            <a:r>
              <a:rPr lang="de-AT" b="0" dirty="0">
                <a:latin typeface="Times New Roman" pitchFamily="18" charset="0"/>
              </a:rPr>
              <a:t>, also in </a:t>
            </a:r>
            <a:r>
              <a:rPr lang="de-AT" b="0" dirty="0" err="1">
                <a:latin typeface="Times New Roman" pitchFamily="18" charset="0"/>
              </a:rPr>
              <a:t>user</a:t>
            </a:r>
            <a:r>
              <a:rPr lang="de-AT" b="0" dirty="0">
                <a:latin typeface="Times New Roman" pitchFamily="18" charset="0"/>
              </a:rPr>
              <a:t> </a:t>
            </a:r>
            <a:r>
              <a:rPr lang="de-AT" b="0" dirty="0" err="1">
                <a:latin typeface="Times New Roman" pitchFamily="18" charset="0"/>
              </a:rPr>
              <a:t>study</a:t>
            </a:r>
            <a:r>
              <a:rPr lang="de-AT" b="0" dirty="0">
                <a:latin typeface="Times New Roman" pitchFamily="18" charset="0"/>
              </a:rPr>
              <a:t>) </a:t>
            </a:r>
          </a:p>
          <a:p>
            <a:r>
              <a:rPr lang="de-AT" b="0" dirty="0">
                <a:latin typeface="Times New Roman" pitchFamily="18" charset="0"/>
              </a:rPr>
              <a:t>Management </a:t>
            </a:r>
            <a:r>
              <a:rPr lang="de-AT" b="0" dirty="0" err="1">
                <a:latin typeface="Times New Roman" pitchFamily="18" charset="0"/>
              </a:rPr>
              <a:t>application</a:t>
            </a:r>
            <a:r>
              <a:rPr lang="de-AT" b="0" dirty="0">
                <a:latin typeface="Times New Roman" pitchFamily="18" charset="0"/>
              </a:rPr>
              <a:t> </a:t>
            </a:r>
            <a:r>
              <a:rPr lang="de-AT" b="0" dirty="0" err="1">
                <a:latin typeface="Times New Roman" pitchFamily="18" charset="0"/>
              </a:rPr>
              <a:t>detects</a:t>
            </a:r>
            <a:r>
              <a:rPr lang="de-AT" b="0" dirty="0">
                <a:latin typeface="Times New Roman" pitchFamily="18" charset="0"/>
              </a:rPr>
              <a:t> </a:t>
            </a:r>
            <a:r>
              <a:rPr lang="de-AT" b="0" dirty="0" err="1">
                <a:latin typeface="Times New Roman" pitchFamily="18" charset="0"/>
              </a:rPr>
              <a:t>access</a:t>
            </a:r>
            <a:r>
              <a:rPr lang="de-AT" b="0" dirty="0">
                <a:latin typeface="Times New Roman" pitchFamily="18" charset="0"/>
              </a:rPr>
              <a:t> </a:t>
            </a:r>
            <a:r>
              <a:rPr lang="de-AT" b="0" dirty="0" err="1">
                <a:latin typeface="Times New Roman" pitchFamily="18" charset="0"/>
              </a:rPr>
              <a:t>rights</a:t>
            </a:r>
            <a:r>
              <a:rPr lang="de-AT" b="0" dirty="0">
                <a:latin typeface="Times New Roman" pitchFamily="18" charset="0"/>
              </a:rPr>
              <a:t> </a:t>
            </a:r>
            <a:r>
              <a:rPr lang="de-AT" b="0" dirty="0" err="1">
                <a:latin typeface="Times New Roman" pitchFamily="18" charset="0"/>
              </a:rPr>
              <a:t>for</a:t>
            </a:r>
            <a:r>
              <a:rPr lang="de-AT" b="0" dirty="0">
                <a:latin typeface="Times New Roman" pitchFamily="18" charset="0"/>
              </a:rPr>
              <a:t> </a:t>
            </a:r>
            <a:r>
              <a:rPr lang="de-AT" b="0" dirty="0" err="1">
                <a:latin typeface="Times New Roman" pitchFamily="18" charset="0"/>
              </a:rPr>
              <a:t>this</a:t>
            </a:r>
            <a:r>
              <a:rPr lang="de-AT" b="0" dirty="0">
                <a:latin typeface="Times New Roman" pitchFamily="18" charset="0"/>
              </a:rPr>
              <a:t> </a:t>
            </a:r>
            <a:r>
              <a:rPr lang="de-AT" b="0" dirty="0" err="1">
                <a:latin typeface="Times New Roman" pitchFamily="18" charset="0"/>
              </a:rPr>
              <a:t>pointer</a:t>
            </a:r>
            <a:r>
              <a:rPr lang="de-AT" b="0" dirty="0">
                <a:latin typeface="Times New Roman" pitchFamily="18" charset="0"/>
              </a:rPr>
              <a:t> (</a:t>
            </a:r>
            <a:r>
              <a:rPr lang="de-AT" b="0" dirty="0" err="1">
                <a:latin typeface="Times New Roman" pitchFamily="18" charset="0"/>
              </a:rPr>
              <a:t>which</a:t>
            </a:r>
            <a:r>
              <a:rPr lang="de-AT" b="0" dirty="0">
                <a:latin typeface="Times New Roman" pitchFamily="18" charset="0"/>
              </a:rPr>
              <a:t> </a:t>
            </a:r>
            <a:r>
              <a:rPr lang="de-AT" b="0" dirty="0" err="1">
                <a:latin typeface="Times New Roman" pitchFamily="18" charset="0"/>
              </a:rPr>
              <a:t>applications</a:t>
            </a:r>
            <a:r>
              <a:rPr lang="de-AT" b="0" dirty="0">
                <a:latin typeface="Times New Roman" pitchFamily="18" charset="0"/>
              </a:rPr>
              <a:t> </a:t>
            </a:r>
            <a:r>
              <a:rPr lang="de-AT" b="0" dirty="0" err="1">
                <a:latin typeface="Times New Roman" pitchFamily="18" charset="0"/>
              </a:rPr>
              <a:t>are</a:t>
            </a:r>
            <a:r>
              <a:rPr lang="de-AT" b="0" dirty="0">
                <a:latin typeface="Times New Roman" pitchFamily="18" charset="0"/>
              </a:rPr>
              <a:t> </a:t>
            </a:r>
            <a:r>
              <a:rPr lang="de-AT" b="0" dirty="0" err="1">
                <a:latin typeface="Times New Roman" pitchFamily="18" charset="0"/>
              </a:rPr>
              <a:t>accessible</a:t>
            </a:r>
            <a:r>
              <a:rPr lang="de-AT" b="0" dirty="0">
                <a:latin typeface="Times New Roman" pitchFamily="18" charset="0"/>
              </a:rPr>
              <a:t>? </a:t>
            </a:r>
            <a:r>
              <a:rPr lang="de-AT" b="0" dirty="0" err="1">
                <a:latin typeface="Times New Roman" pitchFamily="18" charset="0"/>
              </a:rPr>
              <a:t>Which</a:t>
            </a:r>
            <a:r>
              <a:rPr lang="de-AT" b="0" dirty="0">
                <a:latin typeface="Times New Roman" pitchFamily="18" charset="0"/>
              </a:rPr>
              <a:t> </a:t>
            </a:r>
            <a:r>
              <a:rPr lang="de-AT" b="0" dirty="0" err="1">
                <a:latin typeface="Times New Roman" pitchFamily="18" charset="0"/>
              </a:rPr>
              <a:t>are</a:t>
            </a:r>
            <a:r>
              <a:rPr lang="de-AT" b="0" dirty="0">
                <a:latin typeface="Times New Roman" pitchFamily="18" charset="0"/>
              </a:rPr>
              <a:t> </a:t>
            </a:r>
            <a:r>
              <a:rPr lang="de-AT" b="0" dirty="0" err="1">
                <a:latin typeface="Times New Roman" pitchFamily="18" charset="0"/>
              </a:rPr>
              <a:t>locked</a:t>
            </a:r>
            <a:r>
              <a:rPr lang="de-AT" b="0" dirty="0">
                <a:latin typeface="Times New Roman" pitchFamily="18" charset="0"/>
              </a:rPr>
              <a:t> </a:t>
            </a:r>
            <a:r>
              <a:rPr lang="de-AT" b="0" dirty="0" err="1">
                <a:latin typeface="Times New Roman" pitchFamily="18" charset="0"/>
              </a:rPr>
              <a:t>by</a:t>
            </a:r>
            <a:r>
              <a:rPr lang="de-AT" b="0" dirty="0">
                <a:latin typeface="Times New Roman" pitchFamily="18" charset="0"/>
              </a:rPr>
              <a:t> </a:t>
            </a:r>
            <a:r>
              <a:rPr lang="de-AT" b="0" dirty="0" err="1">
                <a:latin typeface="Times New Roman" pitchFamily="18" charset="0"/>
              </a:rPr>
              <a:t>other</a:t>
            </a:r>
            <a:r>
              <a:rPr lang="de-AT" b="0" dirty="0">
                <a:latin typeface="Times New Roman" pitchFamily="18" charset="0"/>
              </a:rPr>
              <a:t> </a:t>
            </a:r>
            <a:r>
              <a:rPr lang="de-AT" b="0" dirty="0" err="1">
                <a:latin typeface="Times New Roman" pitchFamily="18" charset="0"/>
              </a:rPr>
              <a:t>users</a:t>
            </a:r>
            <a:r>
              <a:rPr lang="de-AT" b="0" dirty="0">
                <a:latin typeface="Times New Roman" pitchFamily="18" charset="0"/>
              </a:rPr>
              <a:t>?) </a:t>
            </a:r>
          </a:p>
          <a:p>
            <a:pPr marL="0" indent="0">
              <a:buFont typeface="Times New Roman" pitchFamily="16" charset="0"/>
              <a:buNone/>
              <a:defRPr/>
            </a:pPr>
            <a:endParaRPr lang="de-AT" b="0" dirty="0"/>
          </a:p>
          <a:p>
            <a:r>
              <a:rPr lang="de-AT" b="0" dirty="0">
                <a:latin typeface="Times New Roman" pitchFamily="18" charset="0"/>
              </a:rPr>
              <a:t>Sends </a:t>
            </a:r>
            <a:r>
              <a:rPr lang="de-AT" b="0" dirty="0" err="1">
                <a:latin typeface="Times New Roman" pitchFamily="18" charset="0"/>
              </a:rPr>
              <a:t>selection</a:t>
            </a:r>
            <a:r>
              <a:rPr lang="de-AT" b="0" dirty="0">
                <a:latin typeface="Times New Roman" pitchFamily="18" charset="0"/>
              </a:rPr>
              <a:t> </a:t>
            </a:r>
            <a:r>
              <a:rPr lang="de-AT" b="0" dirty="0" err="1">
                <a:latin typeface="Times New Roman" pitchFamily="18" charset="0"/>
              </a:rPr>
              <a:t>string</a:t>
            </a:r>
            <a:r>
              <a:rPr lang="de-AT" b="0" dirty="0">
                <a:latin typeface="Times New Roman" pitchFamily="18" charset="0"/>
              </a:rPr>
              <a:t> </a:t>
            </a:r>
            <a:r>
              <a:rPr lang="de-AT" b="0" dirty="0" err="1">
                <a:latin typeface="Times New Roman" pitchFamily="18" charset="0"/>
              </a:rPr>
              <a:t>to</a:t>
            </a:r>
            <a:r>
              <a:rPr lang="de-AT" b="0" dirty="0">
                <a:latin typeface="Times New Roman" pitchFamily="18" charset="0"/>
              </a:rPr>
              <a:t> all </a:t>
            </a:r>
            <a:r>
              <a:rPr lang="de-AT" b="0" dirty="0" err="1">
                <a:latin typeface="Times New Roman" pitchFamily="18" charset="0"/>
              </a:rPr>
              <a:t>accessible</a:t>
            </a:r>
            <a:r>
              <a:rPr lang="de-AT" b="0" dirty="0">
                <a:latin typeface="Times New Roman" pitchFamily="18" charset="0"/>
              </a:rPr>
              <a:t> </a:t>
            </a:r>
            <a:r>
              <a:rPr lang="de-AT" b="0" dirty="0" err="1">
                <a:latin typeface="Times New Roman" pitchFamily="18" charset="0"/>
              </a:rPr>
              <a:t>applications</a:t>
            </a:r>
            <a:r>
              <a:rPr lang="de-AT" b="0" dirty="0">
                <a:latin typeface="Times New Roman" pitchFamily="18" charset="0"/>
              </a:rPr>
              <a:t> </a:t>
            </a:r>
          </a:p>
          <a:p>
            <a:r>
              <a:rPr lang="de-AT" b="0" dirty="0">
                <a:latin typeface="Times New Roman" pitchFamily="18" charset="0"/>
              </a:rPr>
              <a:t>(in </a:t>
            </a:r>
            <a:r>
              <a:rPr lang="de-AT" b="0" dirty="0" err="1">
                <a:latin typeface="Times New Roman" pitchFamily="18" charset="0"/>
              </a:rPr>
              <a:t>this</a:t>
            </a:r>
            <a:r>
              <a:rPr lang="de-AT" b="0" dirty="0">
                <a:latin typeface="Times New Roman" pitchFamily="18" charset="0"/>
              </a:rPr>
              <a:t> </a:t>
            </a:r>
            <a:r>
              <a:rPr lang="de-AT" b="0" dirty="0" err="1">
                <a:latin typeface="Times New Roman" pitchFamily="18" charset="0"/>
              </a:rPr>
              <a:t>case</a:t>
            </a:r>
            <a:r>
              <a:rPr lang="de-AT" b="0" dirty="0">
                <a:latin typeface="Times New Roman" pitchFamily="18" charset="0"/>
              </a:rPr>
              <a:t> </a:t>
            </a:r>
            <a:r>
              <a:rPr lang="de-AT" b="0" dirty="0" err="1">
                <a:latin typeface="Times New Roman" pitchFamily="18" charset="0"/>
              </a:rPr>
              <a:t>app</a:t>
            </a:r>
            <a:r>
              <a:rPr lang="de-AT" b="0" dirty="0">
                <a:latin typeface="Times New Roman" pitchFamily="18" charset="0"/>
              </a:rPr>
              <a:t> 3) </a:t>
            </a:r>
          </a:p>
          <a:p>
            <a:r>
              <a:rPr lang="de-AT" b="0" dirty="0" err="1">
                <a:latin typeface="Times New Roman" pitchFamily="18" charset="0"/>
              </a:rPr>
              <a:t>Application</a:t>
            </a:r>
            <a:r>
              <a:rPr lang="de-AT" b="0" dirty="0">
                <a:latin typeface="Times New Roman" pitchFamily="18" charset="0"/>
              </a:rPr>
              <a:t> </a:t>
            </a:r>
            <a:r>
              <a:rPr lang="de-AT" b="0" dirty="0" err="1">
                <a:latin typeface="Times New Roman" pitchFamily="18" charset="0"/>
              </a:rPr>
              <a:t>responds</a:t>
            </a:r>
            <a:r>
              <a:rPr lang="de-AT" b="0" dirty="0">
                <a:latin typeface="Times New Roman" pitchFamily="18" charset="0"/>
              </a:rPr>
              <a:t> </a:t>
            </a:r>
            <a:r>
              <a:rPr lang="de-AT" b="0" dirty="0" err="1">
                <a:latin typeface="Times New Roman" pitchFamily="18" charset="0"/>
              </a:rPr>
              <a:t>with</a:t>
            </a:r>
            <a:r>
              <a:rPr lang="de-AT" b="0" dirty="0">
                <a:latin typeface="Times New Roman" pitchFamily="18" charset="0"/>
              </a:rPr>
              <a:t> </a:t>
            </a:r>
            <a:r>
              <a:rPr lang="de-AT" b="0" dirty="0" err="1">
                <a:latin typeface="Times New Roman" pitchFamily="18" charset="0"/>
              </a:rPr>
              <a:t>bounding</a:t>
            </a:r>
            <a:r>
              <a:rPr lang="de-AT" b="0" dirty="0">
                <a:latin typeface="Times New Roman" pitchFamily="18" charset="0"/>
              </a:rPr>
              <a:t> </a:t>
            </a:r>
            <a:r>
              <a:rPr lang="de-AT" b="0" dirty="0" err="1">
                <a:latin typeface="Times New Roman" pitchFamily="18" charset="0"/>
              </a:rPr>
              <a:t>rectangles</a:t>
            </a:r>
            <a:endParaRPr lang="de-AT" b="0" dirty="0">
              <a:latin typeface="Times New Roman" pitchFamily="18" charset="0"/>
            </a:endParaRPr>
          </a:p>
          <a:p>
            <a:endParaRPr lang="de-AT" b="0" dirty="0">
              <a:latin typeface="Times New Roman" pitchFamily="18" charset="0"/>
            </a:endParaRPr>
          </a:p>
          <a:p>
            <a:r>
              <a:rPr lang="de-AT" b="0" dirty="0" err="1">
                <a:latin typeface="Times New Roman" pitchFamily="18" charset="0"/>
              </a:rPr>
              <a:t>Bounding</a:t>
            </a:r>
            <a:r>
              <a:rPr lang="de-AT" b="0" dirty="0">
                <a:latin typeface="Times New Roman" pitchFamily="18" charset="0"/>
              </a:rPr>
              <a:t> </a:t>
            </a:r>
            <a:r>
              <a:rPr lang="de-AT" b="0" dirty="0" err="1">
                <a:latin typeface="Times New Roman" pitchFamily="18" charset="0"/>
              </a:rPr>
              <a:t>rectangles</a:t>
            </a:r>
            <a:r>
              <a:rPr lang="de-AT" b="0" dirty="0">
                <a:latin typeface="Times New Roman" pitchFamily="18" charset="0"/>
              </a:rPr>
              <a:t> </a:t>
            </a:r>
            <a:r>
              <a:rPr lang="de-AT" b="0" dirty="0" err="1">
                <a:latin typeface="Times New Roman" pitchFamily="18" charset="0"/>
              </a:rPr>
              <a:t>and</a:t>
            </a:r>
            <a:r>
              <a:rPr lang="de-AT" b="0" dirty="0">
                <a:latin typeface="Times New Roman" pitchFamily="18" charset="0"/>
              </a:rPr>
              <a:t> </a:t>
            </a:r>
            <a:r>
              <a:rPr lang="de-AT" b="0" dirty="0" err="1">
                <a:latin typeface="Times New Roman" pitchFamily="18" charset="0"/>
              </a:rPr>
              <a:t>color</a:t>
            </a:r>
            <a:r>
              <a:rPr lang="de-AT" b="0" dirty="0">
                <a:latin typeface="Times New Roman" pitchFamily="18" charset="0"/>
              </a:rPr>
              <a:t> </a:t>
            </a:r>
            <a:r>
              <a:rPr lang="de-AT" b="0" dirty="0" err="1">
                <a:latin typeface="Times New Roman" pitchFamily="18" charset="0"/>
              </a:rPr>
              <a:t>associated</a:t>
            </a:r>
            <a:r>
              <a:rPr lang="de-AT" b="0" dirty="0">
                <a:latin typeface="Times New Roman" pitchFamily="18" charset="0"/>
              </a:rPr>
              <a:t> </a:t>
            </a:r>
            <a:r>
              <a:rPr lang="de-AT" b="0" dirty="0" err="1">
                <a:latin typeface="Times New Roman" pitchFamily="18" charset="0"/>
              </a:rPr>
              <a:t>with</a:t>
            </a:r>
            <a:r>
              <a:rPr lang="de-AT" b="0" dirty="0">
                <a:latin typeface="Times New Roman" pitchFamily="18" charset="0"/>
              </a:rPr>
              <a:t> </a:t>
            </a:r>
            <a:r>
              <a:rPr lang="de-AT" b="0" dirty="0" err="1">
                <a:latin typeface="Times New Roman" pitchFamily="18" charset="0"/>
              </a:rPr>
              <a:t>pointer</a:t>
            </a:r>
            <a:r>
              <a:rPr lang="de-AT" b="0" dirty="0">
                <a:latin typeface="Times New Roman" pitchFamily="18" charset="0"/>
              </a:rPr>
              <a:t> </a:t>
            </a:r>
            <a:r>
              <a:rPr lang="de-AT" b="0" dirty="0" err="1">
                <a:latin typeface="Times New Roman" pitchFamily="18" charset="0"/>
              </a:rPr>
              <a:t>is</a:t>
            </a:r>
            <a:r>
              <a:rPr lang="de-AT" b="0" dirty="0">
                <a:latin typeface="Times New Roman" pitchFamily="18" charset="0"/>
              </a:rPr>
              <a:t> </a:t>
            </a:r>
            <a:r>
              <a:rPr lang="de-AT" b="0" dirty="0" err="1">
                <a:latin typeface="Times New Roman" pitchFamily="18" charset="0"/>
              </a:rPr>
              <a:t>sent</a:t>
            </a:r>
            <a:r>
              <a:rPr lang="de-AT" b="0" dirty="0">
                <a:latin typeface="Times New Roman" pitchFamily="18" charset="0"/>
              </a:rPr>
              <a:t> </a:t>
            </a:r>
            <a:r>
              <a:rPr lang="de-AT" b="0" dirty="0" err="1">
                <a:latin typeface="Times New Roman" pitchFamily="18" charset="0"/>
              </a:rPr>
              <a:t>to</a:t>
            </a:r>
            <a:r>
              <a:rPr lang="de-AT" b="0" dirty="0">
                <a:latin typeface="Times New Roman" pitchFamily="18" charset="0"/>
              </a:rPr>
              <a:t> </a:t>
            </a:r>
            <a:r>
              <a:rPr lang="de-AT" b="0" dirty="0" err="1">
                <a:latin typeface="Times New Roman" pitchFamily="18" charset="0"/>
              </a:rPr>
              <a:t>rendering</a:t>
            </a:r>
            <a:r>
              <a:rPr lang="de-AT" b="0" dirty="0">
                <a:latin typeface="Times New Roman" pitchFamily="18" charset="0"/>
              </a:rPr>
              <a:t> </a:t>
            </a:r>
            <a:r>
              <a:rPr lang="de-AT" b="0" dirty="0" err="1">
                <a:latin typeface="Times New Roman" pitchFamily="18" charset="0"/>
              </a:rPr>
              <a:t>plugin</a:t>
            </a:r>
            <a:r>
              <a:rPr lang="de-AT" b="0" dirty="0">
                <a:latin typeface="Times New Roman" pitchFamily="18" charset="0"/>
              </a:rPr>
              <a:t> </a:t>
            </a:r>
          </a:p>
          <a:p>
            <a:endParaRPr lang="de-AT" b="0" dirty="0">
              <a:latin typeface="Times New Roman" pitchFamily="18" charset="0"/>
            </a:endParaRPr>
          </a:p>
          <a:p>
            <a:r>
              <a:rPr lang="de-AT" b="0" dirty="0" err="1">
                <a:latin typeface="Times New Roman" pitchFamily="18" charset="0"/>
              </a:rPr>
              <a:t>Plugin</a:t>
            </a:r>
            <a:r>
              <a:rPr lang="de-AT" b="0" dirty="0">
                <a:latin typeface="Times New Roman" pitchFamily="18" charset="0"/>
              </a:rPr>
              <a:t> </a:t>
            </a:r>
            <a:r>
              <a:rPr lang="de-AT" b="0" dirty="0" err="1">
                <a:latin typeface="Times New Roman" pitchFamily="18" charset="0"/>
              </a:rPr>
              <a:t>clears</a:t>
            </a:r>
            <a:r>
              <a:rPr lang="de-AT" b="0" dirty="0">
                <a:latin typeface="Times New Roman" pitchFamily="18" charset="0"/>
              </a:rPr>
              <a:t> </a:t>
            </a:r>
            <a:r>
              <a:rPr lang="de-AT" b="0" dirty="0" err="1">
                <a:latin typeface="Times New Roman" pitchFamily="18" charset="0"/>
              </a:rPr>
              <a:t>previous</a:t>
            </a:r>
            <a:r>
              <a:rPr lang="de-AT" b="0" dirty="0">
                <a:latin typeface="Times New Roman" pitchFamily="18" charset="0"/>
              </a:rPr>
              <a:t> </a:t>
            </a:r>
            <a:r>
              <a:rPr lang="de-AT" b="0" dirty="0" err="1">
                <a:latin typeface="Times New Roman" pitchFamily="18" charset="0"/>
              </a:rPr>
              <a:t>set</a:t>
            </a:r>
            <a:r>
              <a:rPr lang="de-AT" b="0" dirty="0">
                <a:latin typeface="Times New Roman" pitchFamily="18" charset="0"/>
              </a:rPr>
              <a:t> </a:t>
            </a:r>
            <a:r>
              <a:rPr lang="de-AT" b="0" dirty="0" err="1">
                <a:latin typeface="Times New Roman" pitchFamily="18" charset="0"/>
              </a:rPr>
              <a:t>of</a:t>
            </a:r>
            <a:r>
              <a:rPr lang="de-AT" b="0" dirty="0">
                <a:latin typeface="Times New Roman" pitchFamily="18" charset="0"/>
              </a:rPr>
              <a:t> links </a:t>
            </a:r>
            <a:r>
              <a:rPr lang="de-AT" b="0" dirty="0" err="1">
                <a:latin typeface="Times New Roman" pitchFamily="18" charset="0"/>
              </a:rPr>
              <a:t>and</a:t>
            </a:r>
            <a:r>
              <a:rPr lang="de-AT" b="0" dirty="0">
                <a:latin typeface="Times New Roman" pitchFamily="18" charset="0"/>
              </a:rPr>
              <a:t> </a:t>
            </a:r>
            <a:r>
              <a:rPr lang="de-AT" b="0" dirty="0" err="1">
                <a:latin typeface="Times New Roman" pitchFamily="18" charset="0"/>
              </a:rPr>
              <a:t>renders</a:t>
            </a:r>
            <a:r>
              <a:rPr lang="de-AT" b="0" dirty="0">
                <a:latin typeface="Times New Roman" pitchFamily="18" charset="0"/>
              </a:rPr>
              <a:t> </a:t>
            </a:r>
            <a:r>
              <a:rPr lang="de-AT" b="0" dirty="0" err="1">
                <a:latin typeface="Times New Roman" pitchFamily="18" charset="0"/>
              </a:rPr>
              <a:t>new</a:t>
            </a:r>
            <a:r>
              <a:rPr lang="de-AT" b="0" dirty="0">
                <a:latin typeface="Times New Roman" pitchFamily="18" charset="0"/>
              </a:rPr>
              <a:t> </a:t>
            </a:r>
            <a:r>
              <a:rPr lang="de-AT" b="0" dirty="0" err="1">
                <a:latin typeface="Times New Roman" pitchFamily="18" charset="0"/>
              </a:rPr>
              <a:t>one</a:t>
            </a:r>
            <a:endParaRPr lang="de-AT" b="0" dirty="0">
              <a:latin typeface="Times New Roman" pitchFamily="18" charset="0"/>
            </a:endParaRPr>
          </a:p>
          <a:p>
            <a:r>
              <a:rPr lang="de-AT" b="0" dirty="0">
                <a:latin typeface="Times New Roman" pitchFamily="18" charset="0"/>
              </a:rPr>
              <a:t>String </a:t>
            </a:r>
            <a:r>
              <a:rPr lang="de-AT" b="0" dirty="0" err="1">
                <a:latin typeface="Times New Roman" pitchFamily="18" charset="0"/>
              </a:rPr>
              <a:t>based</a:t>
            </a:r>
            <a:r>
              <a:rPr lang="de-AT" b="0" dirty="0">
                <a:latin typeface="Times New Roman" pitchFamily="18" charset="0"/>
              </a:rPr>
              <a:t> - OCR </a:t>
            </a:r>
            <a:r>
              <a:rPr lang="de-AT" b="0" dirty="0" err="1">
                <a:latin typeface="Times New Roman" pitchFamily="18" charset="0"/>
              </a:rPr>
              <a:t>possible</a:t>
            </a:r>
            <a:r>
              <a:rPr lang="de-AT" b="0" dirty="0">
                <a:latin typeface="Times New Roman" pitchFamily="18" charset="0"/>
              </a:rPr>
              <a:t> </a:t>
            </a:r>
            <a:r>
              <a:rPr lang="de-AT" b="0" dirty="0" err="1">
                <a:latin typeface="Times New Roman" pitchFamily="18" charset="0"/>
              </a:rPr>
              <a:t>as</a:t>
            </a:r>
            <a:r>
              <a:rPr lang="de-AT" b="0" dirty="0">
                <a:latin typeface="Times New Roman" pitchFamily="18" charset="0"/>
              </a:rPr>
              <a:t> </a:t>
            </a:r>
            <a:r>
              <a:rPr lang="de-AT" b="0" dirty="0" err="1">
                <a:latin typeface="Times New Roman" pitchFamily="18" charset="0"/>
              </a:rPr>
              <a:t>well</a:t>
            </a:r>
            <a:endParaRPr lang="de-AT" b="0" dirty="0">
              <a:latin typeface="Times New Roman" pitchFamily="18" charset="0"/>
            </a:endParaRPr>
          </a:p>
          <a:p>
            <a:r>
              <a:rPr lang="de-AT" b="0" dirty="0" err="1">
                <a:latin typeface="Times New Roman" pitchFamily="18" charset="0"/>
              </a:rPr>
              <a:t>If</a:t>
            </a:r>
            <a:r>
              <a:rPr lang="de-AT" b="0" dirty="0">
                <a:latin typeface="Times New Roman" pitchFamily="18" charset="0"/>
              </a:rPr>
              <a:t> </a:t>
            </a:r>
            <a:r>
              <a:rPr lang="de-AT" b="0" dirty="0" err="1">
                <a:latin typeface="Times New Roman" pitchFamily="18" charset="0"/>
              </a:rPr>
              <a:t>one</a:t>
            </a:r>
            <a:r>
              <a:rPr lang="de-AT" b="0" dirty="0">
                <a:latin typeface="Times New Roman" pitchFamily="18" charset="0"/>
              </a:rPr>
              <a:t> </a:t>
            </a:r>
            <a:r>
              <a:rPr lang="de-AT" b="0" dirty="0" err="1">
                <a:latin typeface="Times New Roman" pitchFamily="18" charset="0"/>
              </a:rPr>
              <a:t>of</a:t>
            </a:r>
            <a:r>
              <a:rPr lang="de-AT" b="0" dirty="0">
                <a:latin typeface="Times New Roman" pitchFamily="18" charset="0"/>
              </a:rPr>
              <a:t> </a:t>
            </a:r>
            <a:r>
              <a:rPr lang="de-AT" b="0" dirty="0" err="1">
                <a:latin typeface="Times New Roman" pitchFamily="18" charset="0"/>
              </a:rPr>
              <a:t>application</a:t>
            </a:r>
            <a:r>
              <a:rPr lang="de-AT" b="0" dirty="0">
                <a:latin typeface="Times New Roman" pitchFamily="18" charset="0"/>
              </a:rPr>
              <a:t> </a:t>
            </a:r>
            <a:r>
              <a:rPr lang="de-AT" b="0" dirty="0" err="1">
                <a:latin typeface="Times New Roman" pitchFamily="18" charset="0"/>
              </a:rPr>
              <a:t>reports</a:t>
            </a:r>
            <a:r>
              <a:rPr lang="de-AT" b="0" dirty="0">
                <a:latin typeface="Times New Roman" pitchFamily="18" charset="0"/>
              </a:rPr>
              <a:t> </a:t>
            </a:r>
            <a:r>
              <a:rPr lang="de-AT" b="0" dirty="0" err="1">
                <a:latin typeface="Times New Roman" pitchFamily="18" charset="0"/>
              </a:rPr>
              <a:t>window</a:t>
            </a:r>
            <a:r>
              <a:rPr lang="de-AT" b="0" dirty="0">
                <a:latin typeface="Times New Roman" pitchFamily="18" charset="0"/>
              </a:rPr>
              <a:t> </a:t>
            </a:r>
            <a:r>
              <a:rPr lang="de-AT" b="0" dirty="0" err="1">
                <a:latin typeface="Times New Roman" pitchFamily="18" charset="0"/>
              </a:rPr>
              <a:t>change</a:t>
            </a:r>
            <a:r>
              <a:rPr lang="de-AT" b="0" dirty="0">
                <a:latin typeface="Times New Roman" pitchFamily="18" charset="0"/>
              </a:rPr>
              <a:t> (e.g. A </a:t>
            </a:r>
            <a:r>
              <a:rPr lang="de-AT" b="0" dirty="0" err="1">
                <a:latin typeface="Times New Roman" pitchFamily="18" charset="0"/>
              </a:rPr>
              <a:t>user</a:t>
            </a:r>
            <a:r>
              <a:rPr lang="de-AT" b="0" dirty="0">
                <a:latin typeface="Times New Roman" pitchFamily="18" charset="0"/>
              </a:rPr>
              <a:t> </a:t>
            </a:r>
            <a:r>
              <a:rPr lang="de-AT" b="0" dirty="0" err="1">
                <a:latin typeface="Times New Roman" pitchFamily="18" charset="0"/>
              </a:rPr>
              <a:t>has</a:t>
            </a:r>
            <a:r>
              <a:rPr lang="de-AT" b="0" dirty="0">
                <a:latin typeface="Times New Roman" pitchFamily="18" charset="0"/>
              </a:rPr>
              <a:t> </a:t>
            </a:r>
            <a:r>
              <a:rPr lang="de-AT" b="0" dirty="0" err="1">
                <a:latin typeface="Times New Roman" pitchFamily="18" charset="0"/>
              </a:rPr>
              <a:t>scrolled</a:t>
            </a:r>
            <a:r>
              <a:rPr lang="de-AT" b="0" dirty="0">
                <a:latin typeface="Times New Roman" pitchFamily="18" charset="0"/>
              </a:rPr>
              <a:t> a </a:t>
            </a:r>
            <a:r>
              <a:rPr lang="de-AT" b="0" dirty="0" err="1">
                <a:latin typeface="Times New Roman" pitchFamily="18" charset="0"/>
              </a:rPr>
              <a:t>page</a:t>
            </a:r>
            <a:r>
              <a:rPr lang="de-AT" b="0" dirty="0">
                <a:latin typeface="Times New Roman" pitchFamily="18" charset="0"/>
              </a:rPr>
              <a:t>) </a:t>
            </a:r>
          </a:p>
          <a:p>
            <a:r>
              <a:rPr lang="de-AT" b="0" dirty="0">
                <a:latin typeface="Times New Roman" pitchFamily="18" charset="0"/>
                <a:sym typeface="Wingdings" pitchFamily="2" charset="2"/>
              </a:rPr>
              <a:t> All link </a:t>
            </a:r>
            <a:r>
              <a:rPr lang="de-AT" b="0" dirty="0" err="1">
                <a:latin typeface="Times New Roman" pitchFamily="18" charset="0"/>
                <a:sym typeface="Wingdings" pitchFamily="2" charset="2"/>
              </a:rPr>
              <a:t>sets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branching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this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app</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need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re-rendered</a:t>
            </a:r>
            <a:r>
              <a:rPr lang="de-AT" b="0" dirty="0">
                <a:latin typeface="Times New Roman" pitchFamily="18" charset="0"/>
                <a:sym typeface="Wingdings" pitchFamily="2" charset="2"/>
              </a:rPr>
              <a:t> </a:t>
            </a:r>
            <a:endParaRPr lang="de-AT" b="0" dirty="0">
              <a:latin typeface="Times New Roman" pitchFamily="18" charset="0"/>
            </a:endParaRPr>
          </a:p>
          <a:p>
            <a:endParaRPr lang="de-AT" b="0" dirty="0">
              <a:latin typeface="Times New Roman" pitchFamily="18" charset="0"/>
            </a:endParaRPr>
          </a:p>
          <a:p>
            <a:endParaRPr lang="de-AT" b="0" dirty="0">
              <a:latin typeface="Times New Roman" pitchFamily="18" charset="0"/>
            </a:endParaRPr>
          </a:p>
        </p:txBody>
      </p:sp>
      <p:sp>
        <p:nvSpPr>
          <p:cNvPr id="72708" name="Slide Number Placeholder 3"/>
          <p:cNvSpPr>
            <a:spLocks noGrp="1"/>
          </p:cNvSpPr>
          <p:nvPr>
            <p:ph type="sldNum" sz="quarter"/>
          </p:nvPr>
        </p:nvSpPr>
        <p:spPr>
          <a:noFill/>
        </p:spPr>
        <p:txBody>
          <a:bodyPr/>
          <a:lstStyle/>
          <a:p>
            <a:fld id="{9E85012A-BC37-4062-8B5D-5920370F6D6B}" type="slidenum">
              <a:rPr lang="en-GB" smtClean="0"/>
              <a:pPr/>
              <a:t>80</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41413" y="685800"/>
            <a:ext cx="4568825" cy="3427413"/>
          </a:xfrm>
          <a:ln/>
        </p:spPr>
      </p:sp>
      <p:sp>
        <p:nvSpPr>
          <p:cNvPr id="3" name="Notes Placeholder 2"/>
          <p:cNvSpPr>
            <a:spLocks noGrp="1"/>
          </p:cNvSpPr>
          <p:nvPr>
            <p:ph type="body" idx="1"/>
          </p:nvPr>
        </p:nvSpPr>
        <p:spPr/>
        <p:txBody>
          <a:bodyPr>
            <a:normAutofit/>
          </a:bodyPr>
          <a:lstStyle/>
          <a:p>
            <a:pPr>
              <a:buFont typeface="Times New Roman" pitchFamily="16" charset="0"/>
              <a:buNone/>
              <a:defRPr/>
            </a:pPr>
            <a:r>
              <a:rPr lang="de-AT" b="0" dirty="0"/>
              <a:t>User left selects word in a browser and presses an embedded button to invoke linking</a:t>
            </a:r>
          </a:p>
          <a:p>
            <a:pPr>
              <a:buFont typeface="Times New Roman" pitchFamily="16" charset="0"/>
              <a:buNone/>
              <a:defRPr/>
            </a:pPr>
            <a:r>
              <a:rPr lang="de-AT" b="0" dirty="0"/>
              <a:t>Links are rendered to all application windows containing instances of the selected string </a:t>
            </a:r>
          </a:p>
          <a:p>
            <a:pPr>
              <a:buFont typeface="Times New Roman" pitchFamily="16" charset="0"/>
              <a:buNone/>
              <a:defRPr/>
            </a:pPr>
            <a:r>
              <a:rPr lang="de-AT" b="0" dirty="0"/>
              <a:t>Multiple sets of links are color-coded like their pointers </a:t>
            </a:r>
          </a:p>
          <a:p>
            <a:pPr>
              <a:buFont typeface="Times New Roman" pitchFamily="16" charset="0"/>
              <a:buNone/>
              <a:defRPr/>
            </a:pPr>
            <a:endParaRPr lang="de-AT" b="0" dirty="0"/>
          </a:p>
          <a:p>
            <a:pPr>
              <a:buFont typeface="Times New Roman" pitchFamily="16" charset="0"/>
              <a:buNone/>
              <a:defRPr/>
            </a:pPr>
            <a:r>
              <a:rPr lang="de-AT" b="0" dirty="0"/>
              <a:t>In this example: two different application examples: </a:t>
            </a:r>
          </a:p>
          <a:p>
            <a:pPr marL="228600" indent="-228600">
              <a:buFont typeface="Times New Roman" pitchFamily="16" charset="0"/>
              <a:buAutoNum type="arabicPeriod"/>
              <a:defRPr/>
            </a:pPr>
            <a:r>
              <a:rPr lang="de-AT" b="0" dirty="0"/>
              <a:t>Firefox extended by simple add-on (searches occurrences in text and image tags) </a:t>
            </a:r>
          </a:p>
          <a:p>
            <a:pPr marL="228600" indent="-228600">
              <a:buFont typeface="Times New Roman" pitchFamily="16" charset="0"/>
              <a:buAutoNum type="arabicPeriod"/>
              <a:defRPr/>
            </a:pPr>
            <a:r>
              <a:rPr lang="de-AT" b="0" dirty="0"/>
              <a:t>Google maps mash-up using Google maps API to search for geographic locations and to map these locations to screen positions </a:t>
            </a:r>
          </a:p>
        </p:txBody>
      </p:sp>
      <p:sp>
        <p:nvSpPr>
          <p:cNvPr id="79876" name="Slide Number Placeholder 3"/>
          <p:cNvSpPr>
            <a:spLocks noGrp="1"/>
          </p:cNvSpPr>
          <p:nvPr>
            <p:ph type="sldNum" sz="quarter"/>
          </p:nvPr>
        </p:nvSpPr>
        <p:spPr>
          <a:noFill/>
        </p:spPr>
        <p:txBody>
          <a:bodyPr/>
          <a:lstStyle/>
          <a:p>
            <a:fld id="{0357879A-F9D8-405D-A632-073D74CB6D53}" type="slidenum">
              <a:rPr lang="en-GB" smtClean="0"/>
              <a:pPr/>
              <a:t>81</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141413" y="685800"/>
            <a:ext cx="4568825" cy="3427413"/>
          </a:xfrm>
          <a:ln/>
        </p:spPr>
      </p:sp>
      <p:sp>
        <p:nvSpPr>
          <p:cNvPr id="80899" name="Notes Placeholder 2"/>
          <p:cNvSpPr>
            <a:spLocks noGrp="1"/>
          </p:cNvSpPr>
          <p:nvPr>
            <p:ph type="body" idx="1"/>
          </p:nvPr>
        </p:nvSpPr>
        <p:spPr>
          <a:noFill/>
          <a:ln/>
        </p:spPr>
        <p:txBody>
          <a:bodyPr/>
          <a:lstStyle/>
          <a:p>
            <a:r>
              <a:rPr lang="de-AT" b="0" dirty="0" err="1">
                <a:latin typeface="Times New Roman" pitchFamily="18" charset="0"/>
              </a:rPr>
              <a:t>Example</a:t>
            </a:r>
            <a:r>
              <a:rPr lang="de-AT" b="0" dirty="0">
                <a:latin typeface="Times New Roman" pitchFamily="18" charset="0"/>
              </a:rPr>
              <a:t>: </a:t>
            </a:r>
          </a:p>
          <a:p>
            <a:r>
              <a:rPr lang="de-AT" b="0" dirty="0" err="1">
                <a:latin typeface="Times New Roman" pitchFamily="18" charset="0"/>
              </a:rPr>
              <a:t>Shared</a:t>
            </a:r>
            <a:r>
              <a:rPr lang="de-AT" b="0" dirty="0">
                <a:latin typeface="Times New Roman" pitchFamily="18" charset="0"/>
              </a:rPr>
              <a:t> </a:t>
            </a:r>
            <a:r>
              <a:rPr lang="de-AT" b="0" dirty="0" err="1">
                <a:latin typeface="Times New Roman" pitchFamily="18" charset="0"/>
              </a:rPr>
              <a:t>overview</a:t>
            </a:r>
            <a:r>
              <a:rPr lang="de-AT" b="0" dirty="0">
                <a:latin typeface="Times New Roman" pitchFamily="18" charset="0"/>
              </a:rPr>
              <a:t> </a:t>
            </a:r>
            <a:r>
              <a:rPr lang="de-AT" b="0" dirty="0" err="1">
                <a:latin typeface="Times New Roman" pitchFamily="18" charset="0"/>
              </a:rPr>
              <a:t>map</a:t>
            </a:r>
            <a:r>
              <a:rPr lang="de-AT" b="0" dirty="0">
                <a:latin typeface="Times New Roman" pitchFamily="18" charset="0"/>
              </a:rPr>
              <a:t>, </a:t>
            </a:r>
            <a:r>
              <a:rPr lang="de-AT" b="0" dirty="0" err="1">
                <a:latin typeface="Times New Roman" pitchFamily="18" charset="0"/>
              </a:rPr>
              <a:t>very</a:t>
            </a:r>
            <a:r>
              <a:rPr lang="de-AT" b="0" dirty="0">
                <a:latin typeface="Times New Roman" pitchFamily="18" charset="0"/>
              </a:rPr>
              <a:t> </a:t>
            </a:r>
            <a:r>
              <a:rPr lang="de-AT" b="0" dirty="0" err="1">
                <a:latin typeface="Times New Roman" pitchFamily="18" charset="0"/>
              </a:rPr>
              <a:t>coarse</a:t>
            </a:r>
            <a:endParaRPr lang="de-AT" b="0" dirty="0">
              <a:latin typeface="Times New Roman" pitchFamily="18" charset="0"/>
            </a:endParaRPr>
          </a:p>
          <a:p>
            <a:r>
              <a:rPr lang="de-AT" b="0" dirty="0" err="1">
                <a:latin typeface="Times New Roman" pitchFamily="18" charset="0"/>
                <a:sym typeface="Wingdings" pitchFamily="2" charset="2"/>
              </a:rPr>
              <a:t>Seeing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how</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selections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relate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each</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other</a:t>
            </a:r>
            <a:r>
              <a:rPr lang="de-AT" b="0" dirty="0">
                <a:latin typeface="Times New Roman" pitchFamily="18" charset="0"/>
                <a:sym typeface="Wingdings" pitchFamily="2" charset="2"/>
              </a:rPr>
              <a:t> on </a:t>
            </a:r>
            <a:r>
              <a:rPr lang="de-AT" b="0" dirty="0" err="1">
                <a:latin typeface="Times New Roman" pitchFamily="18" charset="0"/>
                <a:sym typeface="Wingdings" pitchFamily="2" charset="2"/>
              </a:rPr>
              <a:t>the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overview</a:t>
            </a:r>
            <a:endParaRPr lang="de-AT" b="0" dirty="0">
              <a:latin typeface="Times New Roman" pitchFamily="18" charset="0"/>
              <a:sym typeface="Wingdings" pitchFamily="2" charset="2"/>
            </a:endParaRPr>
          </a:p>
          <a:p>
            <a:r>
              <a:rPr lang="de-AT" b="0" dirty="0">
                <a:latin typeface="Times New Roman" pitchFamily="18" charset="0"/>
                <a:sym typeface="Wingdings" pitchFamily="2" charset="2"/>
              </a:rPr>
              <a:t>Not </a:t>
            </a:r>
            <a:r>
              <a:rPr lang="de-AT" b="0" dirty="0" err="1">
                <a:latin typeface="Times New Roman" pitchFamily="18" charset="0"/>
                <a:sym typeface="Wingdings" pitchFamily="2" charset="2"/>
              </a:rPr>
              <a:t>required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change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representation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search</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for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occurrences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where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is</a:t>
            </a:r>
            <a:r>
              <a:rPr lang="de-AT" b="0" dirty="0">
                <a:latin typeface="Times New Roman" pitchFamily="18" charset="0"/>
                <a:sym typeface="Wingdings" pitchFamily="2" charset="2"/>
              </a:rPr>
              <a:t> D-</a:t>
            </a:r>
            <a:r>
              <a:rPr lang="de-AT" b="0" dirty="0" err="1">
                <a:latin typeface="Times New Roman" pitchFamily="18" charset="0"/>
                <a:sym typeface="Wingdings" pitchFamily="2" charset="2"/>
              </a:rPr>
              <a:t>Clucuronate</a:t>
            </a:r>
            <a:r>
              <a:rPr lang="de-AT" b="0" dirty="0">
                <a:latin typeface="Times New Roman" pitchFamily="18" charset="0"/>
                <a:sym typeface="Wingdings" pitchFamily="2" charset="2"/>
              </a:rPr>
              <a:t>?  just </a:t>
            </a:r>
            <a:r>
              <a:rPr lang="de-AT" b="0" dirty="0" err="1">
                <a:latin typeface="Times New Roman" pitchFamily="18" charset="0"/>
                <a:sym typeface="Wingdings" pitchFamily="2" charset="2"/>
              </a:rPr>
              <a:t>select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for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linking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no</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need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search</a:t>
            </a:r>
            <a:r>
              <a:rPr lang="de-AT" b="0" dirty="0">
                <a:latin typeface="Times New Roman" pitchFamily="18" charset="0"/>
                <a:sym typeface="Wingdings" pitchFamily="2" charset="2"/>
              </a:rPr>
              <a:t> in KEGG </a:t>
            </a:r>
            <a:r>
              <a:rPr lang="de-AT" b="0" dirty="0" err="1">
                <a:latin typeface="Times New Roman" pitchFamily="18" charset="0"/>
                <a:sym typeface="Wingdings" pitchFamily="2" charset="2"/>
              </a:rPr>
              <a:t>table</a:t>
            </a:r>
            <a:r>
              <a:rPr lang="de-AT" b="0" dirty="0">
                <a:latin typeface="Times New Roman" pitchFamily="18" charset="0"/>
                <a:sym typeface="Wingdings" pitchFamily="2" charset="2"/>
              </a:rPr>
              <a:t>) </a:t>
            </a:r>
          </a:p>
          <a:p>
            <a:endParaRPr lang="de-AT" b="0" dirty="0">
              <a:latin typeface="Times New Roman" pitchFamily="18" charset="0"/>
              <a:sym typeface="Wingdings" pitchFamily="2" charset="2"/>
            </a:endParaRPr>
          </a:p>
          <a:p>
            <a:r>
              <a:rPr lang="de-AT" b="0" dirty="0">
                <a:latin typeface="Times New Roman" pitchFamily="18" charset="0"/>
              </a:rPr>
              <a:t>Problem: </a:t>
            </a:r>
          </a:p>
          <a:p>
            <a:r>
              <a:rPr lang="de-AT" b="0" dirty="0" err="1">
                <a:latin typeface="Times New Roman" pitchFamily="18" charset="0"/>
              </a:rPr>
              <a:t>When</a:t>
            </a:r>
            <a:r>
              <a:rPr lang="de-AT" b="0" dirty="0">
                <a:latin typeface="Times New Roman" pitchFamily="18" charset="0"/>
              </a:rPr>
              <a:t> </a:t>
            </a:r>
            <a:r>
              <a:rPr lang="de-AT" b="0" dirty="0" err="1">
                <a:latin typeface="Times New Roman" pitchFamily="18" charset="0"/>
              </a:rPr>
              <a:t>other</a:t>
            </a:r>
            <a:r>
              <a:rPr lang="de-AT" b="0" dirty="0">
                <a:latin typeface="Times New Roman" pitchFamily="18" charset="0"/>
              </a:rPr>
              <a:t> </a:t>
            </a:r>
            <a:r>
              <a:rPr lang="de-AT" b="0" dirty="0" err="1">
                <a:latin typeface="Times New Roman" pitchFamily="18" charset="0"/>
              </a:rPr>
              <a:t>user</a:t>
            </a:r>
            <a:r>
              <a:rPr lang="de-AT" b="0" dirty="0">
                <a:latin typeface="Times New Roman" pitchFamily="18" charset="0"/>
              </a:rPr>
              <a:t> </a:t>
            </a:r>
            <a:r>
              <a:rPr lang="de-AT" b="0" dirty="0" err="1">
                <a:latin typeface="Times New Roman" pitchFamily="18" charset="0"/>
              </a:rPr>
              <a:t>makes</a:t>
            </a:r>
            <a:r>
              <a:rPr lang="de-AT" b="0" dirty="0">
                <a:latin typeface="Times New Roman" pitchFamily="18" charset="0"/>
              </a:rPr>
              <a:t> a </a:t>
            </a:r>
            <a:r>
              <a:rPr lang="de-AT" b="0" dirty="0" err="1">
                <a:latin typeface="Times New Roman" pitchFamily="18" charset="0"/>
              </a:rPr>
              <a:t>selection</a:t>
            </a:r>
            <a:r>
              <a:rPr lang="de-AT" b="0" dirty="0">
                <a:latin typeface="Times New Roman" pitchFamily="18" charset="0"/>
              </a:rPr>
              <a:t>, link </a:t>
            </a:r>
            <a:r>
              <a:rPr lang="de-AT" b="0" dirty="0" err="1">
                <a:latin typeface="Times New Roman" pitchFamily="18" charset="0"/>
              </a:rPr>
              <a:t>may</a:t>
            </a:r>
            <a:r>
              <a:rPr lang="de-AT" b="0" dirty="0">
                <a:latin typeface="Times New Roman" pitchFamily="18" charset="0"/>
              </a:rPr>
              <a:t> </a:t>
            </a:r>
            <a:r>
              <a:rPr lang="de-AT" b="0" dirty="0" err="1">
                <a:latin typeface="Times New Roman" pitchFamily="18" charset="0"/>
              </a:rPr>
              <a:t>unexpectedly</a:t>
            </a:r>
            <a:r>
              <a:rPr lang="de-AT" b="0" dirty="0">
                <a:latin typeface="Times New Roman" pitchFamily="18" charset="0"/>
              </a:rPr>
              <a:t> </a:t>
            </a:r>
            <a:r>
              <a:rPr lang="de-AT" b="0" dirty="0" err="1">
                <a:latin typeface="Times New Roman" pitchFamily="18" charset="0"/>
              </a:rPr>
              <a:t>intrude</a:t>
            </a:r>
            <a:r>
              <a:rPr lang="de-AT" b="0" dirty="0">
                <a:latin typeface="Times New Roman" pitchFamily="18" charset="0"/>
              </a:rPr>
              <a:t> </a:t>
            </a:r>
            <a:r>
              <a:rPr lang="de-AT" b="0" dirty="0" err="1">
                <a:latin typeface="Times New Roman" pitchFamily="18" charset="0"/>
              </a:rPr>
              <a:t>other</a:t>
            </a:r>
            <a:r>
              <a:rPr lang="de-AT" b="0" dirty="0">
                <a:latin typeface="Times New Roman" pitchFamily="18" charset="0"/>
              </a:rPr>
              <a:t> </a:t>
            </a:r>
            <a:r>
              <a:rPr lang="de-AT" b="0" dirty="0" err="1">
                <a:latin typeface="Times New Roman" pitchFamily="18" charset="0"/>
              </a:rPr>
              <a:t>user‘s</a:t>
            </a:r>
            <a:r>
              <a:rPr lang="de-AT" b="0" dirty="0">
                <a:latin typeface="Times New Roman" pitchFamily="18" charset="0"/>
              </a:rPr>
              <a:t> </a:t>
            </a:r>
            <a:r>
              <a:rPr lang="de-AT" b="0" dirty="0" err="1">
                <a:latin typeface="Times New Roman" pitchFamily="18" charset="0"/>
              </a:rPr>
              <a:t>current</a:t>
            </a:r>
            <a:r>
              <a:rPr lang="de-AT" b="0" dirty="0">
                <a:latin typeface="Times New Roman" pitchFamily="18" charset="0"/>
              </a:rPr>
              <a:t> </a:t>
            </a:r>
            <a:r>
              <a:rPr lang="de-AT" b="0" dirty="0" err="1">
                <a:latin typeface="Times New Roman" pitchFamily="18" charset="0"/>
              </a:rPr>
              <a:t>focus</a:t>
            </a:r>
            <a:r>
              <a:rPr lang="de-AT" b="0" dirty="0">
                <a:latin typeface="Times New Roman" pitchFamily="18" charset="0"/>
              </a:rPr>
              <a:t> </a:t>
            </a:r>
            <a:r>
              <a:rPr lang="de-AT" b="0" dirty="0" err="1">
                <a:latin typeface="Times New Roman" pitchFamily="18" charset="0"/>
              </a:rPr>
              <a:t>window</a:t>
            </a:r>
            <a:r>
              <a:rPr lang="de-AT" b="0" dirty="0">
                <a:latin typeface="Times New Roman" pitchFamily="18" charset="0"/>
              </a:rPr>
              <a:t> </a:t>
            </a:r>
          </a:p>
          <a:p>
            <a:r>
              <a:rPr lang="de-AT" b="0" dirty="0">
                <a:latin typeface="Times New Roman" pitchFamily="18" charset="0"/>
                <a:sym typeface="Wingdings" pitchFamily="2" charset="2"/>
              </a:rPr>
              <a:t> Users </a:t>
            </a:r>
            <a:r>
              <a:rPr lang="de-AT" b="0" dirty="0" err="1">
                <a:latin typeface="Times New Roman" pitchFamily="18" charset="0"/>
                <a:sym typeface="Wingdings" pitchFamily="2" charset="2"/>
              </a:rPr>
              <a:t>can</a:t>
            </a:r>
            <a:r>
              <a:rPr lang="de-AT" b="0" dirty="0">
                <a:latin typeface="Times New Roman" pitchFamily="18" charset="0"/>
                <a:sym typeface="Wingdings" pitchFamily="2" charset="2"/>
              </a:rPr>
              <a:t> lock </a:t>
            </a:r>
            <a:r>
              <a:rPr lang="de-AT" b="0" dirty="0" err="1">
                <a:latin typeface="Times New Roman" pitchFamily="18" charset="0"/>
                <a:sym typeface="Wingdings" pitchFamily="2" charset="2"/>
              </a:rPr>
              <a:t>their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windows</a:t>
            </a:r>
            <a:endParaRPr lang="de-AT" b="0" dirty="0">
              <a:latin typeface="Times New Roman" pitchFamily="18" charset="0"/>
            </a:endParaRPr>
          </a:p>
          <a:p>
            <a:endParaRPr lang="de-AT" dirty="0">
              <a:latin typeface="Times New Roman" pitchFamily="18" charset="0"/>
            </a:endParaRPr>
          </a:p>
        </p:txBody>
      </p:sp>
      <p:sp>
        <p:nvSpPr>
          <p:cNvPr id="80900" name="Slide Number Placeholder 3"/>
          <p:cNvSpPr>
            <a:spLocks noGrp="1"/>
          </p:cNvSpPr>
          <p:nvPr>
            <p:ph type="sldNum" sz="quarter"/>
          </p:nvPr>
        </p:nvSpPr>
        <p:spPr>
          <a:noFill/>
        </p:spPr>
        <p:txBody>
          <a:bodyPr/>
          <a:lstStyle/>
          <a:p>
            <a:fld id="{42E4459E-8406-4618-852A-DCE57661B269}" type="slidenum">
              <a:rPr lang="en-GB" smtClean="0"/>
              <a:pPr/>
              <a:t>82</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xfrm>
            <a:off x="1141413" y="685800"/>
            <a:ext cx="4568825" cy="3427413"/>
          </a:xfrm>
          <a:ln/>
        </p:spPr>
      </p:sp>
      <p:sp>
        <p:nvSpPr>
          <p:cNvPr id="81923" name="Notes Placeholder 2"/>
          <p:cNvSpPr>
            <a:spLocks noGrp="1"/>
          </p:cNvSpPr>
          <p:nvPr>
            <p:ph type="body" idx="1"/>
          </p:nvPr>
        </p:nvSpPr>
        <p:spPr>
          <a:noFill/>
          <a:ln/>
        </p:spPr>
        <p:txBody>
          <a:bodyPr/>
          <a:lstStyle/>
          <a:p>
            <a:r>
              <a:rPr lang="de-AT" b="0" dirty="0">
                <a:latin typeface="Times New Roman" pitchFamily="18" charset="0"/>
              </a:rPr>
              <a:t>Just </a:t>
            </a:r>
            <a:r>
              <a:rPr lang="de-AT" b="0" dirty="0" err="1">
                <a:latin typeface="Times New Roman" pitchFamily="18" charset="0"/>
              </a:rPr>
              <a:t>pressing</a:t>
            </a:r>
            <a:r>
              <a:rPr lang="de-AT" b="0" dirty="0">
                <a:latin typeface="Times New Roman" pitchFamily="18" charset="0"/>
              </a:rPr>
              <a:t> a </a:t>
            </a:r>
            <a:r>
              <a:rPr lang="de-AT" b="0" dirty="0" err="1">
                <a:latin typeface="Times New Roman" pitchFamily="18" charset="0"/>
              </a:rPr>
              <a:t>keyboard</a:t>
            </a:r>
            <a:r>
              <a:rPr lang="de-AT" b="0" dirty="0">
                <a:latin typeface="Times New Roman" pitchFamily="18" charset="0"/>
              </a:rPr>
              <a:t> </a:t>
            </a:r>
            <a:r>
              <a:rPr lang="de-AT" b="0" dirty="0" err="1">
                <a:latin typeface="Times New Roman" pitchFamily="18" charset="0"/>
              </a:rPr>
              <a:t>shortcut</a:t>
            </a:r>
            <a:r>
              <a:rPr lang="de-AT" b="0" dirty="0">
                <a:latin typeface="Times New Roman" pitchFamily="18" charset="0"/>
              </a:rPr>
              <a:t> on </a:t>
            </a:r>
            <a:r>
              <a:rPr lang="de-AT" b="0" dirty="0" err="1">
                <a:latin typeface="Times New Roman" pitchFamily="18" charset="0"/>
              </a:rPr>
              <a:t>focus</a:t>
            </a:r>
            <a:r>
              <a:rPr lang="de-AT" b="0" dirty="0">
                <a:latin typeface="Times New Roman" pitchFamily="18" charset="0"/>
              </a:rPr>
              <a:t> </a:t>
            </a:r>
            <a:r>
              <a:rPr lang="de-AT" b="0" dirty="0" err="1">
                <a:latin typeface="Times New Roman" pitchFamily="18" charset="0"/>
              </a:rPr>
              <a:t>window</a:t>
            </a:r>
            <a:endParaRPr lang="de-AT" b="0" dirty="0">
              <a:latin typeface="Times New Roman" pitchFamily="18" charset="0"/>
            </a:endParaRPr>
          </a:p>
          <a:p>
            <a:pPr>
              <a:buFont typeface="Wingdings" pitchFamily="2" charset="2"/>
              <a:buChar char="à"/>
            </a:pPr>
            <a:r>
              <a:rPr lang="de-AT" b="0" dirty="0" err="1">
                <a:latin typeface="Times New Roman" pitchFamily="18" charset="0"/>
                <a:sym typeface="Wingdings" pitchFamily="2" charset="2"/>
              </a:rPr>
              <a:t>If</a:t>
            </a:r>
            <a:r>
              <a:rPr lang="de-AT" b="0" dirty="0">
                <a:latin typeface="Times New Roman" pitchFamily="18" charset="0"/>
                <a:sym typeface="Wingdings" pitchFamily="2" charset="2"/>
              </a:rPr>
              <a:t> not </a:t>
            </a:r>
            <a:r>
              <a:rPr lang="de-AT" b="0" dirty="0" err="1">
                <a:latin typeface="Times New Roman" pitchFamily="18" charset="0"/>
                <a:sym typeface="Wingdings" pitchFamily="2" charset="2"/>
              </a:rPr>
              <a:t>already</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locked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by</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another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user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window</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now</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locked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for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other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users</a:t>
            </a:r>
            <a:r>
              <a:rPr lang="de-AT" b="0" dirty="0">
                <a:latin typeface="Times New Roman" pitchFamily="18" charset="0"/>
                <a:sym typeface="Wingdings" pitchFamily="2" charset="2"/>
              </a:rPr>
              <a:t>‘ links</a:t>
            </a:r>
          </a:p>
          <a:p>
            <a:pPr>
              <a:buFont typeface="Wingdings" pitchFamily="2" charset="2"/>
              <a:buNone/>
            </a:pPr>
            <a:endParaRPr lang="de-AT" b="0" dirty="0">
              <a:latin typeface="Times New Roman" pitchFamily="18" charset="0"/>
              <a:sym typeface="Wingdings" pitchFamily="2" charset="2"/>
            </a:endParaRPr>
          </a:p>
          <a:p>
            <a:pPr>
              <a:buFont typeface="Wingdings" pitchFamily="2" charset="2"/>
              <a:buNone/>
            </a:pPr>
            <a:r>
              <a:rPr lang="de-AT" b="0" dirty="0" err="1">
                <a:latin typeface="Times New Roman" pitchFamily="18" charset="0"/>
                <a:sym typeface="Wingdings" pitchFamily="2" charset="2"/>
              </a:rPr>
              <a:t>Visualized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by</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colored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border</a:t>
            </a:r>
            <a:r>
              <a:rPr lang="de-AT" b="0" dirty="0">
                <a:latin typeface="Times New Roman" pitchFamily="18" charset="0"/>
                <a:sym typeface="Wingdings" pitchFamily="2" charset="2"/>
              </a:rPr>
              <a:t> in </a:t>
            </a:r>
            <a:r>
              <a:rPr lang="de-AT" b="0" dirty="0" err="1">
                <a:latin typeface="Times New Roman" pitchFamily="18" charset="0"/>
                <a:sym typeface="Wingdings" pitchFamily="2" charset="2"/>
              </a:rPr>
              <a:t>pointer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color</a:t>
            </a:r>
            <a:endParaRPr lang="de-AT" b="0" dirty="0">
              <a:latin typeface="Times New Roman" pitchFamily="18" charset="0"/>
            </a:endParaRPr>
          </a:p>
        </p:txBody>
      </p:sp>
      <p:sp>
        <p:nvSpPr>
          <p:cNvPr id="81924" name="Slide Number Placeholder 3"/>
          <p:cNvSpPr>
            <a:spLocks noGrp="1"/>
          </p:cNvSpPr>
          <p:nvPr>
            <p:ph type="sldNum" sz="quarter"/>
          </p:nvPr>
        </p:nvSpPr>
        <p:spPr>
          <a:noFill/>
        </p:spPr>
        <p:txBody>
          <a:bodyPr/>
          <a:lstStyle/>
          <a:p>
            <a:fld id="{F4739801-4643-402D-AB5E-46353F0F80E0}" type="slidenum">
              <a:rPr lang="en-GB" smtClean="0"/>
              <a:pPr/>
              <a:t>83</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xfrm>
            <a:off x="1141413" y="685800"/>
            <a:ext cx="4568825" cy="3427413"/>
          </a:xfrm>
          <a:ln/>
        </p:spPr>
      </p:sp>
      <p:sp>
        <p:nvSpPr>
          <p:cNvPr id="82947" name="Notes Placeholder 2"/>
          <p:cNvSpPr>
            <a:spLocks noGrp="1"/>
          </p:cNvSpPr>
          <p:nvPr>
            <p:ph type="body" idx="1"/>
          </p:nvPr>
        </p:nvSpPr>
        <p:spPr>
          <a:noFill/>
          <a:ln/>
        </p:spPr>
        <p:txBody>
          <a:bodyPr/>
          <a:lstStyle/>
          <a:p>
            <a:r>
              <a:rPr lang="de-AT" b="0" dirty="0" err="1">
                <a:latin typeface="Times New Roman" pitchFamily="18" charset="0"/>
              </a:rPr>
              <a:t>Quickly</a:t>
            </a:r>
            <a:r>
              <a:rPr lang="de-AT" b="0" dirty="0">
                <a:latin typeface="Times New Roman" pitchFamily="18" charset="0"/>
              </a:rPr>
              <a:t> check </a:t>
            </a:r>
            <a:r>
              <a:rPr lang="de-AT" b="0" dirty="0" err="1">
                <a:latin typeface="Times New Roman" pitchFamily="18" charset="0"/>
              </a:rPr>
              <a:t>whether</a:t>
            </a:r>
            <a:r>
              <a:rPr lang="de-AT" b="0" dirty="0">
                <a:latin typeface="Times New Roman" pitchFamily="18" charset="0"/>
              </a:rPr>
              <a:t> </a:t>
            </a:r>
            <a:r>
              <a:rPr lang="de-AT" b="0" dirty="0" err="1">
                <a:latin typeface="Times New Roman" pitchFamily="18" charset="0"/>
              </a:rPr>
              <a:t>other</a:t>
            </a:r>
            <a:r>
              <a:rPr lang="de-AT" b="0" dirty="0">
                <a:latin typeface="Times New Roman" pitchFamily="18" charset="0"/>
              </a:rPr>
              <a:t> </a:t>
            </a:r>
            <a:r>
              <a:rPr lang="de-AT" b="0" dirty="0" err="1">
                <a:latin typeface="Times New Roman" pitchFamily="18" charset="0"/>
              </a:rPr>
              <a:t>user‘s</a:t>
            </a:r>
            <a:r>
              <a:rPr lang="de-AT" b="0" dirty="0">
                <a:latin typeface="Times New Roman" pitchFamily="18" charset="0"/>
              </a:rPr>
              <a:t> </a:t>
            </a:r>
            <a:r>
              <a:rPr lang="de-AT" b="0" dirty="0" err="1">
                <a:latin typeface="Times New Roman" pitchFamily="18" charset="0"/>
              </a:rPr>
              <a:t>selection</a:t>
            </a:r>
            <a:r>
              <a:rPr lang="de-AT" b="0" dirty="0">
                <a:latin typeface="Times New Roman" pitchFamily="18" charset="0"/>
              </a:rPr>
              <a:t> </a:t>
            </a:r>
            <a:r>
              <a:rPr lang="de-AT" b="0" dirty="0" err="1">
                <a:latin typeface="Times New Roman" pitchFamily="18" charset="0"/>
              </a:rPr>
              <a:t>is</a:t>
            </a:r>
            <a:r>
              <a:rPr lang="de-AT" b="0" dirty="0">
                <a:latin typeface="Times New Roman" pitchFamily="18" charset="0"/>
              </a:rPr>
              <a:t> </a:t>
            </a:r>
            <a:r>
              <a:rPr lang="de-AT" b="0" dirty="0" err="1">
                <a:latin typeface="Times New Roman" pitchFamily="18" charset="0"/>
              </a:rPr>
              <a:t>contained</a:t>
            </a:r>
            <a:r>
              <a:rPr lang="de-AT" b="0" dirty="0">
                <a:latin typeface="Times New Roman" pitchFamily="18" charset="0"/>
              </a:rPr>
              <a:t> in </a:t>
            </a:r>
            <a:r>
              <a:rPr lang="de-AT" b="0" dirty="0" err="1">
                <a:latin typeface="Times New Roman" pitchFamily="18" charset="0"/>
              </a:rPr>
              <a:t>own</a:t>
            </a:r>
            <a:r>
              <a:rPr lang="de-AT" b="0" dirty="0">
                <a:latin typeface="Times New Roman" pitchFamily="18" charset="0"/>
              </a:rPr>
              <a:t> (</a:t>
            </a:r>
            <a:r>
              <a:rPr lang="de-AT" b="0" dirty="0" err="1">
                <a:latin typeface="Times New Roman" pitchFamily="18" charset="0"/>
              </a:rPr>
              <a:t>locked</a:t>
            </a:r>
            <a:r>
              <a:rPr lang="de-AT" b="0" dirty="0">
                <a:latin typeface="Times New Roman" pitchFamily="18" charset="0"/>
              </a:rPr>
              <a:t>) </a:t>
            </a:r>
            <a:r>
              <a:rPr lang="de-AT" b="0" dirty="0" err="1">
                <a:latin typeface="Times New Roman" pitchFamily="18" charset="0"/>
              </a:rPr>
              <a:t>window</a:t>
            </a:r>
            <a:r>
              <a:rPr lang="de-AT" b="0" dirty="0">
                <a:latin typeface="Times New Roman" pitchFamily="18" charset="0"/>
              </a:rPr>
              <a:t>: </a:t>
            </a:r>
          </a:p>
          <a:p>
            <a:r>
              <a:rPr lang="de-AT" b="0" dirty="0">
                <a:latin typeface="Times New Roman" pitchFamily="18" charset="0"/>
              </a:rPr>
              <a:t>Move </a:t>
            </a:r>
            <a:r>
              <a:rPr lang="de-AT" b="0" dirty="0" err="1">
                <a:latin typeface="Times New Roman" pitchFamily="18" charset="0"/>
              </a:rPr>
              <a:t>cursor</a:t>
            </a:r>
            <a:r>
              <a:rPr lang="de-AT" b="0" dirty="0">
                <a:latin typeface="Times New Roman" pitchFamily="18" charset="0"/>
              </a:rPr>
              <a:t> on top of </a:t>
            </a:r>
            <a:r>
              <a:rPr lang="de-AT" b="0" dirty="0" err="1">
                <a:latin typeface="Times New Roman" pitchFamily="18" charset="0"/>
              </a:rPr>
              <a:t>another</a:t>
            </a:r>
            <a:r>
              <a:rPr lang="de-AT" b="0" dirty="0">
                <a:latin typeface="Times New Roman" pitchFamily="18" charset="0"/>
              </a:rPr>
              <a:t> </a:t>
            </a:r>
            <a:r>
              <a:rPr lang="de-AT" b="0" dirty="0" err="1">
                <a:latin typeface="Times New Roman" pitchFamily="18" charset="0"/>
              </a:rPr>
              <a:t>user‘s</a:t>
            </a:r>
            <a:r>
              <a:rPr lang="de-AT" b="0" dirty="0">
                <a:latin typeface="Times New Roman" pitchFamily="18" charset="0"/>
              </a:rPr>
              <a:t> </a:t>
            </a:r>
            <a:r>
              <a:rPr lang="de-AT" b="0" dirty="0" err="1">
                <a:latin typeface="Times New Roman" pitchFamily="18" charset="0"/>
              </a:rPr>
              <a:t>selection</a:t>
            </a:r>
            <a:r>
              <a:rPr lang="de-AT" b="0" dirty="0">
                <a:latin typeface="Times New Roman" pitchFamily="18" charset="0"/>
              </a:rPr>
              <a:t> </a:t>
            </a:r>
            <a:r>
              <a:rPr lang="de-AT" b="0" dirty="0" err="1">
                <a:latin typeface="Times New Roman" pitchFamily="18" charset="0"/>
              </a:rPr>
              <a:t>rectangle</a:t>
            </a:r>
            <a:endParaRPr lang="de-AT" b="0" dirty="0">
              <a:latin typeface="Times New Roman" pitchFamily="18" charset="0"/>
            </a:endParaRPr>
          </a:p>
          <a:p>
            <a:pPr>
              <a:buFont typeface="Wingdings" pitchFamily="2" charset="2"/>
              <a:buChar char="à"/>
            </a:pPr>
            <a:r>
              <a:rPr lang="de-AT" b="0" dirty="0" err="1">
                <a:latin typeface="Times New Roman" pitchFamily="18" charset="0"/>
                <a:sym typeface="Wingdings" pitchFamily="2" charset="2"/>
              </a:rPr>
              <a:t>Own</a:t>
            </a:r>
            <a:r>
              <a:rPr lang="de-AT" b="0" dirty="0">
                <a:latin typeface="Times New Roman" pitchFamily="18" charset="0"/>
                <a:sym typeface="Wingdings" pitchFamily="2" charset="2"/>
              </a:rPr>
              <a:t> links </a:t>
            </a:r>
            <a:r>
              <a:rPr lang="de-AT" b="0" dirty="0" err="1">
                <a:latin typeface="Times New Roman" pitchFamily="18" charset="0"/>
                <a:sym typeface="Wingdings" pitchFamily="2" charset="2"/>
              </a:rPr>
              <a:t>are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temporarily</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exchanged</a:t>
            </a:r>
            <a:endParaRPr lang="de-AT" b="0" dirty="0">
              <a:latin typeface="Times New Roman" pitchFamily="18" charset="0"/>
              <a:sym typeface="Wingdings" pitchFamily="2" charset="2"/>
            </a:endParaRPr>
          </a:p>
          <a:p>
            <a:pPr>
              <a:buFont typeface="Wingdings" pitchFamily="2" charset="2"/>
              <a:buNone/>
            </a:pPr>
            <a:r>
              <a:rPr lang="de-AT" b="0" dirty="0">
                <a:latin typeface="Times New Roman" pitchFamily="18" charset="0"/>
                <a:sym typeface="Wingdings" pitchFamily="2" charset="2"/>
              </a:rPr>
              <a:t>Move </a:t>
            </a:r>
            <a:r>
              <a:rPr lang="de-AT" b="0" dirty="0" err="1">
                <a:latin typeface="Times New Roman" pitchFamily="18" charset="0"/>
                <a:sym typeface="Wingdings" pitchFamily="2" charset="2"/>
              </a:rPr>
              <a:t>cursor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away</a:t>
            </a:r>
            <a:r>
              <a:rPr lang="de-AT" b="0" dirty="0">
                <a:latin typeface="Times New Roman" pitchFamily="18" charset="0"/>
                <a:sym typeface="Wingdings" pitchFamily="2" charset="2"/>
              </a:rPr>
              <a:t> </a:t>
            </a:r>
          </a:p>
          <a:p>
            <a:pPr>
              <a:buFont typeface="Wingdings" pitchFamily="2" charset="2"/>
              <a:buChar char="à"/>
            </a:pPr>
            <a:r>
              <a:rPr lang="de-AT" b="0" dirty="0" err="1">
                <a:latin typeface="Times New Roman" pitchFamily="18" charset="0"/>
                <a:sym typeface="Wingdings" pitchFamily="2" charset="2"/>
              </a:rPr>
              <a:t>Own</a:t>
            </a:r>
            <a:r>
              <a:rPr lang="de-AT" b="0" dirty="0">
                <a:latin typeface="Times New Roman" pitchFamily="18" charset="0"/>
                <a:sym typeface="Wingdings" pitchFamily="2" charset="2"/>
              </a:rPr>
              <a:t> links </a:t>
            </a:r>
            <a:r>
              <a:rPr lang="de-AT" b="0" dirty="0" err="1">
                <a:latin typeface="Times New Roman" pitchFamily="18" charset="0"/>
                <a:sym typeface="Wingdings" pitchFamily="2" charset="2"/>
              </a:rPr>
              <a:t>re-appear</a:t>
            </a:r>
            <a:endParaRPr lang="de-AT" b="0" dirty="0">
              <a:latin typeface="Times New Roman" pitchFamily="18" charset="0"/>
              <a:sym typeface="Wingdings" pitchFamily="2" charset="2"/>
            </a:endParaRPr>
          </a:p>
          <a:p>
            <a:pPr>
              <a:buFont typeface="Wingdings" pitchFamily="2" charset="2"/>
              <a:buNone/>
            </a:pPr>
            <a:r>
              <a:rPr lang="de-AT" b="0" dirty="0" err="1">
                <a:latin typeface="Times New Roman" pitchFamily="18" charset="0"/>
                <a:sym typeface="Wingdings" pitchFamily="2" charset="2"/>
              </a:rPr>
              <a:t>For</a:t>
            </a:r>
            <a:r>
              <a:rPr lang="de-AT" b="0" dirty="0">
                <a:latin typeface="Times New Roman" pitchFamily="18" charset="0"/>
                <a:sym typeface="Wingdings" pitchFamily="2" charset="2"/>
              </a:rPr>
              <a:t> quick </a:t>
            </a:r>
            <a:r>
              <a:rPr lang="de-AT" b="0" dirty="0" err="1">
                <a:latin typeface="Times New Roman" pitchFamily="18" charset="0"/>
                <a:sym typeface="Wingdings" pitchFamily="2" charset="2"/>
              </a:rPr>
              <a:t>checks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and</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comparisons</a:t>
            </a:r>
            <a:r>
              <a:rPr lang="de-AT" b="0" dirty="0">
                <a:latin typeface="Times New Roman" pitchFamily="18" charset="0"/>
                <a:sym typeface="Wingdings" pitchFamily="2" charset="2"/>
              </a:rPr>
              <a:t> of different </a:t>
            </a:r>
            <a:r>
              <a:rPr lang="de-AT" b="0" dirty="0" err="1">
                <a:latin typeface="Times New Roman" pitchFamily="18" charset="0"/>
                <a:sym typeface="Wingdings" pitchFamily="2" charset="2"/>
              </a:rPr>
              <a:t>user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selections</a:t>
            </a:r>
            <a:r>
              <a:rPr lang="de-AT" b="0" dirty="0">
                <a:latin typeface="Times New Roman" pitchFamily="18" charset="0"/>
                <a:sym typeface="Wingdings" pitchFamily="2" charset="2"/>
              </a:rPr>
              <a:t> </a:t>
            </a:r>
          </a:p>
        </p:txBody>
      </p:sp>
      <p:sp>
        <p:nvSpPr>
          <p:cNvPr id="82948" name="Slide Number Placeholder 3"/>
          <p:cNvSpPr>
            <a:spLocks noGrp="1"/>
          </p:cNvSpPr>
          <p:nvPr>
            <p:ph type="sldNum" sz="quarter"/>
          </p:nvPr>
        </p:nvSpPr>
        <p:spPr>
          <a:noFill/>
        </p:spPr>
        <p:txBody>
          <a:bodyPr/>
          <a:lstStyle/>
          <a:p>
            <a:fld id="{02147D21-B70A-44F7-B513-C0AA6E847E48}" type="slidenum">
              <a:rPr lang="en-GB" smtClean="0"/>
              <a:pPr/>
              <a:t>84</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1141413" y="685800"/>
            <a:ext cx="4568825" cy="3427413"/>
          </a:xfrm>
          <a:ln/>
        </p:spPr>
      </p:sp>
      <p:sp>
        <p:nvSpPr>
          <p:cNvPr id="84995" name="Notes Placeholder 2"/>
          <p:cNvSpPr>
            <a:spLocks noGrp="1"/>
          </p:cNvSpPr>
          <p:nvPr>
            <p:ph type="body" idx="1"/>
          </p:nvPr>
        </p:nvSpPr>
        <p:spPr>
          <a:noFill/>
          <a:ln/>
        </p:spPr>
        <p:txBody>
          <a:bodyPr/>
          <a:lstStyle/>
          <a:p>
            <a:r>
              <a:rPr lang="de-AT" dirty="0" err="1">
                <a:latin typeface="Times New Roman" pitchFamily="18" charset="0"/>
              </a:rPr>
              <a:t>We</a:t>
            </a:r>
            <a:r>
              <a:rPr lang="de-AT" dirty="0">
                <a:latin typeface="Times New Roman" pitchFamily="18" charset="0"/>
              </a:rPr>
              <a:t> </a:t>
            </a:r>
            <a:r>
              <a:rPr lang="de-AT" dirty="0" err="1">
                <a:latin typeface="Times New Roman" pitchFamily="18" charset="0"/>
              </a:rPr>
              <a:t>provide</a:t>
            </a:r>
            <a:r>
              <a:rPr lang="de-AT" dirty="0">
                <a:latin typeface="Times New Roman" pitchFamily="18" charset="0"/>
              </a:rPr>
              <a:t> a simple </a:t>
            </a:r>
            <a:r>
              <a:rPr lang="de-AT" dirty="0" err="1">
                <a:latin typeface="Times New Roman" pitchFamily="18" charset="0"/>
              </a:rPr>
              <a:t>bookmark</a:t>
            </a:r>
            <a:r>
              <a:rPr lang="de-AT" dirty="0">
                <a:latin typeface="Times New Roman" pitchFamily="18" charset="0"/>
              </a:rPr>
              <a:t> </a:t>
            </a:r>
            <a:r>
              <a:rPr lang="de-AT" dirty="0" err="1">
                <a:latin typeface="Times New Roman" pitchFamily="18" charset="0"/>
              </a:rPr>
              <a:t>list</a:t>
            </a:r>
            <a:r>
              <a:rPr lang="de-AT" dirty="0">
                <a:latin typeface="Times New Roman" pitchFamily="18" charset="0"/>
              </a:rPr>
              <a:t> </a:t>
            </a:r>
            <a:r>
              <a:rPr lang="de-AT" dirty="0" err="1">
                <a:latin typeface="Times New Roman" pitchFamily="18" charset="0"/>
              </a:rPr>
              <a:t>which</a:t>
            </a:r>
            <a:r>
              <a:rPr lang="de-AT" dirty="0">
                <a:latin typeface="Times New Roman" pitchFamily="18" charset="0"/>
              </a:rPr>
              <a:t> </a:t>
            </a:r>
            <a:r>
              <a:rPr lang="de-AT" dirty="0" err="1">
                <a:latin typeface="Times New Roman" pitchFamily="18" charset="0"/>
              </a:rPr>
              <a:t>can</a:t>
            </a:r>
            <a:r>
              <a:rPr lang="de-AT" dirty="0">
                <a:latin typeface="Times New Roman" pitchFamily="18" charset="0"/>
              </a:rPr>
              <a:t> </a:t>
            </a:r>
            <a:r>
              <a:rPr lang="de-AT" dirty="0" err="1">
                <a:latin typeface="Times New Roman" pitchFamily="18" charset="0"/>
              </a:rPr>
              <a:t>be</a:t>
            </a:r>
            <a:r>
              <a:rPr lang="de-AT" dirty="0">
                <a:latin typeface="Times New Roman" pitchFamily="18" charset="0"/>
              </a:rPr>
              <a:t> </a:t>
            </a:r>
            <a:r>
              <a:rPr lang="de-AT" dirty="0" err="1">
                <a:latin typeface="Times New Roman" pitchFamily="18" charset="0"/>
              </a:rPr>
              <a:t>used</a:t>
            </a:r>
            <a:r>
              <a:rPr lang="de-AT" dirty="0">
                <a:latin typeface="Times New Roman" pitchFamily="18" charset="0"/>
              </a:rPr>
              <a:t> </a:t>
            </a:r>
            <a:r>
              <a:rPr lang="de-AT" dirty="0" err="1">
                <a:latin typeface="Times New Roman" pitchFamily="18" charset="0"/>
              </a:rPr>
              <a:t>as</a:t>
            </a:r>
            <a:r>
              <a:rPr lang="de-AT" dirty="0">
                <a:latin typeface="Times New Roman" pitchFamily="18" charset="0"/>
              </a:rPr>
              <a:t> </a:t>
            </a:r>
            <a:r>
              <a:rPr lang="de-AT" dirty="0" err="1">
                <a:latin typeface="Times New Roman" pitchFamily="18" charset="0"/>
              </a:rPr>
              <a:t>central</a:t>
            </a:r>
            <a:r>
              <a:rPr lang="de-AT" dirty="0">
                <a:latin typeface="Times New Roman" pitchFamily="18" charset="0"/>
              </a:rPr>
              <a:t> </a:t>
            </a:r>
            <a:r>
              <a:rPr lang="de-AT" dirty="0" err="1">
                <a:latin typeface="Times New Roman" pitchFamily="18" charset="0"/>
              </a:rPr>
              <a:t>storage</a:t>
            </a:r>
            <a:r>
              <a:rPr lang="de-AT" dirty="0">
                <a:latin typeface="Times New Roman" pitchFamily="18" charset="0"/>
              </a:rPr>
              <a:t> </a:t>
            </a:r>
            <a:r>
              <a:rPr lang="de-AT" dirty="0" err="1">
                <a:latin typeface="Times New Roman" pitchFamily="18" charset="0"/>
              </a:rPr>
              <a:t>tool</a:t>
            </a:r>
            <a:r>
              <a:rPr lang="de-AT" dirty="0">
                <a:latin typeface="Times New Roman" pitchFamily="18" charset="0"/>
              </a:rPr>
              <a:t>, but also </a:t>
            </a:r>
            <a:r>
              <a:rPr lang="de-AT" dirty="0" err="1">
                <a:latin typeface="Times New Roman" pitchFamily="18" charset="0"/>
              </a:rPr>
              <a:t>as</a:t>
            </a:r>
            <a:r>
              <a:rPr lang="de-AT" dirty="0">
                <a:latin typeface="Times New Roman" pitchFamily="18" charset="0"/>
              </a:rPr>
              <a:t> global </a:t>
            </a:r>
            <a:r>
              <a:rPr lang="de-AT" dirty="0" err="1">
                <a:latin typeface="Times New Roman" pitchFamily="18" charset="0"/>
              </a:rPr>
              <a:t>search</a:t>
            </a:r>
            <a:r>
              <a:rPr lang="de-AT" dirty="0">
                <a:latin typeface="Times New Roman" pitchFamily="18" charset="0"/>
              </a:rPr>
              <a:t> </a:t>
            </a:r>
            <a:r>
              <a:rPr lang="de-AT" dirty="0" err="1">
                <a:latin typeface="Times New Roman" pitchFamily="18" charset="0"/>
              </a:rPr>
              <a:t>tool</a:t>
            </a:r>
            <a:r>
              <a:rPr lang="de-AT" dirty="0">
                <a:latin typeface="Times New Roman" pitchFamily="18" charset="0"/>
              </a:rPr>
              <a:t> </a:t>
            </a:r>
          </a:p>
          <a:p>
            <a:endParaRPr lang="de-AT" dirty="0">
              <a:latin typeface="Times New Roman" pitchFamily="18" charset="0"/>
            </a:endParaRPr>
          </a:p>
          <a:p>
            <a:r>
              <a:rPr lang="de-AT" b="1" dirty="0">
                <a:latin typeface="Times New Roman" pitchFamily="18" charset="0"/>
              </a:rPr>
              <a:t>Shows </a:t>
            </a:r>
            <a:r>
              <a:rPr lang="de-AT" b="1" dirty="0" err="1">
                <a:latin typeface="Times New Roman" pitchFamily="18" charset="0"/>
              </a:rPr>
              <a:t>current</a:t>
            </a:r>
            <a:r>
              <a:rPr lang="de-AT" b="1" dirty="0">
                <a:latin typeface="Times New Roman" pitchFamily="18" charset="0"/>
              </a:rPr>
              <a:t> </a:t>
            </a:r>
            <a:r>
              <a:rPr lang="de-AT" b="1" dirty="0" err="1">
                <a:latin typeface="Times New Roman" pitchFamily="18" charset="0"/>
              </a:rPr>
              <a:t>selection</a:t>
            </a:r>
            <a:r>
              <a:rPr lang="de-AT" b="1" dirty="0">
                <a:latin typeface="Times New Roman" pitchFamily="18" charset="0"/>
              </a:rPr>
              <a:t> </a:t>
            </a:r>
            <a:r>
              <a:rPr lang="de-AT" b="1" dirty="0" err="1">
                <a:latin typeface="Times New Roman" pitchFamily="18" charset="0"/>
              </a:rPr>
              <a:t>strings</a:t>
            </a:r>
            <a:r>
              <a:rPr lang="de-AT" b="1" dirty="0">
                <a:latin typeface="Times New Roman" pitchFamily="18" charset="0"/>
              </a:rPr>
              <a:t> </a:t>
            </a:r>
            <a:r>
              <a:rPr lang="de-AT" b="1" dirty="0" err="1">
                <a:latin typeface="Times New Roman" pitchFamily="18" charset="0"/>
              </a:rPr>
              <a:t>by</a:t>
            </a:r>
            <a:r>
              <a:rPr lang="de-AT" b="1" dirty="0">
                <a:latin typeface="Times New Roman" pitchFamily="18" charset="0"/>
              </a:rPr>
              <a:t> all </a:t>
            </a:r>
            <a:r>
              <a:rPr lang="de-AT" b="1" dirty="0" err="1">
                <a:latin typeface="Times New Roman" pitchFamily="18" charset="0"/>
              </a:rPr>
              <a:t>users</a:t>
            </a:r>
            <a:r>
              <a:rPr lang="de-AT" dirty="0">
                <a:latin typeface="Times New Roman" pitchFamily="18" charset="0"/>
              </a:rPr>
              <a:t> </a:t>
            </a:r>
            <a:r>
              <a:rPr lang="de-AT" dirty="0" err="1">
                <a:latin typeface="Times New Roman" pitchFamily="18" charset="0"/>
              </a:rPr>
              <a:t>and</a:t>
            </a:r>
            <a:r>
              <a:rPr lang="de-AT" dirty="0">
                <a:latin typeface="Times New Roman" pitchFamily="18" charset="0"/>
              </a:rPr>
              <a:t> also </a:t>
            </a:r>
            <a:r>
              <a:rPr lang="de-AT" dirty="0" err="1">
                <a:latin typeface="Times New Roman" pitchFamily="18" charset="0"/>
              </a:rPr>
              <a:t>provides</a:t>
            </a:r>
            <a:r>
              <a:rPr lang="de-AT" dirty="0">
                <a:latin typeface="Times New Roman" pitchFamily="18" charset="0"/>
              </a:rPr>
              <a:t> </a:t>
            </a:r>
            <a:r>
              <a:rPr lang="de-AT" b="1" dirty="0">
                <a:latin typeface="Times New Roman" pitchFamily="18" charset="0"/>
              </a:rPr>
              <a:t>an </a:t>
            </a:r>
            <a:r>
              <a:rPr lang="de-AT" b="1" dirty="0" err="1">
                <a:latin typeface="Times New Roman" pitchFamily="18" charset="0"/>
              </a:rPr>
              <a:t>empty</a:t>
            </a:r>
            <a:r>
              <a:rPr lang="de-AT" b="1" dirty="0">
                <a:latin typeface="Times New Roman" pitchFamily="18" charset="0"/>
              </a:rPr>
              <a:t> </a:t>
            </a:r>
            <a:r>
              <a:rPr lang="de-AT" b="1" dirty="0" err="1">
                <a:latin typeface="Times New Roman" pitchFamily="18" charset="0"/>
              </a:rPr>
              <a:t>field</a:t>
            </a:r>
            <a:r>
              <a:rPr lang="de-AT" b="1" dirty="0">
                <a:latin typeface="Times New Roman" pitchFamily="18" charset="0"/>
              </a:rPr>
              <a:t> </a:t>
            </a:r>
            <a:r>
              <a:rPr lang="de-AT" b="1" dirty="0" err="1">
                <a:latin typeface="Times New Roman" pitchFamily="18" charset="0"/>
              </a:rPr>
              <a:t>where</a:t>
            </a:r>
            <a:r>
              <a:rPr lang="de-AT" b="1" dirty="0">
                <a:latin typeface="Times New Roman" pitchFamily="18" charset="0"/>
              </a:rPr>
              <a:t> </a:t>
            </a:r>
            <a:r>
              <a:rPr lang="de-AT" b="1" dirty="0" err="1">
                <a:latin typeface="Times New Roman" pitchFamily="18" charset="0"/>
              </a:rPr>
              <a:t>user</a:t>
            </a:r>
            <a:r>
              <a:rPr lang="de-AT" b="1" dirty="0">
                <a:latin typeface="Times New Roman" pitchFamily="18" charset="0"/>
              </a:rPr>
              <a:t> </a:t>
            </a:r>
            <a:r>
              <a:rPr lang="de-AT" b="1" dirty="0" err="1">
                <a:latin typeface="Times New Roman" pitchFamily="18" charset="0"/>
              </a:rPr>
              <a:t>can</a:t>
            </a:r>
            <a:r>
              <a:rPr lang="de-AT" b="1" dirty="0">
                <a:latin typeface="Times New Roman" pitchFamily="18" charset="0"/>
              </a:rPr>
              <a:t> enter </a:t>
            </a:r>
            <a:r>
              <a:rPr lang="de-AT" b="1" dirty="0" err="1">
                <a:latin typeface="Times New Roman" pitchFamily="18" charset="0"/>
              </a:rPr>
              <a:t>any</a:t>
            </a:r>
            <a:r>
              <a:rPr lang="de-AT" b="1" dirty="0">
                <a:latin typeface="Times New Roman" pitchFamily="18" charset="0"/>
              </a:rPr>
              <a:t> </a:t>
            </a:r>
            <a:r>
              <a:rPr lang="de-AT" b="1" dirty="0" err="1">
                <a:latin typeface="Times New Roman" pitchFamily="18" charset="0"/>
              </a:rPr>
              <a:t>string</a:t>
            </a:r>
            <a:r>
              <a:rPr lang="de-AT" b="1" dirty="0">
                <a:latin typeface="Times New Roman" pitchFamily="18" charset="0"/>
              </a:rPr>
              <a:t> </a:t>
            </a:r>
            <a:r>
              <a:rPr lang="de-AT" b="1" dirty="0" err="1">
                <a:latin typeface="Times New Roman" pitchFamily="18" charset="0"/>
              </a:rPr>
              <a:t>and</a:t>
            </a:r>
            <a:r>
              <a:rPr lang="de-AT" b="1" dirty="0">
                <a:latin typeface="Times New Roman" pitchFamily="18" charset="0"/>
              </a:rPr>
              <a:t> </a:t>
            </a:r>
            <a:r>
              <a:rPr lang="de-AT" b="1" dirty="0" err="1">
                <a:latin typeface="Times New Roman" pitchFamily="18" charset="0"/>
              </a:rPr>
              <a:t>look</a:t>
            </a:r>
            <a:r>
              <a:rPr lang="de-AT" b="1" dirty="0">
                <a:latin typeface="Times New Roman" pitchFamily="18" charset="0"/>
              </a:rPr>
              <a:t> </a:t>
            </a:r>
            <a:r>
              <a:rPr lang="de-AT" b="1" dirty="0" err="1">
                <a:latin typeface="Times New Roman" pitchFamily="18" charset="0"/>
              </a:rPr>
              <a:t>for</a:t>
            </a:r>
            <a:r>
              <a:rPr lang="de-AT" b="1" dirty="0">
                <a:latin typeface="Times New Roman" pitchFamily="18" charset="0"/>
              </a:rPr>
              <a:t> </a:t>
            </a:r>
            <a:r>
              <a:rPr lang="de-AT" b="1" dirty="0" err="1">
                <a:latin typeface="Times New Roman" pitchFamily="18" charset="0"/>
              </a:rPr>
              <a:t>occurrences</a:t>
            </a:r>
            <a:r>
              <a:rPr lang="de-AT" b="1" dirty="0">
                <a:latin typeface="Times New Roman" pitchFamily="18" charset="0"/>
              </a:rPr>
              <a:t> in </a:t>
            </a:r>
            <a:r>
              <a:rPr lang="de-AT" b="1" dirty="0" err="1">
                <a:latin typeface="Times New Roman" pitchFamily="18" charset="0"/>
              </a:rPr>
              <a:t>other</a:t>
            </a:r>
            <a:r>
              <a:rPr lang="de-AT" b="1" dirty="0">
                <a:latin typeface="Times New Roman" pitchFamily="18" charset="0"/>
              </a:rPr>
              <a:t> </a:t>
            </a:r>
            <a:r>
              <a:rPr lang="de-AT" b="1" dirty="0" err="1">
                <a:latin typeface="Times New Roman" pitchFamily="18" charset="0"/>
              </a:rPr>
              <a:t>windows</a:t>
            </a:r>
            <a:r>
              <a:rPr lang="de-AT" b="1" dirty="0">
                <a:latin typeface="Times New Roman" pitchFamily="18" charset="0"/>
              </a:rPr>
              <a:t> </a:t>
            </a:r>
          </a:p>
          <a:p>
            <a:endParaRPr lang="de-AT" dirty="0">
              <a:latin typeface="Times New Roman" pitchFamily="18" charset="0"/>
            </a:endParaRPr>
          </a:p>
          <a:p>
            <a:r>
              <a:rPr lang="de-AT" dirty="0" err="1">
                <a:latin typeface="Times New Roman" pitchFamily="18" charset="0"/>
              </a:rPr>
              <a:t>Clicking</a:t>
            </a:r>
            <a:r>
              <a:rPr lang="de-AT" dirty="0">
                <a:latin typeface="Times New Roman" pitchFamily="18" charset="0"/>
              </a:rPr>
              <a:t> on „</a:t>
            </a:r>
            <a:r>
              <a:rPr lang="de-AT" dirty="0" err="1">
                <a:latin typeface="Times New Roman" pitchFamily="18" charset="0"/>
              </a:rPr>
              <a:t>bookmark</a:t>
            </a:r>
            <a:r>
              <a:rPr lang="de-AT" dirty="0">
                <a:latin typeface="Times New Roman" pitchFamily="18" charset="0"/>
              </a:rPr>
              <a:t>“ </a:t>
            </a:r>
            <a:r>
              <a:rPr lang="de-AT" dirty="0" err="1">
                <a:latin typeface="Times New Roman" pitchFamily="18" charset="0"/>
              </a:rPr>
              <a:t>creates</a:t>
            </a:r>
            <a:r>
              <a:rPr lang="de-AT" dirty="0">
                <a:latin typeface="Times New Roman" pitchFamily="18" charset="0"/>
              </a:rPr>
              <a:t> a </a:t>
            </a:r>
            <a:r>
              <a:rPr lang="de-AT" dirty="0" err="1">
                <a:latin typeface="Times New Roman" pitchFamily="18" charset="0"/>
              </a:rPr>
              <a:t>labeld</a:t>
            </a:r>
            <a:r>
              <a:rPr lang="de-AT" dirty="0">
                <a:latin typeface="Times New Roman" pitchFamily="18" charset="0"/>
              </a:rPr>
              <a:t> </a:t>
            </a:r>
            <a:r>
              <a:rPr lang="de-AT" dirty="0" err="1">
                <a:latin typeface="Times New Roman" pitchFamily="18" charset="0"/>
              </a:rPr>
              <a:t>button</a:t>
            </a:r>
            <a:endParaRPr lang="de-AT" dirty="0">
              <a:latin typeface="Times New Roman" pitchFamily="18" charset="0"/>
            </a:endParaRPr>
          </a:p>
          <a:p>
            <a:r>
              <a:rPr lang="de-AT" dirty="0">
                <a:latin typeface="Times New Roman" pitchFamily="18" charset="0"/>
              </a:rPr>
              <a:t>User </a:t>
            </a:r>
            <a:r>
              <a:rPr lang="de-AT" dirty="0" err="1">
                <a:latin typeface="Times New Roman" pitchFamily="18" charset="0"/>
              </a:rPr>
              <a:t>clicks</a:t>
            </a:r>
            <a:r>
              <a:rPr lang="de-AT" dirty="0">
                <a:latin typeface="Times New Roman" pitchFamily="18" charset="0"/>
              </a:rPr>
              <a:t> on </a:t>
            </a:r>
            <a:r>
              <a:rPr lang="de-AT" dirty="0" err="1">
                <a:latin typeface="Times New Roman" pitchFamily="18" charset="0"/>
              </a:rPr>
              <a:t>button</a:t>
            </a:r>
            <a:r>
              <a:rPr lang="de-AT" dirty="0">
                <a:latin typeface="Times New Roman" pitchFamily="18" charset="0"/>
              </a:rPr>
              <a:t> </a:t>
            </a:r>
            <a:r>
              <a:rPr lang="de-AT" dirty="0">
                <a:latin typeface="Times New Roman" pitchFamily="18" charset="0"/>
                <a:sym typeface="Wingdings" pitchFamily="2" charset="2"/>
              </a:rPr>
              <a:t> links </a:t>
            </a:r>
            <a:r>
              <a:rPr lang="de-AT" dirty="0" err="1">
                <a:latin typeface="Times New Roman" pitchFamily="18" charset="0"/>
                <a:sym typeface="Wingdings" pitchFamily="2" charset="2"/>
              </a:rPr>
              <a:t>emerge</a:t>
            </a:r>
            <a:r>
              <a:rPr lang="de-AT" dirty="0">
                <a:latin typeface="Times New Roman" pitchFamily="18" charset="0"/>
                <a:sym typeface="Wingdings" pitchFamily="2" charset="2"/>
              </a:rPr>
              <a:t> </a:t>
            </a:r>
          </a:p>
          <a:p>
            <a:endParaRPr lang="de-AT" dirty="0">
              <a:latin typeface="Times New Roman" pitchFamily="18" charset="0"/>
              <a:sym typeface="Wingdings" pitchFamily="2" charset="2"/>
            </a:endParaRPr>
          </a:p>
          <a:p>
            <a:r>
              <a:rPr lang="de-AT" dirty="0">
                <a:latin typeface="Times New Roman" pitchFamily="18" charset="0"/>
                <a:sym typeface="Wingdings" pitchFamily="2" charset="2"/>
              </a:rPr>
              <a:t>VIDEO:</a:t>
            </a:r>
          </a:p>
          <a:p>
            <a:r>
              <a:rPr lang="de-AT" dirty="0" err="1">
                <a:latin typeface="Times New Roman" pitchFamily="18" charset="0"/>
              </a:rPr>
              <a:t>Left</a:t>
            </a:r>
            <a:r>
              <a:rPr lang="de-AT" dirty="0">
                <a:latin typeface="Times New Roman" pitchFamily="18" charset="0"/>
              </a:rPr>
              <a:t> </a:t>
            </a:r>
            <a:r>
              <a:rPr lang="de-AT" dirty="0" err="1">
                <a:latin typeface="Times New Roman" pitchFamily="18" charset="0"/>
              </a:rPr>
              <a:t>user</a:t>
            </a:r>
            <a:r>
              <a:rPr lang="de-AT" dirty="0">
                <a:latin typeface="Times New Roman" pitchFamily="18" charset="0"/>
              </a:rPr>
              <a:t>: </a:t>
            </a:r>
            <a:r>
              <a:rPr lang="de-AT" dirty="0" err="1">
                <a:latin typeface="Times New Roman" pitchFamily="18" charset="0"/>
              </a:rPr>
              <a:t>selecting</a:t>
            </a:r>
            <a:r>
              <a:rPr lang="de-AT" dirty="0">
                <a:latin typeface="Times New Roman" pitchFamily="18" charset="0"/>
              </a:rPr>
              <a:t> </a:t>
            </a:r>
            <a:r>
              <a:rPr lang="de-AT" dirty="0" err="1">
                <a:latin typeface="Times New Roman" pitchFamily="18" charset="0"/>
              </a:rPr>
              <a:t>bookmarks</a:t>
            </a:r>
            <a:r>
              <a:rPr lang="de-AT" dirty="0">
                <a:latin typeface="Times New Roman" pitchFamily="18" charset="0"/>
              </a:rPr>
              <a:t> </a:t>
            </a:r>
            <a:r>
              <a:rPr lang="de-AT" dirty="0" err="1">
                <a:latin typeface="Times New Roman" pitchFamily="18" charset="0"/>
              </a:rPr>
              <a:t>from</a:t>
            </a:r>
            <a:r>
              <a:rPr lang="de-AT" dirty="0">
                <a:latin typeface="Times New Roman" pitchFamily="18" charset="0"/>
              </a:rPr>
              <a:t> </a:t>
            </a:r>
            <a:r>
              <a:rPr lang="de-AT" dirty="0" err="1">
                <a:latin typeface="Times New Roman" pitchFamily="18" charset="0"/>
              </a:rPr>
              <a:t>list</a:t>
            </a:r>
            <a:endParaRPr lang="de-AT" dirty="0">
              <a:latin typeface="Times New Roman" pitchFamily="18" charset="0"/>
            </a:endParaRPr>
          </a:p>
          <a:p>
            <a:r>
              <a:rPr lang="de-AT" dirty="0" err="1">
                <a:latin typeface="Times New Roman" pitchFamily="18" charset="0"/>
              </a:rPr>
              <a:t>Later</a:t>
            </a:r>
            <a:r>
              <a:rPr lang="de-AT" dirty="0">
                <a:latin typeface="Times New Roman" pitchFamily="18" charset="0"/>
              </a:rPr>
              <a:t>: </a:t>
            </a:r>
            <a:r>
              <a:rPr lang="de-AT" dirty="0" err="1">
                <a:latin typeface="Times New Roman" pitchFamily="18" charset="0"/>
              </a:rPr>
              <a:t>selecting</a:t>
            </a:r>
            <a:r>
              <a:rPr lang="de-AT" dirty="0">
                <a:latin typeface="Times New Roman" pitchFamily="18" charset="0"/>
              </a:rPr>
              <a:t> item in web </a:t>
            </a:r>
            <a:r>
              <a:rPr lang="de-AT" dirty="0" err="1">
                <a:latin typeface="Times New Roman" pitchFamily="18" charset="0"/>
              </a:rPr>
              <a:t>browser</a:t>
            </a:r>
            <a:r>
              <a:rPr lang="de-AT" dirty="0">
                <a:latin typeface="Times New Roman" pitchFamily="18" charset="0"/>
              </a:rPr>
              <a:t> </a:t>
            </a:r>
            <a:r>
              <a:rPr lang="de-AT" dirty="0" err="1">
                <a:latin typeface="Times New Roman" pitchFamily="18" charset="0"/>
              </a:rPr>
              <a:t>text</a:t>
            </a:r>
            <a:r>
              <a:rPr lang="de-AT" dirty="0">
                <a:latin typeface="Times New Roman" pitchFamily="18" charset="0"/>
              </a:rPr>
              <a:t> </a:t>
            </a:r>
            <a:r>
              <a:rPr lang="de-AT" dirty="0">
                <a:latin typeface="Times New Roman" pitchFamily="18" charset="0"/>
                <a:sym typeface="Wingdings" pitchFamily="2" charset="2"/>
              </a:rPr>
              <a:t> </a:t>
            </a:r>
            <a:r>
              <a:rPr lang="de-AT" dirty="0" err="1">
                <a:latin typeface="Times New Roman" pitchFamily="18" charset="0"/>
                <a:sym typeface="Wingdings" pitchFamily="2" charset="2"/>
              </a:rPr>
              <a:t>sees</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that</a:t>
            </a:r>
            <a:r>
              <a:rPr lang="de-AT" dirty="0">
                <a:latin typeface="Times New Roman" pitchFamily="18" charset="0"/>
                <a:sym typeface="Wingdings" pitchFamily="2" charset="2"/>
              </a:rPr>
              <a:t> </a:t>
            </a:r>
            <a:r>
              <a:rPr lang="de-AT" dirty="0" err="1">
                <a:latin typeface="Times New Roman" pitchFamily="18" charset="0"/>
                <a:sym typeface="Wingdings" pitchFamily="2" charset="2"/>
              </a:rPr>
              <a:t>other</a:t>
            </a:r>
            <a:r>
              <a:rPr lang="de-AT" dirty="0">
                <a:latin typeface="Times New Roman" pitchFamily="18" charset="0"/>
                <a:sym typeface="Wingdings" pitchFamily="2" charset="2"/>
              </a:rPr>
              <a:t> </a:t>
            </a:r>
            <a:r>
              <a:rPr lang="de-AT" dirty="0" err="1">
                <a:latin typeface="Times New Roman" pitchFamily="18" charset="0"/>
                <a:sym typeface="Wingdings" pitchFamily="2" charset="2"/>
              </a:rPr>
              <a:t>user</a:t>
            </a:r>
            <a:r>
              <a:rPr lang="de-AT" dirty="0">
                <a:latin typeface="Times New Roman" pitchFamily="18" charset="0"/>
                <a:sym typeface="Wingdings" pitchFamily="2" charset="2"/>
              </a:rPr>
              <a:t> </a:t>
            </a:r>
            <a:r>
              <a:rPr lang="de-AT" dirty="0" err="1">
                <a:latin typeface="Times New Roman" pitchFamily="18" charset="0"/>
                <a:sym typeface="Wingdings" pitchFamily="2" charset="2"/>
              </a:rPr>
              <a:t>has</a:t>
            </a:r>
            <a:r>
              <a:rPr lang="de-AT" dirty="0">
                <a:latin typeface="Times New Roman" pitchFamily="18" charset="0"/>
                <a:sym typeface="Wingdings" pitchFamily="2" charset="2"/>
              </a:rPr>
              <a:t> </a:t>
            </a:r>
            <a:r>
              <a:rPr lang="de-AT" dirty="0" err="1">
                <a:latin typeface="Times New Roman" pitchFamily="18" charset="0"/>
                <a:sym typeface="Wingdings" pitchFamily="2" charset="2"/>
              </a:rPr>
              <a:t>bookmarked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this</a:t>
            </a:r>
            <a:r>
              <a:rPr lang="de-AT" dirty="0">
                <a:latin typeface="Times New Roman" pitchFamily="18" charset="0"/>
                <a:sym typeface="Wingdings" pitchFamily="2" charset="2"/>
              </a:rPr>
              <a:t> item </a:t>
            </a:r>
            <a:r>
              <a:rPr lang="de-AT" dirty="0" err="1">
                <a:latin typeface="Times New Roman" pitchFamily="18" charset="0"/>
                <a:sym typeface="Wingdings" pitchFamily="2" charset="2"/>
              </a:rPr>
              <a:t>before</a:t>
            </a:r>
            <a:r>
              <a:rPr lang="de-AT" dirty="0">
                <a:latin typeface="Times New Roman" pitchFamily="18" charset="0"/>
                <a:sym typeface="Wingdings" pitchFamily="2" charset="2"/>
              </a:rPr>
              <a:t>  </a:t>
            </a:r>
            <a:r>
              <a:rPr lang="de-AT" dirty="0" err="1">
                <a:latin typeface="Times New Roman" pitchFamily="18" charset="0"/>
                <a:sym typeface="Wingdings" pitchFamily="2" charset="2"/>
              </a:rPr>
              <a:t>start</a:t>
            </a:r>
            <a:r>
              <a:rPr lang="de-AT" dirty="0">
                <a:latin typeface="Times New Roman" pitchFamily="18" charset="0"/>
                <a:sym typeface="Wingdings" pitchFamily="2" charset="2"/>
              </a:rPr>
              <a:t> </a:t>
            </a:r>
            <a:r>
              <a:rPr lang="de-AT" dirty="0" err="1">
                <a:latin typeface="Times New Roman" pitchFamily="18" charset="0"/>
                <a:sym typeface="Wingdings" pitchFamily="2" charset="2"/>
              </a:rPr>
              <a:t>discussion</a:t>
            </a:r>
            <a:r>
              <a:rPr lang="de-AT" dirty="0">
                <a:latin typeface="Times New Roman" pitchFamily="18" charset="0"/>
                <a:sym typeface="Wingdings" pitchFamily="2" charset="2"/>
              </a:rPr>
              <a:t> </a:t>
            </a:r>
            <a:endParaRPr lang="de-AT" dirty="0">
              <a:latin typeface="Times New Roman" pitchFamily="18" charset="0"/>
            </a:endParaRPr>
          </a:p>
          <a:p>
            <a:endParaRPr lang="de-AT" dirty="0">
              <a:latin typeface="Times New Roman" pitchFamily="18" charset="0"/>
              <a:sym typeface="Wingdings" pitchFamily="2" charset="2"/>
            </a:endParaRPr>
          </a:p>
          <a:p>
            <a:endParaRPr lang="de-AT" dirty="0">
              <a:latin typeface="Times New Roman" pitchFamily="18" charset="0"/>
              <a:sym typeface="Wingdings" pitchFamily="2" charset="2"/>
            </a:endParaRPr>
          </a:p>
          <a:p>
            <a:r>
              <a:rPr lang="de-AT" dirty="0">
                <a:latin typeface="Times New Roman" pitchFamily="18" charset="0"/>
                <a:sym typeface="Wingdings" pitchFamily="2" charset="2"/>
              </a:rPr>
              <a:t>In </a:t>
            </a:r>
            <a:r>
              <a:rPr lang="de-AT" dirty="0" err="1">
                <a:latin typeface="Times New Roman" pitchFamily="18" charset="0"/>
                <a:sym typeface="Wingdings" pitchFamily="2" charset="2"/>
              </a:rPr>
              <a:t>this</a:t>
            </a:r>
            <a:r>
              <a:rPr lang="de-AT" dirty="0">
                <a:latin typeface="Times New Roman" pitchFamily="18" charset="0"/>
                <a:sym typeface="Wingdings" pitchFamily="2" charset="2"/>
              </a:rPr>
              <a:t> </a:t>
            </a:r>
            <a:r>
              <a:rPr lang="de-AT" dirty="0" err="1">
                <a:latin typeface="Times New Roman" pitchFamily="18" charset="0"/>
                <a:sym typeface="Wingdings" pitchFamily="2" charset="2"/>
              </a:rPr>
              <a:t>example</a:t>
            </a:r>
            <a:r>
              <a:rPr lang="de-AT" dirty="0">
                <a:latin typeface="Times New Roman" pitchFamily="18" charset="0"/>
                <a:sym typeface="Wingdings" pitchFamily="2" charset="2"/>
              </a:rPr>
              <a:t>: </a:t>
            </a:r>
            <a:r>
              <a:rPr lang="de-AT" dirty="0" err="1">
                <a:latin typeface="Times New Roman" pitchFamily="18" charset="0"/>
                <a:sym typeface="Wingdings" pitchFamily="2" charset="2"/>
              </a:rPr>
              <a:t>bookmark</a:t>
            </a:r>
            <a:r>
              <a:rPr lang="de-AT" dirty="0">
                <a:latin typeface="Times New Roman" pitchFamily="18" charset="0"/>
                <a:sym typeface="Wingdings" pitchFamily="2" charset="2"/>
              </a:rPr>
              <a:t> </a:t>
            </a:r>
            <a:r>
              <a:rPr lang="de-AT" dirty="0" err="1">
                <a:latin typeface="Times New Roman" pitchFamily="18" charset="0"/>
                <a:sym typeface="Wingdings" pitchFamily="2" charset="2"/>
              </a:rPr>
              <a:t>lists</a:t>
            </a:r>
            <a:r>
              <a:rPr lang="de-AT" dirty="0">
                <a:latin typeface="Times New Roman" pitchFamily="18" charset="0"/>
                <a:sym typeface="Wingdings" pitchFamily="2" charset="2"/>
              </a:rPr>
              <a:t> </a:t>
            </a:r>
            <a:r>
              <a:rPr lang="de-AT" dirty="0" err="1">
                <a:latin typeface="Times New Roman" pitchFamily="18" charset="0"/>
                <a:sym typeface="Wingdings" pitchFamily="2" charset="2"/>
              </a:rPr>
              <a:t>for</a:t>
            </a:r>
            <a:r>
              <a:rPr lang="de-AT" dirty="0">
                <a:latin typeface="Times New Roman" pitchFamily="18" charset="0"/>
                <a:sym typeface="Wingdings" pitchFamily="2" charset="2"/>
              </a:rPr>
              <a:t> </a:t>
            </a:r>
            <a:r>
              <a:rPr lang="de-AT" dirty="0" err="1">
                <a:latin typeface="Times New Roman" pitchFamily="18" charset="0"/>
                <a:sym typeface="Wingdings" pitchFamily="2" charset="2"/>
              </a:rPr>
              <a:t>two</a:t>
            </a:r>
            <a:r>
              <a:rPr lang="de-AT" dirty="0">
                <a:latin typeface="Times New Roman" pitchFamily="18" charset="0"/>
                <a:sym typeface="Wingdings" pitchFamily="2" charset="2"/>
              </a:rPr>
              <a:t> </a:t>
            </a:r>
            <a:r>
              <a:rPr lang="de-AT" dirty="0" err="1">
                <a:latin typeface="Times New Roman" pitchFamily="18" charset="0"/>
                <a:sym typeface="Wingdings" pitchFamily="2" charset="2"/>
              </a:rPr>
              <a:t>users</a:t>
            </a:r>
            <a:r>
              <a:rPr lang="de-AT" dirty="0">
                <a:latin typeface="Times New Roman" pitchFamily="18" charset="0"/>
                <a:sym typeface="Wingdings" pitchFamily="2" charset="2"/>
              </a:rPr>
              <a:t> – </a:t>
            </a:r>
            <a:r>
              <a:rPr lang="de-AT" dirty="0" err="1">
                <a:latin typeface="Times New Roman" pitchFamily="18" charset="0"/>
                <a:sym typeface="Wingdings" pitchFamily="2" charset="2"/>
              </a:rPr>
              <a:t>yellow</a:t>
            </a:r>
            <a:r>
              <a:rPr lang="de-AT" dirty="0">
                <a:latin typeface="Times New Roman" pitchFamily="18" charset="0"/>
                <a:sym typeface="Wingdings" pitchFamily="2" charset="2"/>
              </a:rPr>
              <a:t> link </a:t>
            </a:r>
            <a:r>
              <a:rPr lang="de-AT" dirty="0" err="1">
                <a:latin typeface="Times New Roman" pitchFamily="18" charset="0"/>
                <a:sym typeface="Wingdings" pitchFamily="2" charset="2"/>
              </a:rPr>
              <a:t>shows</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that</a:t>
            </a:r>
            <a:r>
              <a:rPr lang="de-AT" dirty="0">
                <a:latin typeface="Times New Roman" pitchFamily="18" charset="0"/>
                <a:sym typeface="Wingdings" pitchFamily="2" charset="2"/>
              </a:rPr>
              <a:t> </a:t>
            </a:r>
            <a:r>
              <a:rPr lang="de-AT" dirty="0" err="1">
                <a:latin typeface="Times New Roman" pitchFamily="18" charset="0"/>
                <a:sym typeface="Wingdings" pitchFamily="2" charset="2"/>
              </a:rPr>
              <a:t>one</a:t>
            </a:r>
            <a:r>
              <a:rPr lang="de-AT" dirty="0">
                <a:latin typeface="Times New Roman" pitchFamily="18" charset="0"/>
                <a:sym typeface="Wingdings" pitchFamily="2" charset="2"/>
              </a:rPr>
              <a:t> item </a:t>
            </a:r>
            <a:r>
              <a:rPr lang="de-AT" dirty="0" err="1">
                <a:latin typeface="Times New Roman" pitchFamily="18" charset="0"/>
                <a:sym typeface="Wingdings" pitchFamily="2" charset="2"/>
              </a:rPr>
              <a:t>has</a:t>
            </a:r>
            <a:r>
              <a:rPr lang="de-AT" dirty="0">
                <a:latin typeface="Times New Roman" pitchFamily="18" charset="0"/>
                <a:sym typeface="Wingdings" pitchFamily="2" charset="2"/>
              </a:rPr>
              <a:t> </a:t>
            </a:r>
            <a:r>
              <a:rPr lang="de-AT" dirty="0" err="1">
                <a:latin typeface="Times New Roman" pitchFamily="18" charset="0"/>
                <a:sym typeface="Wingdings" pitchFamily="2" charset="2"/>
              </a:rPr>
              <a:t>been</a:t>
            </a:r>
            <a:r>
              <a:rPr lang="de-AT" dirty="0">
                <a:latin typeface="Times New Roman" pitchFamily="18" charset="0"/>
                <a:sym typeface="Wingdings" pitchFamily="2" charset="2"/>
              </a:rPr>
              <a:t> </a:t>
            </a:r>
            <a:r>
              <a:rPr lang="de-AT" dirty="0" err="1">
                <a:latin typeface="Times New Roman" pitchFamily="18" charset="0"/>
                <a:sym typeface="Wingdings" pitchFamily="2" charset="2"/>
              </a:rPr>
              <a:t>bookmarked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by</a:t>
            </a:r>
            <a:r>
              <a:rPr lang="de-AT" dirty="0">
                <a:latin typeface="Times New Roman" pitchFamily="18" charset="0"/>
                <a:sym typeface="Wingdings" pitchFamily="2" charset="2"/>
              </a:rPr>
              <a:t> </a:t>
            </a:r>
            <a:r>
              <a:rPr lang="de-AT" dirty="0" err="1">
                <a:latin typeface="Times New Roman" pitchFamily="18" charset="0"/>
                <a:sym typeface="Wingdings" pitchFamily="2" charset="2"/>
              </a:rPr>
              <a:t>both</a:t>
            </a:r>
            <a:r>
              <a:rPr lang="de-AT" dirty="0">
                <a:latin typeface="Times New Roman" pitchFamily="18" charset="0"/>
                <a:sym typeface="Wingdings" pitchFamily="2" charset="2"/>
              </a:rPr>
              <a:t> </a:t>
            </a:r>
            <a:r>
              <a:rPr lang="de-AT" dirty="0" err="1">
                <a:latin typeface="Times New Roman" pitchFamily="18" charset="0"/>
                <a:sym typeface="Wingdings" pitchFamily="2" charset="2"/>
              </a:rPr>
              <a:t>users</a:t>
            </a:r>
            <a:r>
              <a:rPr lang="de-AT" dirty="0">
                <a:latin typeface="Times New Roman" pitchFamily="18" charset="0"/>
                <a:sym typeface="Wingdings" pitchFamily="2" charset="2"/>
              </a:rPr>
              <a:t>  </a:t>
            </a:r>
            <a:r>
              <a:rPr lang="de-AT" dirty="0" err="1">
                <a:latin typeface="Times New Roman" pitchFamily="18" charset="0"/>
                <a:sym typeface="Wingdings" pitchFamily="2" charset="2"/>
              </a:rPr>
              <a:t>probably</a:t>
            </a:r>
            <a:r>
              <a:rPr lang="de-AT" dirty="0">
                <a:latin typeface="Times New Roman" pitchFamily="18" charset="0"/>
                <a:sym typeface="Wingdings" pitchFamily="2" charset="2"/>
              </a:rPr>
              <a:t> </a:t>
            </a:r>
            <a:r>
              <a:rPr lang="de-AT" dirty="0" err="1">
                <a:latin typeface="Times New Roman" pitchFamily="18" charset="0"/>
                <a:sym typeface="Wingdings" pitchFamily="2" charset="2"/>
              </a:rPr>
              <a:t>interesting</a:t>
            </a:r>
            <a:r>
              <a:rPr lang="de-AT" dirty="0">
                <a:latin typeface="Times New Roman" pitchFamily="18" charset="0"/>
                <a:sym typeface="Wingdings" pitchFamily="2" charset="2"/>
              </a:rPr>
              <a:t> </a:t>
            </a:r>
            <a:endParaRPr lang="de-AT" dirty="0">
              <a:latin typeface="Times New Roman" pitchFamily="18" charset="0"/>
            </a:endParaRPr>
          </a:p>
        </p:txBody>
      </p:sp>
      <p:sp>
        <p:nvSpPr>
          <p:cNvPr id="84996" name="Slide Number Placeholder 3"/>
          <p:cNvSpPr>
            <a:spLocks noGrp="1"/>
          </p:cNvSpPr>
          <p:nvPr>
            <p:ph type="sldNum" sz="quarter"/>
          </p:nvPr>
        </p:nvSpPr>
        <p:spPr>
          <a:noFill/>
        </p:spPr>
        <p:txBody>
          <a:bodyPr/>
          <a:lstStyle/>
          <a:p>
            <a:fld id="{4D0DD8D0-518B-4B27-BEA3-5D8F1FFE3419}" type="slidenum">
              <a:rPr lang="en-GB" smtClean="0"/>
              <a:pPr/>
              <a:t>85</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1141413" y="685800"/>
            <a:ext cx="4568825" cy="3427413"/>
          </a:xfrm>
          <a:ln/>
        </p:spPr>
      </p:sp>
      <p:sp>
        <p:nvSpPr>
          <p:cNvPr id="86019" name="Notes Placeholder 2"/>
          <p:cNvSpPr>
            <a:spLocks noGrp="1"/>
          </p:cNvSpPr>
          <p:nvPr>
            <p:ph type="body" idx="1"/>
          </p:nvPr>
        </p:nvSpPr>
        <p:spPr>
          <a:noFill/>
          <a:ln/>
        </p:spPr>
        <p:txBody>
          <a:bodyPr/>
          <a:lstStyle/>
          <a:p>
            <a:r>
              <a:rPr lang="de-AT" b="0" dirty="0">
                <a:latin typeface="Times New Roman" pitchFamily="18" charset="0"/>
              </a:rPr>
              <a:t>Other </a:t>
            </a:r>
            <a:r>
              <a:rPr lang="de-AT" b="0" dirty="0" err="1">
                <a:latin typeface="Times New Roman" pitchFamily="18" charset="0"/>
              </a:rPr>
              <a:t>way</a:t>
            </a:r>
            <a:r>
              <a:rPr lang="de-AT" b="0" dirty="0">
                <a:latin typeface="Times New Roman" pitchFamily="18" charset="0"/>
              </a:rPr>
              <a:t> </a:t>
            </a:r>
            <a:r>
              <a:rPr lang="de-AT" b="0" dirty="0" err="1">
                <a:latin typeface="Times New Roman" pitchFamily="18" charset="0"/>
              </a:rPr>
              <a:t>for</a:t>
            </a:r>
            <a:r>
              <a:rPr lang="de-AT" b="0" dirty="0">
                <a:latin typeface="Times New Roman" pitchFamily="18" charset="0"/>
              </a:rPr>
              <a:t> </a:t>
            </a:r>
            <a:r>
              <a:rPr lang="de-AT" b="0" dirty="0" err="1">
                <a:latin typeface="Times New Roman" pitchFamily="18" charset="0"/>
              </a:rPr>
              <a:t>storing</a:t>
            </a:r>
            <a:r>
              <a:rPr lang="de-AT" b="0" dirty="0">
                <a:latin typeface="Times New Roman" pitchFamily="18" charset="0"/>
              </a:rPr>
              <a:t> </a:t>
            </a:r>
            <a:r>
              <a:rPr lang="de-AT" b="0" dirty="0" err="1">
                <a:latin typeface="Times New Roman" pitchFamily="18" charset="0"/>
              </a:rPr>
              <a:t>selections</a:t>
            </a:r>
            <a:r>
              <a:rPr lang="de-AT" b="0" dirty="0">
                <a:latin typeface="Times New Roman" pitchFamily="18" charset="0"/>
              </a:rPr>
              <a:t>: </a:t>
            </a:r>
          </a:p>
          <a:p>
            <a:r>
              <a:rPr lang="de-AT" b="0" dirty="0" err="1">
                <a:latin typeface="Times New Roman" pitchFamily="18" charset="0"/>
              </a:rPr>
              <a:t>Arbitrary</a:t>
            </a:r>
            <a:r>
              <a:rPr lang="de-AT" b="0" dirty="0">
                <a:latin typeface="Times New Roman" pitchFamily="18" charset="0"/>
              </a:rPr>
              <a:t>, </a:t>
            </a:r>
            <a:r>
              <a:rPr lang="de-AT" b="0" dirty="0" err="1">
                <a:latin typeface="Times New Roman" pitchFamily="18" charset="0"/>
              </a:rPr>
              <a:t>unmodified</a:t>
            </a:r>
            <a:r>
              <a:rPr lang="de-AT" b="0" dirty="0">
                <a:latin typeface="Times New Roman" pitchFamily="18" charset="0"/>
              </a:rPr>
              <a:t> </a:t>
            </a:r>
            <a:r>
              <a:rPr lang="de-AT" b="0" dirty="0" err="1">
                <a:latin typeface="Times New Roman" pitchFamily="18" charset="0"/>
              </a:rPr>
              <a:t>applications</a:t>
            </a:r>
            <a:r>
              <a:rPr lang="de-AT" b="0" dirty="0">
                <a:latin typeface="Times New Roman" pitchFamily="18" charset="0"/>
              </a:rPr>
              <a:t> (e.g. Spreadsheet </a:t>
            </a:r>
            <a:r>
              <a:rPr lang="de-AT" b="0" dirty="0" err="1">
                <a:latin typeface="Times New Roman" pitchFamily="18" charset="0"/>
              </a:rPr>
              <a:t>applications</a:t>
            </a:r>
            <a:r>
              <a:rPr lang="de-AT" b="0" dirty="0">
                <a:latin typeface="Times New Roman" pitchFamily="18" charset="0"/>
              </a:rPr>
              <a:t>, </a:t>
            </a:r>
            <a:r>
              <a:rPr lang="de-AT" b="0" dirty="0" err="1">
                <a:latin typeface="Times New Roman" pitchFamily="18" charset="0"/>
              </a:rPr>
              <a:t>text</a:t>
            </a:r>
            <a:r>
              <a:rPr lang="de-AT" b="0" dirty="0">
                <a:latin typeface="Times New Roman" pitchFamily="18" charset="0"/>
              </a:rPr>
              <a:t> </a:t>
            </a:r>
            <a:r>
              <a:rPr lang="de-AT" b="0" dirty="0" err="1">
                <a:latin typeface="Times New Roman" pitchFamily="18" charset="0"/>
              </a:rPr>
              <a:t>editors</a:t>
            </a:r>
            <a:r>
              <a:rPr lang="de-AT" b="0" dirty="0">
                <a:latin typeface="Times New Roman" pitchFamily="18" charset="0"/>
              </a:rPr>
              <a:t> etc.) </a:t>
            </a:r>
          </a:p>
          <a:p>
            <a:endParaRPr lang="de-AT" b="0" dirty="0">
              <a:latin typeface="Times New Roman" pitchFamily="18" charset="0"/>
            </a:endParaRPr>
          </a:p>
          <a:p>
            <a:r>
              <a:rPr lang="de-AT" b="0" dirty="0">
                <a:latin typeface="Times New Roman" pitchFamily="18" charset="0"/>
              </a:rPr>
              <a:t>User </a:t>
            </a:r>
            <a:r>
              <a:rPr lang="de-AT" b="0" dirty="0" err="1">
                <a:latin typeface="Times New Roman" pitchFamily="18" charset="0"/>
              </a:rPr>
              <a:t>selects</a:t>
            </a:r>
            <a:r>
              <a:rPr lang="de-AT" b="0" dirty="0">
                <a:latin typeface="Times New Roman" pitchFamily="18" charset="0"/>
              </a:rPr>
              <a:t> a </a:t>
            </a:r>
            <a:r>
              <a:rPr lang="de-AT" b="0" dirty="0" err="1">
                <a:latin typeface="Times New Roman" pitchFamily="18" charset="0"/>
              </a:rPr>
              <a:t>word</a:t>
            </a:r>
            <a:r>
              <a:rPr lang="de-AT" b="0" dirty="0">
                <a:latin typeface="Times New Roman" pitchFamily="18" charset="0"/>
              </a:rPr>
              <a:t> </a:t>
            </a:r>
            <a:r>
              <a:rPr lang="de-AT" b="0" dirty="0" err="1">
                <a:latin typeface="Times New Roman" pitchFamily="18" charset="0"/>
              </a:rPr>
              <a:t>and</a:t>
            </a:r>
            <a:r>
              <a:rPr lang="de-AT" b="0" dirty="0">
                <a:latin typeface="Times New Roman" pitchFamily="18" charset="0"/>
              </a:rPr>
              <a:t> </a:t>
            </a:r>
            <a:r>
              <a:rPr lang="de-AT" b="0" dirty="0" err="1">
                <a:latin typeface="Times New Roman" pitchFamily="18" charset="0"/>
              </a:rPr>
              <a:t>presses</a:t>
            </a:r>
            <a:r>
              <a:rPr lang="de-AT" b="0" dirty="0">
                <a:latin typeface="Times New Roman" pitchFamily="18" charset="0"/>
              </a:rPr>
              <a:t> a </a:t>
            </a:r>
            <a:r>
              <a:rPr lang="de-AT" b="0" dirty="0" err="1">
                <a:latin typeface="Times New Roman" pitchFamily="18" charset="0"/>
              </a:rPr>
              <a:t>keyboard</a:t>
            </a:r>
            <a:r>
              <a:rPr lang="de-AT" b="0" dirty="0">
                <a:latin typeface="Times New Roman" pitchFamily="18" charset="0"/>
              </a:rPr>
              <a:t> </a:t>
            </a:r>
            <a:r>
              <a:rPr lang="de-AT" b="0" dirty="0" err="1">
                <a:latin typeface="Times New Roman" pitchFamily="18" charset="0"/>
              </a:rPr>
              <a:t>shortcut</a:t>
            </a:r>
            <a:endParaRPr lang="de-AT" b="0" dirty="0">
              <a:latin typeface="Times New Roman" pitchFamily="18" charset="0"/>
            </a:endParaRPr>
          </a:p>
          <a:p>
            <a:r>
              <a:rPr lang="de-AT" b="0" dirty="0">
                <a:latin typeface="Times New Roman" pitchFamily="18" charset="0"/>
              </a:rPr>
              <a:t>Manager </a:t>
            </a:r>
            <a:r>
              <a:rPr lang="de-AT" b="0" dirty="0" err="1">
                <a:latin typeface="Times New Roman" pitchFamily="18" charset="0"/>
              </a:rPr>
              <a:t>consults</a:t>
            </a:r>
            <a:r>
              <a:rPr lang="de-AT" b="0" dirty="0">
                <a:latin typeface="Times New Roman" pitchFamily="18" charset="0"/>
              </a:rPr>
              <a:t> OS </a:t>
            </a:r>
            <a:r>
              <a:rPr lang="de-AT" b="0" dirty="0" err="1">
                <a:latin typeface="Times New Roman" pitchFamily="18" charset="0"/>
              </a:rPr>
              <a:t>selection</a:t>
            </a:r>
            <a:r>
              <a:rPr lang="de-AT" b="0" dirty="0">
                <a:latin typeface="Times New Roman" pitchFamily="18" charset="0"/>
              </a:rPr>
              <a:t> </a:t>
            </a:r>
            <a:r>
              <a:rPr lang="de-AT" b="0" dirty="0" err="1">
                <a:latin typeface="Times New Roman" pitchFamily="18" charset="0"/>
              </a:rPr>
              <a:t>buffer</a:t>
            </a:r>
            <a:r>
              <a:rPr lang="de-AT" b="0" dirty="0">
                <a:latin typeface="Times New Roman" pitchFamily="18" charset="0"/>
              </a:rPr>
              <a:t> </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selection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string</a:t>
            </a:r>
            <a:r>
              <a:rPr lang="de-AT" b="0" dirty="0">
                <a:latin typeface="Times New Roman" pitchFamily="18" charset="0"/>
                <a:sym typeface="Wingdings" pitchFamily="2" charset="2"/>
              </a:rPr>
              <a:t> </a:t>
            </a:r>
          </a:p>
          <a:p>
            <a:r>
              <a:rPr lang="de-AT" b="0" dirty="0">
                <a:latin typeface="Times New Roman" pitchFamily="18" charset="0"/>
                <a:sym typeface="Wingdings" pitchFamily="2" charset="2"/>
              </a:rPr>
              <a:t>Sends </a:t>
            </a:r>
            <a:r>
              <a:rPr lang="de-AT" b="0" dirty="0" err="1">
                <a:latin typeface="Times New Roman" pitchFamily="18" charset="0"/>
                <a:sym typeface="Wingdings" pitchFamily="2" charset="2"/>
              </a:rPr>
              <a:t>selection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string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to</a:t>
            </a:r>
            <a:r>
              <a:rPr lang="de-AT" b="0" dirty="0">
                <a:latin typeface="Times New Roman" pitchFamily="18" charset="0"/>
                <a:sym typeface="Wingdings" pitchFamily="2" charset="2"/>
              </a:rPr>
              <a:t> all </a:t>
            </a:r>
            <a:r>
              <a:rPr lang="de-AT" b="0" dirty="0" err="1">
                <a:latin typeface="Times New Roman" pitchFamily="18" charset="0"/>
                <a:sym typeface="Wingdings" pitchFamily="2" charset="2"/>
              </a:rPr>
              <a:t>accessible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applications</a:t>
            </a:r>
            <a:r>
              <a:rPr lang="de-AT" b="0" dirty="0">
                <a:latin typeface="Times New Roman" pitchFamily="18" charset="0"/>
                <a:sym typeface="Wingdings" pitchFamily="2" charset="2"/>
              </a:rPr>
              <a:t> </a:t>
            </a:r>
          </a:p>
          <a:p>
            <a:endParaRPr lang="de-AT" b="0" dirty="0">
              <a:latin typeface="Times New Roman" pitchFamily="18" charset="0"/>
              <a:sym typeface="Wingdings" pitchFamily="2" charset="2"/>
            </a:endParaRPr>
          </a:p>
          <a:p>
            <a:r>
              <a:rPr lang="de-AT" b="0" dirty="0" err="1">
                <a:latin typeface="Times New Roman" pitchFamily="18" charset="0"/>
                <a:sym typeface="Wingdings" pitchFamily="2" charset="2"/>
              </a:rPr>
              <a:t>Restrictions</a:t>
            </a:r>
            <a:r>
              <a:rPr lang="de-AT" b="0" dirty="0">
                <a:latin typeface="Times New Roman" pitchFamily="18" charset="0"/>
                <a:sym typeface="Wingdings" pitchFamily="2" charset="2"/>
              </a:rPr>
              <a:t>: </a:t>
            </a:r>
          </a:p>
          <a:p>
            <a:r>
              <a:rPr lang="de-AT" b="0" dirty="0" err="1">
                <a:latin typeface="Times New Roman" pitchFamily="18" charset="0"/>
                <a:sym typeface="Wingdings" pitchFamily="2" charset="2"/>
              </a:rPr>
              <a:t>We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cannot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access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content</a:t>
            </a:r>
            <a:r>
              <a:rPr lang="de-AT" b="0" dirty="0">
                <a:latin typeface="Times New Roman" pitchFamily="18" charset="0"/>
                <a:sym typeface="Wingdings" pitchFamily="2" charset="2"/>
              </a:rPr>
              <a:t> of </a:t>
            </a:r>
            <a:r>
              <a:rPr lang="de-AT" b="0" dirty="0" err="1">
                <a:latin typeface="Times New Roman" pitchFamily="18" charset="0"/>
                <a:sym typeface="Wingdings" pitchFamily="2" charset="2"/>
              </a:rPr>
              <a:t>applications</a:t>
            </a:r>
            <a:r>
              <a:rPr lang="de-AT" b="0" dirty="0">
                <a:latin typeface="Times New Roman" pitchFamily="18" charset="0"/>
                <a:sym typeface="Wingdings" pitchFamily="2" charset="2"/>
              </a:rPr>
              <a:t> </a:t>
            </a:r>
          </a:p>
          <a:p>
            <a:r>
              <a:rPr lang="de-AT" b="0" dirty="0">
                <a:latin typeface="Times New Roman" pitchFamily="18" charset="0"/>
                <a:sym typeface="Wingdings" pitchFamily="2" charset="2"/>
              </a:rPr>
              <a:t> - </a:t>
            </a:r>
            <a:r>
              <a:rPr lang="de-AT" b="0" dirty="0" err="1">
                <a:latin typeface="Times New Roman" pitchFamily="18" charset="0"/>
                <a:sym typeface="Wingdings" pitchFamily="2" charset="2"/>
              </a:rPr>
              <a:t>we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can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only</a:t>
            </a:r>
            <a:r>
              <a:rPr lang="de-AT" b="0" dirty="0">
                <a:latin typeface="Times New Roman" pitchFamily="18" charset="0"/>
                <a:sym typeface="Wingdings" pitchFamily="2" charset="2"/>
              </a:rPr>
              <a:t> link FROM </a:t>
            </a:r>
            <a:r>
              <a:rPr lang="de-AT" b="0" dirty="0" err="1">
                <a:latin typeface="Times New Roman" pitchFamily="18" charset="0"/>
                <a:sym typeface="Wingdings" pitchFamily="2" charset="2"/>
              </a:rPr>
              <a:t>these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apps</a:t>
            </a:r>
            <a:r>
              <a:rPr lang="de-AT" b="0" dirty="0">
                <a:latin typeface="Times New Roman" pitchFamily="18" charset="0"/>
                <a:sym typeface="Wingdings" pitchFamily="2" charset="2"/>
              </a:rPr>
              <a:t>, but not </a:t>
            </a:r>
            <a:r>
              <a:rPr lang="de-AT" b="0" dirty="0" err="1">
                <a:latin typeface="Times New Roman" pitchFamily="18" charset="0"/>
                <a:sym typeface="Wingdings" pitchFamily="2" charset="2"/>
              </a:rPr>
              <a:t>into</a:t>
            </a:r>
            <a:r>
              <a:rPr lang="de-AT" b="0" dirty="0">
                <a:latin typeface="Times New Roman" pitchFamily="18" charset="0"/>
                <a:sym typeface="Wingdings" pitchFamily="2" charset="2"/>
              </a:rPr>
              <a:t> </a:t>
            </a:r>
          </a:p>
          <a:p>
            <a:r>
              <a:rPr lang="de-AT" b="0" dirty="0">
                <a:latin typeface="Times New Roman" pitchFamily="18" charset="0"/>
                <a:sym typeface="Wingdings" pitchFamily="2" charset="2"/>
              </a:rPr>
              <a:t> - </a:t>
            </a:r>
            <a:r>
              <a:rPr lang="de-AT" b="0" dirty="0" err="1">
                <a:latin typeface="Times New Roman" pitchFamily="18" charset="0"/>
                <a:sym typeface="Wingdings" pitchFamily="2" charset="2"/>
              </a:rPr>
              <a:t>we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cannot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visualize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other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instances</a:t>
            </a:r>
            <a:r>
              <a:rPr lang="de-AT" b="0" dirty="0">
                <a:latin typeface="Times New Roman" pitchFamily="18" charset="0"/>
                <a:sym typeface="Wingdings" pitchFamily="2" charset="2"/>
              </a:rPr>
              <a:t> in </a:t>
            </a:r>
            <a:r>
              <a:rPr lang="de-AT" b="0" dirty="0" err="1">
                <a:latin typeface="Times New Roman" pitchFamily="18" charset="0"/>
                <a:sym typeface="Wingdings" pitchFamily="2" charset="2"/>
              </a:rPr>
              <a:t>this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application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when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linking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from</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it</a:t>
            </a:r>
            <a:r>
              <a:rPr lang="de-AT" b="0" dirty="0">
                <a:latin typeface="Times New Roman" pitchFamily="18" charset="0"/>
                <a:sym typeface="Wingdings" pitchFamily="2" charset="2"/>
              </a:rPr>
              <a:t> </a:t>
            </a:r>
          </a:p>
          <a:p>
            <a:r>
              <a:rPr lang="de-AT" b="0" dirty="0">
                <a:latin typeface="Times New Roman" pitchFamily="18" charset="0"/>
                <a:sym typeface="Wingdings" pitchFamily="2" charset="2"/>
              </a:rPr>
              <a:t> - </a:t>
            </a:r>
            <a:r>
              <a:rPr lang="de-AT" b="0" dirty="0" err="1">
                <a:latin typeface="Times New Roman" pitchFamily="18" charset="0"/>
                <a:sym typeface="Wingdings" pitchFamily="2" charset="2"/>
              </a:rPr>
              <a:t>we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don‘t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know</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where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the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string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is</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actually</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located</a:t>
            </a:r>
            <a:r>
              <a:rPr lang="de-AT" b="0" dirty="0">
                <a:latin typeface="Times New Roman" pitchFamily="18" charset="0"/>
                <a:sym typeface="Wingdings" pitchFamily="2" charset="2"/>
              </a:rPr>
              <a:t>  </a:t>
            </a:r>
            <a:r>
              <a:rPr lang="de-AT" b="0" dirty="0" err="1">
                <a:latin typeface="Times New Roman" pitchFamily="18" charset="0"/>
                <a:sym typeface="Wingdings" pitchFamily="2" charset="2"/>
              </a:rPr>
              <a:t>rendering</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from</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mouse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pointer</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location</a:t>
            </a:r>
            <a:r>
              <a:rPr lang="de-AT" b="0" dirty="0">
                <a:latin typeface="Times New Roman" pitchFamily="18" charset="0"/>
                <a:sym typeface="Wingdings" pitchFamily="2" charset="2"/>
              </a:rPr>
              <a:t> </a:t>
            </a:r>
          </a:p>
          <a:p>
            <a:r>
              <a:rPr lang="de-AT" b="0" dirty="0" err="1">
                <a:latin typeface="Times New Roman" pitchFamily="18" charset="0"/>
                <a:sym typeface="Wingdings" pitchFamily="2" charset="2"/>
              </a:rPr>
              <a:t>We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cannot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detect</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changes</a:t>
            </a:r>
            <a:r>
              <a:rPr lang="de-AT" b="0" dirty="0">
                <a:latin typeface="Times New Roman" pitchFamily="18" charset="0"/>
                <a:sym typeface="Wingdings" pitchFamily="2" charset="2"/>
              </a:rPr>
              <a:t> in </a:t>
            </a:r>
            <a:r>
              <a:rPr lang="de-AT" b="0" dirty="0" err="1">
                <a:latin typeface="Times New Roman" pitchFamily="18" charset="0"/>
                <a:sym typeface="Wingdings" pitchFamily="2" charset="2"/>
              </a:rPr>
              <a:t>these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apps</a:t>
            </a:r>
            <a:endParaRPr lang="de-AT" b="0" dirty="0">
              <a:latin typeface="Times New Roman" pitchFamily="18" charset="0"/>
              <a:sym typeface="Wingdings" pitchFamily="2" charset="2"/>
            </a:endParaRPr>
          </a:p>
          <a:p>
            <a:r>
              <a:rPr lang="de-AT" b="0" dirty="0">
                <a:latin typeface="Times New Roman" pitchFamily="18" charset="0"/>
                <a:sym typeface="Wingdings" pitchFamily="2" charset="2"/>
              </a:rPr>
              <a:t>  links </a:t>
            </a:r>
            <a:r>
              <a:rPr lang="de-AT" b="0" dirty="0" err="1">
                <a:latin typeface="Times New Roman" pitchFamily="18" charset="0"/>
                <a:sym typeface="Wingdings" pitchFamily="2" charset="2"/>
              </a:rPr>
              <a:t>are</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only</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shown</a:t>
            </a:r>
            <a:r>
              <a:rPr lang="de-AT" b="0" dirty="0">
                <a:latin typeface="Times New Roman" pitchFamily="18" charset="0"/>
                <a:sym typeface="Wingdings" pitchFamily="2" charset="2"/>
              </a:rPr>
              <a:t> </a:t>
            </a:r>
            <a:r>
              <a:rPr lang="de-AT" b="0" dirty="0" err="1">
                <a:latin typeface="Times New Roman" pitchFamily="18" charset="0"/>
                <a:sym typeface="Wingdings" pitchFamily="2" charset="2"/>
              </a:rPr>
              <a:t>temporarily</a:t>
            </a:r>
            <a:r>
              <a:rPr lang="de-AT" b="0" dirty="0">
                <a:latin typeface="Times New Roman" pitchFamily="18" charset="0"/>
                <a:sym typeface="Wingdings" pitchFamily="2" charset="2"/>
              </a:rPr>
              <a:t> </a:t>
            </a:r>
          </a:p>
        </p:txBody>
      </p:sp>
      <p:sp>
        <p:nvSpPr>
          <p:cNvPr id="86020" name="Slide Number Placeholder 3"/>
          <p:cNvSpPr>
            <a:spLocks noGrp="1"/>
          </p:cNvSpPr>
          <p:nvPr>
            <p:ph type="sldNum" sz="quarter"/>
          </p:nvPr>
        </p:nvSpPr>
        <p:spPr>
          <a:noFill/>
        </p:spPr>
        <p:txBody>
          <a:bodyPr/>
          <a:lstStyle/>
          <a:p>
            <a:fld id="{EEEAFE72-1AA5-4F9A-BE12-19A4C869FAC9}" type="slidenum">
              <a:rPr lang="en-GB" smtClean="0"/>
              <a:pPr/>
              <a:t>86</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1413" y="685800"/>
            <a:ext cx="4568825" cy="3427413"/>
          </a:xfrm>
          <a:ln/>
        </p:spPr>
      </p:sp>
      <p:sp>
        <p:nvSpPr>
          <p:cNvPr id="3" name="Notes Placeholder 2"/>
          <p:cNvSpPr>
            <a:spLocks noGrp="1"/>
          </p:cNvSpPr>
          <p:nvPr>
            <p:ph type="body" idx="1"/>
          </p:nvPr>
        </p:nvSpPr>
        <p:spPr/>
        <p:txBody>
          <a:bodyPr>
            <a:normAutofit fontScale="92500"/>
          </a:bodyPr>
          <a:lstStyle/>
          <a:p>
            <a:pPr>
              <a:buFont typeface="Times New Roman" pitchFamily="16" charset="0"/>
              <a:buNone/>
              <a:defRPr/>
            </a:pPr>
            <a:r>
              <a:rPr lang="de-AT" b="0" dirty="0"/>
              <a:t>Observational experiment in a collaborative information analysis task </a:t>
            </a:r>
          </a:p>
          <a:p>
            <a:pPr>
              <a:buFont typeface="Times New Roman" pitchFamily="16" charset="0"/>
              <a:buNone/>
              <a:defRPr/>
            </a:pPr>
            <a:r>
              <a:rPr lang="de-AT" b="0" dirty="0"/>
              <a:t>Goal: initial assessment of collaborative information linking and our infrastructure </a:t>
            </a:r>
          </a:p>
          <a:p>
            <a:pPr>
              <a:buFont typeface="Times New Roman" pitchFamily="16" charset="0"/>
              <a:buNone/>
              <a:defRPr/>
            </a:pPr>
            <a:endParaRPr lang="de-AT" b="0" dirty="0"/>
          </a:p>
          <a:p>
            <a:pPr>
              <a:buFont typeface="Times New Roman" pitchFamily="16" charset="0"/>
              <a:buNone/>
              <a:defRPr/>
            </a:pPr>
            <a:r>
              <a:rPr lang="de-AT" b="0" dirty="0"/>
              <a:t>18 participants, working in pairs</a:t>
            </a:r>
          </a:p>
          <a:p>
            <a:pPr>
              <a:buFont typeface="Times New Roman" pitchFamily="16" charset="0"/>
              <a:buNone/>
              <a:defRPr/>
            </a:pPr>
            <a:endParaRPr lang="de-AT" b="0" dirty="0"/>
          </a:p>
          <a:p>
            <a:pPr>
              <a:buFont typeface="Times New Roman" pitchFamily="16" charset="0"/>
              <a:buNone/>
              <a:defRPr/>
            </a:pPr>
            <a:r>
              <a:rPr lang="de-AT" b="0" dirty="0"/>
              <a:t>Each </a:t>
            </a:r>
            <a:r>
              <a:rPr lang="de-AT" b="0" dirty="0" err="1"/>
              <a:t>user</a:t>
            </a:r>
            <a:r>
              <a:rPr lang="de-AT" b="0" dirty="0"/>
              <a:t> </a:t>
            </a:r>
            <a:r>
              <a:rPr lang="de-AT" b="0" dirty="0" err="1"/>
              <a:t>had</a:t>
            </a:r>
            <a:r>
              <a:rPr lang="de-AT" b="0" dirty="0"/>
              <a:t> </a:t>
            </a:r>
            <a:r>
              <a:rPr lang="de-AT" b="0" dirty="0" err="1"/>
              <a:t>own</a:t>
            </a:r>
            <a:r>
              <a:rPr lang="de-AT" b="0" dirty="0"/>
              <a:t> </a:t>
            </a:r>
            <a:r>
              <a:rPr lang="de-AT" b="0" dirty="0" err="1"/>
              <a:t>mouse</a:t>
            </a:r>
            <a:r>
              <a:rPr lang="de-AT" b="0" dirty="0"/>
              <a:t> </a:t>
            </a:r>
            <a:r>
              <a:rPr lang="de-AT" b="0" dirty="0" err="1"/>
              <a:t>and</a:t>
            </a:r>
            <a:r>
              <a:rPr lang="de-AT" b="0" dirty="0"/>
              <a:t> </a:t>
            </a:r>
            <a:r>
              <a:rPr lang="de-AT" b="0" dirty="0" err="1"/>
              <a:t>keyboard</a:t>
            </a:r>
            <a:r>
              <a:rPr lang="de-AT" b="0" dirty="0"/>
              <a:t> pair </a:t>
            </a:r>
            <a:r>
              <a:rPr lang="de-AT" b="0" dirty="0" err="1"/>
              <a:t>and</a:t>
            </a:r>
            <a:r>
              <a:rPr lang="de-AT" b="0" dirty="0"/>
              <a:t> color-</a:t>
            </a:r>
            <a:r>
              <a:rPr lang="de-AT" b="0" dirty="0" err="1"/>
              <a:t>coded</a:t>
            </a:r>
            <a:r>
              <a:rPr lang="de-AT" b="0" dirty="0"/>
              <a:t> </a:t>
            </a:r>
            <a:r>
              <a:rPr lang="de-AT" b="0" dirty="0" err="1"/>
              <a:t>pointer</a:t>
            </a:r>
            <a:r>
              <a:rPr lang="de-AT" b="0" dirty="0"/>
              <a:t> (yellow and red) </a:t>
            </a:r>
          </a:p>
          <a:p>
            <a:pPr>
              <a:buFont typeface="Times New Roman" pitchFamily="16" charset="0"/>
              <a:buNone/>
              <a:defRPr/>
            </a:pPr>
            <a:r>
              <a:rPr lang="de-AT" b="0" dirty="0"/>
              <a:t>Task: analysis of migration from Africa to Europe</a:t>
            </a:r>
          </a:p>
          <a:p>
            <a:pPr>
              <a:buFont typeface="Times New Roman" pitchFamily="16" charset="0"/>
              <a:buNone/>
              <a:defRPr/>
            </a:pPr>
            <a:r>
              <a:rPr lang="de-AT" b="0" dirty="0"/>
              <a:t>Available material: map and data from the web (migration table, newspaper articles); slightly shortened</a:t>
            </a:r>
          </a:p>
          <a:p>
            <a:pPr>
              <a:buFont typeface="Times New Roman" pitchFamily="16" charset="0"/>
              <a:buNone/>
              <a:defRPr/>
            </a:pPr>
            <a:r>
              <a:rPr lang="de-AT" b="0" dirty="0"/>
              <a:t>More information in the paper</a:t>
            </a:r>
          </a:p>
          <a:p>
            <a:pPr>
              <a:buFont typeface="Times New Roman" pitchFamily="16" charset="0"/>
              <a:buNone/>
              <a:defRPr/>
            </a:pPr>
            <a:r>
              <a:rPr lang="de-AT" b="0" dirty="0"/>
              <a:t>Maximum of 30 minutes (some were finished earlier) </a:t>
            </a:r>
          </a:p>
          <a:p>
            <a:pPr>
              <a:buFont typeface="Times New Roman" pitchFamily="16" charset="0"/>
              <a:buNone/>
              <a:defRPr/>
            </a:pPr>
            <a:endParaRPr lang="de-AT" b="0" dirty="0"/>
          </a:p>
          <a:p>
            <a:pPr>
              <a:buFont typeface="Times New Roman" pitchFamily="16" charset="0"/>
              <a:buNone/>
              <a:defRPr/>
            </a:pPr>
            <a:r>
              <a:rPr lang="de-AT" b="0" dirty="0"/>
              <a:t>Windows: </a:t>
            </a:r>
          </a:p>
          <a:p>
            <a:pPr>
              <a:buFont typeface="Times New Roman" pitchFamily="16" charset="0"/>
              <a:buNone/>
              <a:defRPr/>
            </a:pPr>
            <a:r>
              <a:rPr lang="de-AT" b="0" dirty="0"/>
              <a:t>Shared migration table and map, one bookmark list of the left, simple, unmodified editor on the right, on each side a browser window containing the articles (the same) – windows protected </a:t>
            </a:r>
          </a:p>
          <a:p>
            <a:pPr>
              <a:buFont typeface="Times New Roman" pitchFamily="16" charset="0"/>
              <a:buNone/>
              <a:defRPr/>
            </a:pPr>
            <a:r>
              <a:rPr lang="de-AT" b="0" dirty="0"/>
              <a:t>There was also pen and paper on the desk, but nobody used it</a:t>
            </a:r>
          </a:p>
          <a:p>
            <a:pPr>
              <a:buFont typeface="Times New Roman" pitchFamily="16" charset="0"/>
              <a:buNone/>
              <a:defRPr/>
            </a:pPr>
            <a:endParaRPr lang="de-AT" b="0" dirty="0"/>
          </a:p>
          <a:p>
            <a:pPr>
              <a:buFont typeface="Times New Roman" pitchFamily="16" charset="0"/>
              <a:buNone/>
              <a:defRPr/>
            </a:pPr>
            <a:r>
              <a:rPr lang="de-AT" b="0" dirty="0"/>
              <a:t>Warm-up period: </a:t>
            </a:r>
          </a:p>
          <a:p>
            <a:pPr>
              <a:buFont typeface="Times New Roman" pitchFamily="16" charset="0"/>
              <a:buNone/>
              <a:defRPr/>
            </a:pPr>
            <a:r>
              <a:rPr lang="de-AT" b="0" dirty="0"/>
              <a:t>Intruction how to invoke linking, how to switch off / fade links, how to bookmark, how to protect / unprotect windows </a:t>
            </a:r>
          </a:p>
          <a:p>
            <a:pPr>
              <a:buFont typeface="Times New Roman" pitchFamily="16" charset="0"/>
              <a:buNone/>
              <a:defRPr/>
            </a:pPr>
            <a:endParaRPr lang="de-AT" b="0" dirty="0"/>
          </a:p>
          <a:p>
            <a:pPr>
              <a:buFont typeface="Times New Roman" pitchFamily="16" charset="0"/>
              <a:buNone/>
              <a:defRPr/>
            </a:pPr>
            <a:r>
              <a:rPr lang="de-AT" b="0" dirty="0" err="1"/>
              <a:t>Collected</a:t>
            </a:r>
            <a:r>
              <a:rPr lang="de-AT" b="0" dirty="0"/>
              <a:t> </a:t>
            </a:r>
            <a:r>
              <a:rPr lang="de-AT" b="0" dirty="0" err="1"/>
              <a:t>data</a:t>
            </a:r>
            <a:r>
              <a:rPr lang="de-AT" b="0" dirty="0"/>
              <a:t>: field notes, video recording with audio, questionnaires, semi-structured interview in </a:t>
            </a:r>
            <a:r>
              <a:rPr lang="de-AT" b="0" dirty="0" err="1"/>
              <a:t>the</a:t>
            </a:r>
            <a:r>
              <a:rPr lang="de-AT" b="0" dirty="0"/>
              <a:t> end</a:t>
            </a:r>
          </a:p>
        </p:txBody>
      </p:sp>
      <p:sp>
        <p:nvSpPr>
          <p:cNvPr id="87044" name="Slide Number Placeholder 3"/>
          <p:cNvSpPr>
            <a:spLocks noGrp="1"/>
          </p:cNvSpPr>
          <p:nvPr>
            <p:ph type="sldNum" sz="quarter"/>
          </p:nvPr>
        </p:nvSpPr>
        <p:spPr>
          <a:noFill/>
        </p:spPr>
        <p:txBody>
          <a:bodyPr/>
          <a:lstStyle/>
          <a:p>
            <a:fld id="{10E3105B-B8C4-4D9D-A71F-0753340D41BE}" type="slidenum">
              <a:rPr lang="en-GB" smtClean="0"/>
              <a:pPr/>
              <a:t>87</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xfrm>
            <a:off x="1141413" y="685800"/>
            <a:ext cx="4568825" cy="3427413"/>
          </a:xfrm>
          <a:ln/>
        </p:spPr>
      </p:sp>
      <p:sp>
        <p:nvSpPr>
          <p:cNvPr id="3" name="Notes Placeholder 2"/>
          <p:cNvSpPr>
            <a:spLocks noGrp="1"/>
          </p:cNvSpPr>
          <p:nvPr>
            <p:ph type="body" idx="1"/>
          </p:nvPr>
        </p:nvSpPr>
        <p:spPr/>
        <p:txBody>
          <a:bodyPr>
            <a:normAutofit lnSpcReduction="10000"/>
          </a:bodyPr>
          <a:lstStyle/>
          <a:p>
            <a:pPr>
              <a:buFont typeface="Times New Roman" pitchFamily="16" charset="0"/>
              <a:buNone/>
              <a:defRPr/>
            </a:pPr>
            <a:r>
              <a:rPr lang="de-AT" b="0" dirty="0"/>
              <a:t>Observation: </a:t>
            </a:r>
          </a:p>
          <a:p>
            <a:pPr>
              <a:buFont typeface="Times New Roman" pitchFamily="16" charset="0"/>
              <a:buNone/>
              <a:defRPr/>
            </a:pPr>
            <a:r>
              <a:rPr lang="de-AT" b="0" dirty="0"/>
              <a:t>User of collaborative information linking depends on work style: </a:t>
            </a:r>
          </a:p>
          <a:p>
            <a:pPr>
              <a:buFont typeface="Times New Roman" pitchFamily="16" charset="0"/>
              <a:buNone/>
              <a:defRPr/>
            </a:pPr>
            <a:r>
              <a:rPr lang="de-AT" b="0" dirty="0"/>
              <a:t>Most groups: mixed-focus collaboration: switching between individual work and tightly coupled collaboration (e.g. Discussions, task division, clarification etc.) </a:t>
            </a:r>
          </a:p>
          <a:p>
            <a:pPr>
              <a:buFont typeface="Times New Roman" pitchFamily="16" charset="0"/>
              <a:buNone/>
              <a:defRPr/>
            </a:pPr>
            <a:r>
              <a:rPr lang="de-AT" b="0" dirty="0"/>
              <a:t>Others: working individually on different questions, tightly collaborating (no individual work), single active user and passive observer </a:t>
            </a:r>
          </a:p>
          <a:p>
            <a:pPr>
              <a:buFont typeface="Times New Roman" pitchFamily="16" charset="0"/>
              <a:buNone/>
              <a:defRPr/>
            </a:pPr>
            <a:r>
              <a:rPr lang="de-AT" b="0" dirty="0"/>
              <a:t>Linking used most when working in mixed-focus style: </a:t>
            </a:r>
          </a:p>
          <a:p>
            <a:pPr>
              <a:buFont typeface="Times New Roman" pitchFamily="16" charset="0"/>
              <a:buNone/>
              <a:defRPr/>
            </a:pPr>
            <a:endParaRPr lang="de-AT" b="0" dirty="0"/>
          </a:p>
          <a:p>
            <a:pPr>
              <a:buFont typeface="Times New Roman" pitchFamily="16" charset="0"/>
              <a:buNone/>
              <a:defRPr/>
            </a:pPr>
            <a:r>
              <a:rPr lang="de-AT" b="0" dirty="0"/>
              <a:t>Usually individual information retrieval period after discussing task division and clarifying questions: </a:t>
            </a:r>
          </a:p>
          <a:p>
            <a:pPr>
              <a:buFont typeface="Times New Roman" pitchFamily="16" charset="0"/>
              <a:buNone/>
              <a:defRPr/>
            </a:pPr>
            <a:r>
              <a:rPr lang="de-AT" b="0" dirty="0"/>
              <a:t>Linking used to locate countries on map and to find associated numbers in table </a:t>
            </a:r>
          </a:p>
          <a:p>
            <a:pPr>
              <a:buFont typeface="Times New Roman" pitchFamily="16" charset="0"/>
              <a:buNone/>
              <a:defRPr/>
            </a:pPr>
            <a:endParaRPr lang="de-AT" b="0" dirty="0"/>
          </a:p>
          <a:p>
            <a:pPr>
              <a:buFont typeface="Times New Roman" pitchFamily="16" charset="0"/>
              <a:buNone/>
              <a:defRPr/>
            </a:pPr>
            <a:r>
              <a:rPr lang="de-AT" b="0" dirty="0"/>
              <a:t>Tight collaboration (discussing individual findings): </a:t>
            </a:r>
          </a:p>
          <a:p>
            <a:pPr>
              <a:buFont typeface="Times New Roman" pitchFamily="16" charset="0"/>
              <a:buNone/>
              <a:defRPr/>
            </a:pPr>
            <a:r>
              <a:rPr lang="de-AT" b="0" dirty="0"/>
              <a:t>One set of links faded or switched off</a:t>
            </a:r>
          </a:p>
          <a:p>
            <a:pPr>
              <a:buFont typeface="Times New Roman" pitchFamily="16" charset="0"/>
              <a:buNone/>
              <a:defRPr/>
            </a:pPr>
            <a:r>
              <a:rPr lang="de-AT" b="0" dirty="0"/>
              <a:t>One user taking control to summarize findings, clarify etc. </a:t>
            </a:r>
          </a:p>
          <a:p>
            <a:pPr>
              <a:buFont typeface="Times New Roman" pitchFamily="16" charset="0"/>
              <a:buNone/>
              <a:defRPr/>
            </a:pPr>
            <a:r>
              <a:rPr lang="de-AT" b="0" dirty="0"/>
              <a:t>Linking to visualize location or to clarify on unknown items </a:t>
            </a:r>
            <a:r>
              <a:rPr lang="de-AT" b="0" dirty="0">
                <a:sym typeface="Wingdings" pitchFamily="2" charset="2"/>
              </a:rPr>
              <a:t> support in deictic referencing (no problems resolving deictic references observed) </a:t>
            </a:r>
            <a:endParaRPr lang="de-AT" b="0" dirty="0"/>
          </a:p>
          <a:p>
            <a:pPr>
              <a:buFont typeface="Times New Roman" pitchFamily="16" charset="0"/>
              <a:buNone/>
              <a:defRPr/>
            </a:pPr>
            <a:endParaRPr lang="de-AT" b="0" dirty="0"/>
          </a:p>
        </p:txBody>
      </p:sp>
      <p:sp>
        <p:nvSpPr>
          <p:cNvPr id="88068" name="Slide Number Placeholder 3"/>
          <p:cNvSpPr>
            <a:spLocks noGrp="1"/>
          </p:cNvSpPr>
          <p:nvPr>
            <p:ph type="sldNum" sz="quarter"/>
          </p:nvPr>
        </p:nvSpPr>
        <p:spPr>
          <a:noFill/>
        </p:spPr>
        <p:txBody>
          <a:bodyPr/>
          <a:lstStyle/>
          <a:p>
            <a:fld id="{1BCDB49A-6208-4248-BDAF-AD5B86629CE5}" type="slidenum">
              <a:rPr lang="en-GB" smtClean="0"/>
              <a:pPr/>
              <a:t>88</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interaction techniques that assist in con-</a:t>
            </a:r>
          </a:p>
          <a:p>
            <a:r>
              <a:rPr lang="en-US" dirty="0"/>
              <a:t>ducting comparison tasks for table-based and matrix-based visual</a:t>
            </a:r>
          </a:p>
          <a:p>
            <a:r>
              <a:rPr lang="en-US" dirty="0"/>
              <a:t>representations.</a:t>
            </a:r>
          </a:p>
          <a:p>
            <a:endParaRPr lang="de-AT" dirty="0"/>
          </a:p>
          <a:p>
            <a:r>
              <a:rPr lang="de-AT" dirty="0" err="1"/>
              <a:t>Temporarily</a:t>
            </a:r>
            <a:r>
              <a:rPr lang="de-AT" dirty="0"/>
              <a:t> </a:t>
            </a:r>
            <a:r>
              <a:rPr lang="de-AT" dirty="0" err="1"/>
              <a:t>fold</a:t>
            </a:r>
            <a:r>
              <a:rPr lang="de-AT" dirty="0"/>
              <a:t> </a:t>
            </a:r>
            <a:r>
              <a:rPr lang="de-AT" dirty="0" err="1"/>
              <a:t>layers</a:t>
            </a:r>
            <a:r>
              <a:rPr lang="de-AT" baseline="0" dirty="0"/>
              <a:t> </a:t>
            </a:r>
            <a:r>
              <a:rPr lang="de-AT" baseline="0" dirty="0" err="1"/>
              <a:t>away</a:t>
            </a:r>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14</a:t>
            </a:fld>
            <a:endParaRPr lang="de-AT"/>
          </a:p>
        </p:txBody>
      </p:sp>
    </p:spTree>
    <p:extLst>
      <p:ext uri="{BB962C8B-B14F-4D97-AF65-F5344CB8AC3E}">
        <p14:creationId xmlns:p14="http://schemas.microsoft.com/office/powerpoint/2010/main" val="5593796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xfrm>
            <a:off x="1141413" y="685800"/>
            <a:ext cx="4568825" cy="3427413"/>
          </a:xfrm>
          <a:ln/>
        </p:spPr>
      </p:sp>
      <p:sp>
        <p:nvSpPr>
          <p:cNvPr id="90115" name="Notes Placeholder 2"/>
          <p:cNvSpPr>
            <a:spLocks noGrp="1"/>
          </p:cNvSpPr>
          <p:nvPr>
            <p:ph type="body" idx="1"/>
          </p:nvPr>
        </p:nvSpPr>
        <p:spPr>
          <a:noFill/>
          <a:ln/>
        </p:spPr>
        <p:txBody>
          <a:bodyPr/>
          <a:lstStyle/>
          <a:p>
            <a:pPr>
              <a:buFont typeface="Times New Roman" pitchFamily="16" charset="0"/>
              <a:buNone/>
              <a:defRPr/>
            </a:pPr>
            <a:r>
              <a:rPr lang="de-AT" dirty="0" err="1"/>
              <a:t>Surprising</a:t>
            </a:r>
            <a:r>
              <a:rPr lang="de-AT" dirty="0"/>
              <a:t>: </a:t>
            </a:r>
            <a:r>
              <a:rPr lang="de-AT" b="1" dirty="0" err="1"/>
              <a:t>distraction</a:t>
            </a:r>
            <a:r>
              <a:rPr lang="de-AT" b="1" dirty="0"/>
              <a:t> was </a:t>
            </a:r>
            <a:r>
              <a:rPr lang="de-AT" b="1" dirty="0" err="1"/>
              <a:t>assessed</a:t>
            </a:r>
            <a:r>
              <a:rPr lang="de-AT" b="1" dirty="0"/>
              <a:t> </a:t>
            </a:r>
            <a:r>
              <a:rPr lang="de-AT" b="1" dirty="0" err="1"/>
              <a:t>as</a:t>
            </a:r>
            <a:r>
              <a:rPr lang="de-AT" b="1" dirty="0"/>
              <a:t> </a:t>
            </a:r>
            <a:r>
              <a:rPr lang="de-AT" b="1" dirty="0" err="1"/>
              <a:t>low</a:t>
            </a:r>
            <a:r>
              <a:rPr lang="de-AT" dirty="0"/>
              <a:t> </a:t>
            </a:r>
          </a:p>
          <a:p>
            <a:pPr>
              <a:buFont typeface="Times New Roman" pitchFamily="16" charset="0"/>
              <a:buNone/>
              <a:defRPr/>
            </a:pPr>
            <a:r>
              <a:rPr lang="de-AT" dirty="0"/>
              <a:t>(</a:t>
            </a:r>
            <a:r>
              <a:rPr lang="de-AT" dirty="0" err="1"/>
              <a:t>There</a:t>
            </a:r>
            <a:r>
              <a:rPr lang="de-AT" dirty="0"/>
              <a:t> was </a:t>
            </a:r>
            <a:r>
              <a:rPr lang="de-AT" dirty="0" err="1"/>
              <a:t>distraction</a:t>
            </a:r>
            <a:r>
              <a:rPr lang="de-AT" dirty="0"/>
              <a:t>, but </a:t>
            </a:r>
            <a:r>
              <a:rPr lang="de-AT" dirty="0" err="1"/>
              <a:t>mainly</a:t>
            </a:r>
            <a:r>
              <a:rPr lang="de-AT" dirty="0"/>
              <a:t> </a:t>
            </a:r>
            <a:r>
              <a:rPr lang="de-AT" dirty="0" err="1"/>
              <a:t>caused</a:t>
            </a:r>
            <a:r>
              <a:rPr lang="de-AT" dirty="0"/>
              <a:t> </a:t>
            </a:r>
            <a:r>
              <a:rPr lang="de-AT" dirty="0" err="1"/>
              <a:t>by</a:t>
            </a:r>
            <a:r>
              <a:rPr lang="de-AT" dirty="0"/>
              <a:t> </a:t>
            </a:r>
            <a:r>
              <a:rPr lang="de-AT" dirty="0" err="1"/>
              <a:t>occasional</a:t>
            </a:r>
            <a:r>
              <a:rPr lang="de-AT" dirty="0"/>
              <a:t> </a:t>
            </a:r>
            <a:r>
              <a:rPr lang="de-AT" dirty="0" err="1"/>
              <a:t>input</a:t>
            </a:r>
            <a:r>
              <a:rPr lang="de-AT" dirty="0"/>
              <a:t> </a:t>
            </a:r>
            <a:r>
              <a:rPr lang="de-AT" dirty="0" err="1"/>
              <a:t>conflicts</a:t>
            </a:r>
            <a:r>
              <a:rPr lang="de-AT" dirty="0"/>
              <a:t> on </a:t>
            </a:r>
            <a:r>
              <a:rPr lang="de-AT" dirty="0" err="1"/>
              <a:t>shared</a:t>
            </a:r>
            <a:r>
              <a:rPr lang="de-AT" dirty="0"/>
              <a:t> </a:t>
            </a:r>
            <a:r>
              <a:rPr lang="de-AT" dirty="0" err="1"/>
              <a:t>windows</a:t>
            </a:r>
            <a:r>
              <a:rPr lang="de-AT" dirty="0"/>
              <a:t> </a:t>
            </a:r>
            <a:r>
              <a:rPr lang="de-AT" dirty="0" err="1"/>
              <a:t>or</a:t>
            </a:r>
            <a:r>
              <a:rPr lang="de-AT" dirty="0"/>
              <a:t> </a:t>
            </a:r>
            <a:r>
              <a:rPr lang="de-AT" dirty="0" err="1"/>
              <a:t>if</a:t>
            </a:r>
            <a:r>
              <a:rPr lang="de-AT" dirty="0"/>
              <a:t> </a:t>
            </a:r>
            <a:r>
              <a:rPr lang="de-AT" dirty="0" err="1"/>
              <a:t>the</a:t>
            </a:r>
            <a:r>
              <a:rPr lang="de-AT" dirty="0"/>
              <a:t> </a:t>
            </a:r>
            <a:r>
              <a:rPr lang="de-AT" dirty="0" err="1"/>
              <a:t>window</a:t>
            </a:r>
            <a:r>
              <a:rPr lang="de-AT" dirty="0"/>
              <a:t> </a:t>
            </a:r>
            <a:r>
              <a:rPr lang="de-AT" dirty="0" err="1"/>
              <a:t>layout</a:t>
            </a:r>
            <a:r>
              <a:rPr lang="de-AT" dirty="0"/>
              <a:t> was </a:t>
            </a:r>
            <a:r>
              <a:rPr lang="de-AT" dirty="0" err="1"/>
              <a:t>changed</a:t>
            </a:r>
            <a:r>
              <a:rPr lang="de-AT" dirty="0"/>
              <a:t>) </a:t>
            </a:r>
          </a:p>
          <a:p>
            <a:pPr>
              <a:buFont typeface="Times New Roman" pitchFamily="16" charset="0"/>
              <a:buNone/>
              <a:defRPr/>
            </a:pPr>
            <a:r>
              <a:rPr lang="de-AT" dirty="0" err="1"/>
              <a:t>Sometimes</a:t>
            </a:r>
            <a:r>
              <a:rPr lang="de-AT" dirty="0"/>
              <a:t>: </a:t>
            </a:r>
            <a:r>
              <a:rPr lang="de-AT" dirty="0" err="1"/>
              <a:t>one</a:t>
            </a:r>
            <a:r>
              <a:rPr lang="de-AT" dirty="0"/>
              <a:t> </a:t>
            </a:r>
            <a:r>
              <a:rPr lang="de-AT" dirty="0" err="1"/>
              <a:t>user</a:t>
            </a:r>
            <a:r>
              <a:rPr lang="de-AT" dirty="0"/>
              <a:t> </a:t>
            </a:r>
            <a:r>
              <a:rPr lang="de-AT" dirty="0" err="1"/>
              <a:t>silently</a:t>
            </a:r>
            <a:r>
              <a:rPr lang="de-AT" dirty="0"/>
              <a:t> </a:t>
            </a:r>
            <a:r>
              <a:rPr lang="de-AT" dirty="0" err="1"/>
              <a:t>watching</a:t>
            </a:r>
            <a:r>
              <a:rPr lang="de-AT" dirty="0"/>
              <a:t> </a:t>
            </a:r>
            <a:r>
              <a:rPr lang="de-AT" dirty="0" err="1"/>
              <a:t>other</a:t>
            </a:r>
            <a:r>
              <a:rPr lang="de-AT" dirty="0"/>
              <a:t> </a:t>
            </a:r>
            <a:r>
              <a:rPr lang="de-AT" dirty="0" err="1"/>
              <a:t>user‘s</a:t>
            </a:r>
            <a:r>
              <a:rPr lang="de-AT" dirty="0"/>
              <a:t> links </a:t>
            </a:r>
          </a:p>
          <a:p>
            <a:endParaRPr lang="de-AT" dirty="0">
              <a:latin typeface="Times New Roman" pitchFamily="18" charset="0"/>
            </a:endParaRPr>
          </a:p>
          <a:p>
            <a:r>
              <a:rPr lang="de-AT" dirty="0" err="1">
                <a:latin typeface="Times New Roman" pitchFamily="18" charset="0"/>
              </a:rPr>
              <a:t>We</a:t>
            </a:r>
            <a:r>
              <a:rPr lang="de-AT" dirty="0">
                <a:latin typeface="Times New Roman" pitchFamily="18" charset="0"/>
              </a:rPr>
              <a:t> </a:t>
            </a:r>
            <a:r>
              <a:rPr lang="de-AT" dirty="0" err="1">
                <a:latin typeface="Times New Roman" pitchFamily="18" charset="0"/>
              </a:rPr>
              <a:t>observed</a:t>
            </a:r>
            <a:r>
              <a:rPr lang="de-AT" dirty="0">
                <a:latin typeface="Times New Roman" pitchFamily="18" charset="0"/>
              </a:rPr>
              <a:t> </a:t>
            </a:r>
            <a:r>
              <a:rPr lang="de-AT" dirty="0" err="1">
                <a:latin typeface="Times New Roman" pitchFamily="18" charset="0"/>
              </a:rPr>
              <a:t>input</a:t>
            </a:r>
            <a:r>
              <a:rPr lang="de-AT" dirty="0">
                <a:latin typeface="Times New Roman" pitchFamily="18" charset="0"/>
              </a:rPr>
              <a:t> </a:t>
            </a:r>
            <a:r>
              <a:rPr lang="de-AT" dirty="0" err="1">
                <a:latin typeface="Times New Roman" pitchFamily="18" charset="0"/>
              </a:rPr>
              <a:t>conflicts</a:t>
            </a:r>
            <a:r>
              <a:rPr lang="de-AT" dirty="0">
                <a:latin typeface="Times New Roman" pitchFamily="18" charset="0"/>
              </a:rPr>
              <a:t> on </a:t>
            </a:r>
            <a:r>
              <a:rPr lang="de-AT" dirty="0" err="1">
                <a:latin typeface="Times New Roman" pitchFamily="18" charset="0"/>
              </a:rPr>
              <a:t>shared</a:t>
            </a:r>
            <a:r>
              <a:rPr lang="de-AT" dirty="0">
                <a:latin typeface="Times New Roman" pitchFamily="18" charset="0"/>
              </a:rPr>
              <a:t> </a:t>
            </a:r>
            <a:r>
              <a:rPr lang="de-AT" dirty="0" err="1">
                <a:latin typeface="Times New Roman" pitchFamily="18" charset="0"/>
              </a:rPr>
              <a:t>windows</a:t>
            </a:r>
            <a:r>
              <a:rPr lang="de-AT" dirty="0">
                <a:latin typeface="Times New Roman" pitchFamily="18" charset="0"/>
              </a:rPr>
              <a:t> (e.g. </a:t>
            </a:r>
            <a:r>
              <a:rPr lang="de-AT" dirty="0" err="1">
                <a:latin typeface="Times New Roman" pitchFamily="18" charset="0"/>
              </a:rPr>
              <a:t>One</a:t>
            </a:r>
            <a:r>
              <a:rPr lang="de-AT" dirty="0">
                <a:latin typeface="Times New Roman" pitchFamily="18" charset="0"/>
              </a:rPr>
              <a:t> </a:t>
            </a:r>
            <a:r>
              <a:rPr lang="de-AT" dirty="0" err="1">
                <a:latin typeface="Times New Roman" pitchFamily="18" charset="0"/>
              </a:rPr>
              <a:t>user</a:t>
            </a:r>
            <a:r>
              <a:rPr lang="de-AT" dirty="0">
                <a:latin typeface="Times New Roman" pitchFamily="18" charset="0"/>
              </a:rPr>
              <a:t> </a:t>
            </a:r>
            <a:r>
              <a:rPr lang="de-AT" dirty="0" err="1">
                <a:latin typeface="Times New Roman" pitchFamily="18" charset="0"/>
              </a:rPr>
              <a:t>drags</a:t>
            </a:r>
            <a:r>
              <a:rPr lang="de-AT" dirty="0">
                <a:latin typeface="Times New Roman" pitchFamily="18" charset="0"/>
              </a:rPr>
              <a:t> </a:t>
            </a:r>
            <a:r>
              <a:rPr lang="de-AT" dirty="0" err="1">
                <a:latin typeface="Times New Roman" pitchFamily="18" charset="0"/>
              </a:rPr>
              <a:t>the</a:t>
            </a:r>
            <a:r>
              <a:rPr lang="de-AT" dirty="0">
                <a:latin typeface="Times New Roman" pitchFamily="18" charset="0"/>
              </a:rPr>
              <a:t> </a:t>
            </a:r>
            <a:r>
              <a:rPr lang="de-AT" dirty="0" err="1">
                <a:latin typeface="Times New Roman" pitchFamily="18" charset="0"/>
              </a:rPr>
              <a:t>map</a:t>
            </a:r>
            <a:r>
              <a:rPr lang="de-AT" dirty="0">
                <a:latin typeface="Times New Roman" pitchFamily="18" charset="0"/>
              </a:rPr>
              <a:t>, </a:t>
            </a:r>
            <a:r>
              <a:rPr lang="de-AT" dirty="0" err="1">
                <a:latin typeface="Times New Roman" pitchFamily="18" charset="0"/>
              </a:rPr>
              <a:t>other</a:t>
            </a:r>
            <a:r>
              <a:rPr lang="de-AT" dirty="0">
                <a:latin typeface="Times New Roman" pitchFamily="18" charset="0"/>
              </a:rPr>
              <a:t> </a:t>
            </a:r>
            <a:r>
              <a:rPr lang="de-AT" dirty="0" err="1">
                <a:latin typeface="Times New Roman" pitchFamily="18" charset="0"/>
              </a:rPr>
              <a:t>enters</a:t>
            </a:r>
            <a:r>
              <a:rPr lang="de-AT" dirty="0">
                <a:latin typeface="Times New Roman" pitchFamily="18" charset="0"/>
              </a:rPr>
              <a:t> </a:t>
            </a:r>
            <a:r>
              <a:rPr lang="de-AT" dirty="0" err="1">
                <a:latin typeface="Times New Roman" pitchFamily="18" charset="0"/>
              </a:rPr>
              <a:t>with</a:t>
            </a:r>
            <a:r>
              <a:rPr lang="de-AT" dirty="0">
                <a:latin typeface="Times New Roman" pitchFamily="18" charset="0"/>
              </a:rPr>
              <a:t> </a:t>
            </a:r>
            <a:r>
              <a:rPr lang="de-AT" dirty="0" err="1">
                <a:latin typeface="Times New Roman" pitchFamily="18" charset="0"/>
              </a:rPr>
              <a:t>pointer</a:t>
            </a:r>
            <a:r>
              <a:rPr lang="de-AT" dirty="0">
                <a:latin typeface="Times New Roman" pitchFamily="18" charset="0"/>
              </a:rPr>
              <a:t> </a:t>
            </a:r>
            <a:r>
              <a:rPr lang="de-AT" dirty="0">
                <a:latin typeface="Times New Roman" pitchFamily="18" charset="0"/>
                <a:sym typeface="Wingdings" pitchFamily="2" charset="2"/>
              </a:rPr>
              <a:t> </a:t>
            </a:r>
            <a:r>
              <a:rPr lang="de-AT" dirty="0" err="1">
                <a:latin typeface="Times New Roman" pitchFamily="18" charset="0"/>
                <a:sym typeface="Wingdings" pitchFamily="2" charset="2"/>
              </a:rPr>
              <a:t>map</a:t>
            </a:r>
            <a:r>
              <a:rPr lang="de-AT" dirty="0">
                <a:latin typeface="Times New Roman" pitchFamily="18" charset="0"/>
                <a:sym typeface="Wingdings" pitchFamily="2" charset="2"/>
              </a:rPr>
              <a:t> </a:t>
            </a:r>
            <a:r>
              <a:rPr lang="de-AT" dirty="0" err="1">
                <a:latin typeface="Times New Roman" pitchFamily="18" charset="0"/>
                <a:sym typeface="Wingdings" pitchFamily="2" charset="2"/>
              </a:rPr>
              <a:t>starts</a:t>
            </a:r>
            <a:r>
              <a:rPr lang="de-AT" dirty="0">
                <a:latin typeface="Times New Roman" pitchFamily="18" charset="0"/>
                <a:sym typeface="Wingdings" pitchFamily="2" charset="2"/>
              </a:rPr>
              <a:t> </a:t>
            </a:r>
            <a:r>
              <a:rPr lang="de-AT" dirty="0" err="1">
                <a:latin typeface="Times New Roman" pitchFamily="18" charset="0"/>
                <a:sym typeface="Wingdings" pitchFamily="2" charset="2"/>
              </a:rPr>
              <a:t>flickering</a:t>
            </a:r>
            <a:r>
              <a:rPr lang="de-AT" dirty="0">
                <a:latin typeface="Times New Roman" pitchFamily="18" charset="0"/>
                <a:sym typeface="Wingdings" pitchFamily="2" charset="2"/>
              </a:rPr>
              <a:t>) </a:t>
            </a:r>
            <a:r>
              <a:rPr lang="de-AT" dirty="0" err="1">
                <a:latin typeface="Times New Roman" pitchFamily="18" charset="0"/>
                <a:sym typeface="Wingdings" pitchFamily="2" charset="2"/>
              </a:rPr>
              <a:t>and</a:t>
            </a:r>
            <a:r>
              <a:rPr lang="de-AT" dirty="0">
                <a:latin typeface="Times New Roman" pitchFamily="18" charset="0"/>
                <a:sym typeface="Wingdings" pitchFamily="2" charset="2"/>
              </a:rPr>
              <a:t> </a:t>
            </a:r>
          </a:p>
          <a:p>
            <a:r>
              <a:rPr lang="de-AT" dirty="0">
                <a:latin typeface="Times New Roman" pitchFamily="18" charset="0"/>
                <a:sym typeface="Wingdings" pitchFamily="2" charset="2"/>
              </a:rPr>
              <a:t>Users </a:t>
            </a:r>
            <a:r>
              <a:rPr lang="de-AT" dirty="0" err="1">
                <a:latin typeface="Times New Roman" pitchFamily="18" charset="0"/>
                <a:sym typeface="Wingdings" pitchFamily="2" charset="2"/>
              </a:rPr>
              <a:t>reported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that</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they</a:t>
            </a:r>
            <a:r>
              <a:rPr lang="de-AT" dirty="0">
                <a:latin typeface="Times New Roman" pitchFamily="18" charset="0"/>
                <a:sym typeface="Wingdings" pitchFamily="2" charset="2"/>
              </a:rPr>
              <a:t> </a:t>
            </a:r>
            <a:r>
              <a:rPr lang="de-AT" dirty="0" err="1">
                <a:latin typeface="Times New Roman" pitchFamily="18" charset="0"/>
                <a:sym typeface="Wingdings" pitchFamily="2" charset="2"/>
              </a:rPr>
              <a:t>were</a:t>
            </a:r>
            <a:r>
              <a:rPr lang="de-AT" dirty="0">
                <a:latin typeface="Times New Roman" pitchFamily="18" charset="0"/>
                <a:sym typeface="Wingdings" pitchFamily="2" charset="2"/>
              </a:rPr>
              <a:t> </a:t>
            </a:r>
            <a:r>
              <a:rPr lang="de-AT" dirty="0" err="1">
                <a:latin typeface="Times New Roman" pitchFamily="18" charset="0"/>
                <a:sym typeface="Wingdings" pitchFamily="2" charset="2"/>
              </a:rPr>
              <a:t>annoyed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by</a:t>
            </a:r>
            <a:r>
              <a:rPr lang="de-AT" dirty="0">
                <a:latin typeface="Times New Roman" pitchFamily="18" charset="0"/>
                <a:sym typeface="Wingdings" pitchFamily="2" charset="2"/>
              </a:rPr>
              <a:t> </a:t>
            </a:r>
            <a:r>
              <a:rPr lang="de-AT" dirty="0" err="1">
                <a:latin typeface="Times New Roman" pitchFamily="18" charset="0"/>
                <a:sym typeface="Wingdings" pitchFamily="2" charset="2"/>
              </a:rPr>
              <a:t>other</a:t>
            </a:r>
            <a:r>
              <a:rPr lang="de-AT" dirty="0">
                <a:latin typeface="Times New Roman" pitchFamily="18" charset="0"/>
                <a:sym typeface="Wingdings" pitchFamily="2" charset="2"/>
              </a:rPr>
              <a:t> </a:t>
            </a:r>
            <a:r>
              <a:rPr lang="de-AT" dirty="0" err="1">
                <a:latin typeface="Times New Roman" pitchFamily="18" charset="0"/>
                <a:sym typeface="Wingdings" pitchFamily="2" charset="2"/>
              </a:rPr>
              <a:t>user‘s</a:t>
            </a:r>
            <a:r>
              <a:rPr lang="de-AT" dirty="0">
                <a:latin typeface="Times New Roman" pitchFamily="18" charset="0"/>
                <a:sym typeface="Wingdings" pitchFamily="2" charset="2"/>
              </a:rPr>
              <a:t> </a:t>
            </a:r>
            <a:r>
              <a:rPr lang="de-AT" dirty="0" err="1">
                <a:latin typeface="Times New Roman" pitchFamily="18" charset="0"/>
                <a:sym typeface="Wingdings" pitchFamily="2" charset="2"/>
              </a:rPr>
              <a:t>window</a:t>
            </a:r>
            <a:r>
              <a:rPr lang="de-AT" dirty="0">
                <a:latin typeface="Times New Roman" pitchFamily="18" charset="0"/>
                <a:sym typeface="Wingdings" pitchFamily="2" charset="2"/>
              </a:rPr>
              <a:t> </a:t>
            </a:r>
            <a:r>
              <a:rPr lang="de-AT" dirty="0" err="1">
                <a:latin typeface="Times New Roman" pitchFamily="18" charset="0"/>
                <a:sym typeface="Wingdings" pitchFamily="2" charset="2"/>
              </a:rPr>
              <a:t>layout</a:t>
            </a:r>
            <a:r>
              <a:rPr lang="de-AT" dirty="0">
                <a:latin typeface="Times New Roman" pitchFamily="18" charset="0"/>
                <a:sym typeface="Wingdings" pitchFamily="2" charset="2"/>
              </a:rPr>
              <a:t> </a:t>
            </a:r>
            <a:r>
              <a:rPr lang="de-AT" dirty="0" err="1">
                <a:latin typeface="Times New Roman" pitchFamily="18" charset="0"/>
                <a:sym typeface="Wingdings" pitchFamily="2" charset="2"/>
              </a:rPr>
              <a:t>changes</a:t>
            </a:r>
            <a:r>
              <a:rPr lang="de-AT" dirty="0">
                <a:latin typeface="Times New Roman" pitchFamily="18" charset="0"/>
                <a:sym typeface="Wingdings" pitchFamily="2" charset="2"/>
              </a:rPr>
              <a:t> </a:t>
            </a:r>
          </a:p>
          <a:p>
            <a:endParaRPr lang="de-AT" dirty="0">
              <a:latin typeface="Times New Roman" pitchFamily="18" charset="0"/>
              <a:sym typeface="Wingdings" pitchFamily="2" charset="2"/>
            </a:endParaRPr>
          </a:p>
          <a:p>
            <a:r>
              <a:rPr lang="de-AT" dirty="0" err="1">
                <a:latin typeface="Times New Roman" pitchFamily="18" charset="0"/>
                <a:sym typeface="Wingdings" pitchFamily="2" charset="2"/>
              </a:rPr>
              <a:t>Observed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that</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these</a:t>
            </a:r>
            <a:r>
              <a:rPr lang="de-AT" dirty="0">
                <a:latin typeface="Times New Roman" pitchFamily="18" charset="0"/>
                <a:sym typeface="Wingdings" pitchFamily="2" charset="2"/>
              </a:rPr>
              <a:t> </a:t>
            </a:r>
            <a:r>
              <a:rPr lang="de-AT" dirty="0" err="1">
                <a:latin typeface="Times New Roman" pitchFamily="18" charset="0"/>
                <a:sym typeface="Wingdings" pitchFamily="2" charset="2"/>
              </a:rPr>
              <a:t>issues</a:t>
            </a:r>
            <a:r>
              <a:rPr lang="de-AT" dirty="0">
                <a:latin typeface="Times New Roman" pitchFamily="18" charset="0"/>
                <a:sym typeface="Wingdings" pitchFamily="2" charset="2"/>
              </a:rPr>
              <a:t> </a:t>
            </a:r>
            <a:r>
              <a:rPr lang="de-AT" dirty="0" err="1">
                <a:latin typeface="Times New Roman" pitchFamily="18" charset="0"/>
                <a:sym typeface="Wingdings" pitchFamily="2" charset="2"/>
              </a:rPr>
              <a:t>could</a:t>
            </a:r>
            <a:r>
              <a:rPr lang="de-AT" dirty="0">
                <a:latin typeface="Times New Roman" pitchFamily="18" charset="0"/>
                <a:sym typeface="Wingdings" pitchFamily="2" charset="2"/>
              </a:rPr>
              <a:t> </a:t>
            </a:r>
            <a:r>
              <a:rPr lang="de-AT" dirty="0" err="1">
                <a:latin typeface="Times New Roman" pitchFamily="18" charset="0"/>
                <a:sym typeface="Wingdings" pitchFamily="2" charset="2"/>
              </a:rPr>
              <a:t>be</a:t>
            </a:r>
            <a:r>
              <a:rPr lang="de-AT" dirty="0">
                <a:latin typeface="Times New Roman" pitchFamily="18" charset="0"/>
                <a:sym typeface="Wingdings" pitchFamily="2" charset="2"/>
              </a:rPr>
              <a:t> </a:t>
            </a:r>
            <a:r>
              <a:rPr lang="de-AT" dirty="0" err="1">
                <a:latin typeface="Times New Roman" pitchFamily="18" charset="0"/>
                <a:sym typeface="Wingdings" pitchFamily="2" charset="2"/>
              </a:rPr>
              <a:t>resolved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by</a:t>
            </a:r>
            <a:r>
              <a:rPr lang="de-AT" dirty="0">
                <a:latin typeface="Times New Roman" pitchFamily="18" charset="0"/>
                <a:sym typeface="Wingdings" pitchFamily="2" charset="2"/>
              </a:rPr>
              <a:t> </a:t>
            </a:r>
            <a:r>
              <a:rPr lang="de-AT" dirty="0" err="1">
                <a:latin typeface="Times New Roman" pitchFamily="18" charset="0"/>
                <a:sym typeface="Wingdings" pitchFamily="2" charset="2"/>
              </a:rPr>
              <a:t>social</a:t>
            </a:r>
            <a:r>
              <a:rPr lang="de-AT" dirty="0">
                <a:latin typeface="Times New Roman" pitchFamily="18" charset="0"/>
                <a:sym typeface="Wingdings" pitchFamily="2" charset="2"/>
              </a:rPr>
              <a:t> </a:t>
            </a:r>
            <a:r>
              <a:rPr lang="de-AT" dirty="0" err="1">
                <a:latin typeface="Times New Roman" pitchFamily="18" charset="0"/>
                <a:sym typeface="Wingdings" pitchFamily="2" charset="2"/>
              </a:rPr>
              <a:t>protocols</a:t>
            </a:r>
            <a:r>
              <a:rPr lang="de-AT" dirty="0">
                <a:latin typeface="Times New Roman" pitchFamily="18" charset="0"/>
                <a:sym typeface="Wingdings" pitchFamily="2" charset="2"/>
              </a:rPr>
              <a:t> (was </a:t>
            </a:r>
            <a:r>
              <a:rPr lang="de-AT" dirty="0" err="1">
                <a:latin typeface="Times New Roman" pitchFamily="18" charset="0"/>
                <a:sym typeface="Wingdings" pitchFamily="2" charset="2"/>
              </a:rPr>
              <a:t>immediately</a:t>
            </a:r>
            <a:r>
              <a:rPr lang="de-AT" dirty="0">
                <a:latin typeface="Times New Roman" pitchFamily="18" charset="0"/>
                <a:sym typeface="Wingdings" pitchFamily="2" charset="2"/>
              </a:rPr>
              <a:t> </a:t>
            </a:r>
            <a:r>
              <a:rPr lang="de-AT" dirty="0" err="1">
                <a:latin typeface="Times New Roman" pitchFamily="18" charset="0"/>
                <a:sym typeface="Wingdings" pitchFamily="2" charset="2"/>
              </a:rPr>
              <a:t>resolved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ups</a:t>
            </a:r>
            <a:r>
              <a:rPr lang="de-AT" dirty="0">
                <a:latin typeface="Times New Roman" pitchFamily="18" charset="0"/>
                <a:sym typeface="Wingdings" pitchFamily="2" charset="2"/>
              </a:rPr>
              <a:t>, sorry!“) but</a:t>
            </a:r>
          </a:p>
          <a:p>
            <a:r>
              <a:rPr lang="de-AT" dirty="0">
                <a:latin typeface="Times New Roman" pitchFamily="18" charset="0"/>
                <a:sym typeface="Wingdings" pitchFamily="2" charset="2"/>
              </a:rPr>
              <a:t>Users </a:t>
            </a:r>
            <a:r>
              <a:rPr lang="de-AT" dirty="0" err="1">
                <a:latin typeface="Times New Roman" pitchFamily="18" charset="0"/>
                <a:sym typeface="Wingdings" pitchFamily="2" charset="2"/>
              </a:rPr>
              <a:t>reported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that</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they</a:t>
            </a:r>
            <a:r>
              <a:rPr lang="de-AT" dirty="0">
                <a:latin typeface="Times New Roman" pitchFamily="18" charset="0"/>
                <a:sym typeface="Wingdings" pitchFamily="2" charset="2"/>
              </a:rPr>
              <a:t> </a:t>
            </a:r>
            <a:r>
              <a:rPr lang="de-AT" dirty="0" err="1">
                <a:latin typeface="Times New Roman" pitchFamily="18" charset="0"/>
                <a:sym typeface="Wingdings" pitchFamily="2" charset="2"/>
              </a:rPr>
              <a:t>were</a:t>
            </a:r>
            <a:r>
              <a:rPr lang="de-AT" dirty="0">
                <a:latin typeface="Times New Roman" pitchFamily="18" charset="0"/>
                <a:sym typeface="Wingdings" pitchFamily="2" charset="2"/>
              </a:rPr>
              <a:t> </a:t>
            </a:r>
            <a:r>
              <a:rPr lang="de-AT" dirty="0" err="1">
                <a:latin typeface="Times New Roman" pitchFamily="18" charset="0"/>
                <a:sym typeface="Wingdings" pitchFamily="2" charset="2"/>
              </a:rPr>
              <a:t>very</a:t>
            </a:r>
            <a:r>
              <a:rPr lang="de-AT" dirty="0">
                <a:latin typeface="Times New Roman" pitchFamily="18" charset="0"/>
                <a:sym typeface="Wingdings" pitchFamily="2" charset="2"/>
              </a:rPr>
              <a:t> </a:t>
            </a:r>
            <a:r>
              <a:rPr lang="de-AT" dirty="0" err="1">
                <a:latin typeface="Times New Roman" pitchFamily="18" charset="0"/>
                <a:sym typeface="Wingdings" pitchFamily="2" charset="2"/>
              </a:rPr>
              <a:t>annoyed</a:t>
            </a:r>
            <a:r>
              <a:rPr lang="de-AT" dirty="0">
                <a:latin typeface="Times New Roman" pitchFamily="18" charset="0"/>
                <a:sym typeface="Wingdings" pitchFamily="2" charset="2"/>
              </a:rPr>
              <a:t> </a:t>
            </a:r>
          </a:p>
          <a:p>
            <a:endParaRPr lang="de-AT" dirty="0">
              <a:latin typeface="Times New Roman" pitchFamily="18" charset="0"/>
              <a:sym typeface="Wingdings" pitchFamily="2" charset="2"/>
            </a:endParaRPr>
          </a:p>
          <a:p>
            <a:r>
              <a:rPr lang="de-AT" dirty="0">
                <a:latin typeface="Times New Roman" pitchFamily="18" charset="0"/>
                <a:sym typeface="Wingdings" pitchFamily="2" charset="2"/>
              </a:rPr>
              <a:t>As </a:t>
            </a:r>
            <a:r>
              <a:rPr lang="de-AT" dirty="0" err="1">
                <a:latin typeface="Times New Roman" pitchFamily="18" charset="0"/>
                <a:sym typeface="Wingdings" pitchFamily="2" charset="2"/>
              </a:rPr>
              <a:t>observed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by</a:t>
            </a:r>
            <a:r>
              <a:rPr lang="de-AT" dirty="0">
                <a:latin typeface="Times New Roman" pitchFamily="18" charset="0"/>
                <a:sym typeface="Wingdings" pitchFamily="2" charset="2"/>
              </a:rPr>
              <a:t> </a:t>
            </a:r>
            <a:r>
              <a:rPr lang="de-AT" dirty="0" err="1">
                <a:latin typeface="Times New Roman" pitchFamily="18" charset="0"/>
                <a:sym typeface="Wingdings" pitchFamily="2" charset="2"/>
              </a:rPr>
              <a:t>many</a:t>
            </a:r>
            <a:r>
              <a:rPr lang="de-AT" dirty="0">
                <a:latin typeface="Times New Roman" pitchFamily="18" charset="0"/>
                <a:sym typeface="Wingdings" pitchFamily="2" charset="2"/>
              </a:rPr>
              <a:t> </a:t>
            </a:r>
            <a:r>
              <a:rPr lang="de-AT" dirty="0" err="1">
                <a:latin typeface="Times New Roman" pitchFamily="18" charset="0"/>
                <a:sym typeface="Wingdings" pitchFamily="2" charset="2"/>
              </a:rPr>
              <a:t>other</a:t>
            </a:r>
            <a:r>
              <a:rPr lang="de-AT" dirty="0">
                <a:latin typeface="Times New Roman" pitchFamily="18" charset="0"/>
                <a:sym typeface="Wingdings" pitchFamily="2" charset="2"/>
              </a:rPr>
              <a:t> </a:t>
            </a:r>
            <a:r>
              <a:rPr lang="de-AT" dirty="0" err="1">
                <a:latin typeface="Times New Roman" pitchFamily="18" charset="0"/>
                <a:sym typeface="Wingdings" pitchFamily="2" charset="2"/>
              </a:rPr>
              <a:t>researchers</a:t>
            </a:r>
            <a:r>
              <a:rPr lang="de-AT" dirty="0">
                <a:latin typeface="Times New Roman" pitchFamily="18" charset="0"/>
                <a:sym typeface="Wingdings" pitchFamily="2" charset="2"/>
              </a:rPr>
              <a:t>, </a:t>
            </a:r>
            <a:r>
              <a:rPr lang="de-AT" dirty="0" err="1">
                <a:latin typeface="Times New Roman" pitchFamily="18" charset="0"/>
                <a:sym typeface="Wingdings" pitchFamily="2" charset="2"/>
              </a:rPr>
              <a:t>we</a:t>
            </a:r>
            <a:r>
              <a:rPr lang="de-AT" dirty="0">
                <a:latin typeface="Times New Roman" pitchFamily="18" charset="0"/>
                <a:sym typeface="Wingdings" pitchFamily="2" charset="2"/>
              </a:rPr>
              <a:t> also </a:t>
            </a:r>
            <a:r>
              <a:rPr lang="de-AT" dirty="0" err="1">
                <a:latin typeface="Times New Roman" pitchFamily="18" charset="0"/>
                <a:sym typeface="Wingdings" pitchFamily="2" charset="2"/>
              </a:rPr>
              <a:t>saw</a:t>
            </a:r>
            <a:r>
              <a:rPr lang="de-AT" dirty="0">
                <a:latin typeface="Times New Roman" pitchFamily="18" charset="0"/>
                <a:sym typeface="Wingdings" pitchFamily="2" charset="2"/>
              </a:rPr>
              <a:t> a strong sense </a:t>
            </a:r>
            <a:r>
              <a:rPr lang="de-AT" dirty="0" err="1">
                <a:latin typeface="Times New Roman" pitchFamily="18" charset="0"/>
                <a:sym typeface="Wingdings" pitchFamily="2" charset="2"/>
              </a:rPr>
              <a:t>of</a:t>
            </a:r>
            <a:r>
              <a:rPr lang="de-AT" dirty="0">
                <a:latin typeface="Times New Roman" pitchFamily="18" charset="0"/>
                <a:sym typeface="Wingdings" pitchFamily="2" charset="2"/>
              </a:rPr>
              <a:t> </a:t>
            </a:r>
            <a:r>
              <a:rPr lang="de-AT" b="1" dirty="0" err="1">
                <a:latin typeface="Times New Roman" pitchFamily="18" charset="0"/>
                <a:sym typeface="Wingdings" pitchFamily="2" charset="2"/>
              </a:rPr>
              <a:t>territoriality</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based</a:t>
            </a:r>
            <a:r>
              <a:rPr lang="de-AT" b="1" dirty="0">
                <a:latin typeface="Times New Roman" pitchFamily="18" charset="0"/>
                <a:sym typeface="Wingdings" pitchFamily="2" charset="2"/>
              </a:rPr>
              <a:t> on </a:t>
            </a:r>
            <a:r>
              <a:rPr lang="de-AT" b="1" dirty="0" err="1">
                <a:latin typeface="Times New Roman" pitchFamily="18" charset="0"/>
                <a:sym typeface="Wingdings" pitchFamily="2" charset="2"/>
              </a:rPr>
              <a:t>initial</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window</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layout</a:t>
            </a:r>
            <a:r>
              <a:rPr lang="de-AT" b="1" dirty="0">
                <a:latin typeface="Times New Roman" pitchFamily="18" charset="0"/>
                <a:sym typeface="Wingdings" pitchFamily="2" charset="2"/>
              </a:rPr>
              <a:t> </a:t>
            </a:r>
          </a:p>
          <a:p>
            <a:r>
              <a:rPr lang="de-AT" dirty="0">
                <a:latin typeface="Times New Roman" pitchFamily="18" charset="0"/>
                <a:sym typeface="Wingdings" pitchFamily="2" charset="2"/>
              </a:rPr>
              <a:t>(</a:t>
            </a:r>
            <a:r>
              <a:rPr lang="de-AT" dirty="0" err="1">
                <a:latin typeface="Times New Roman" pitchFamily="18" charset="0"/>
                <a:sym typeface="Wingdings" pitchFamily="2" charset="2"/>
              </a:rPr>
              <a:t>users</a:t>
            </a:r>
            <a:r>
              <a:rPr lang="de-AT" dirty="0">
                <a:latin typeface="Times New Roman" pitchFamily="18" charset="0"/>
                <a:sym typeface="Wingdings" pitchFamily="2" charset="2"/>
              </a:rPr>
              <a:t> </a:t>
            </a:r>
            <a:r>
              <a:rPr lang="de-AT" dirty="0" err="1">
                <a:latin typeface="Times New Roman" pitchFamily="18" charset="0"/>
                <a:sym typeface="Wingdings" pitchFamily="2" charset="2"/>
              </a:rPr>
              <a:t>were</a:t>
            </a:r>
            <a:r>
              <a:rPr lang="de-AT" dirty="0">
                <a:latin typeface="Times New Roman" pitchFamily="18" charset="0"/>
                <a:sym typeface="Wingdings" pitchFamily="2" charset="2"/>
              </a:rPr>
              <a:t> </a:t>
            </a:r>
            <a:r>
              <a:rPr lang="de-AT" dirty="0" err="1">
                <a:latin typeface="Times New Roman" pitchFamily="18" charset="0"/>
                <a:sym typeface="Wingdings" pitchFamily="2" charset="2"/>
              </a:rPr>
              <a:t>instructed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that</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they</a:t>
            </a:r>
            <a:r>
              <a:rPr lang="de-AT" dirty="0">
                <a:latin typeface="Times New Roman" pitchFamily="18" charset="0"/>
                <a:sym typeface="Wingdings" pitchFamily="2" charset="2"/>
              </a:rPr>
              <a:t> </a:t>
            </a:r>
            <a:r>
              <a:rPr lang="de-AT" dirty="0" err="1">
                <a:latin typeface="Times New Roman" pitchFamily="18" charset="0"/>
                <a:sym typeface="Wingdings" pitchFamily="2" charset="2"/>
              </a:rPr>
              <a:t>could</a:t>
            </a:r>
            <a:r>
              <a:rPr lang="de-AT" dirty="0">
                <a:latin typeface="Times New Roman" pitchFamily="18" charset="0"/>
                <a:sym typeface="Wingdings" pitchFamily="2" charset="2"/>
              </a:rPr>
              <a:t> </a:t>
            </a:r>
            <a:r>
              <a:rPr lang="de-AT" dirty="0" err="1">
                <a:latin typeface="Times New Roman" pitchFamily="18" charset="0"/>
                <a:sym typeface="Wingdings" pitchFamily="2" charset="2"/>
              </a:rPr>
              <a:t>change</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the</a:t>
            </a:r>
            <a:r>
              <a:rPr lang="de-AT" dirty="0">
                <a:latin typeface="Times New Roman" pitchFamily="18" charset="0"/>
                <a:sym typeface="Wingdings" pitchFamily="2" charset="2"/>
              </a:rPr>
              <a:t> </a:t>
            </a:r>
            <a:r>
              <a:rPr lang="de-AT" dirty="0" err="1">
                <a:latin typeface="Times New Roman" pitchFamily="18" charset="0"/>
                <a:sym typeface="Wingdings" pitchFamily="2" charset="2"/>
              </a:rPr>
              <a:t>window</a:t>
            </a:r>
            <a:r>
              <a:rPr lang="de-AT" dirty="0">
                <a:latin typeface="Times New Roman" pitchFamily="18" charset="0"/>
                <a:sym typeface="Wingdings" pitchFamily="2" charset="2"/>
              </a:rPr>
              <a:t> </a:t>
            </a:r>
            <a:r>
              <a:rPr lang="de-AT" dirty="0" err="1">
                <a:latin typeface="Times New Roman" pitchFamily="18" charset="0"/>
                <a:sym typeface="Wingdings" pitchFamily="2" charset="2"/>
              </a:rPr>
              <a:t>layout</a:t>
            </a:r>
            <a:r>
              <a:rPr lang="de-AT" dirty="0">
                <a:latin typeface="Times New Roman" pitchFamily="18" charset="0"/>
                <a:sym typeface="Wingdings" pitchFamily="2" charset="2"/>
              </a:rPr>
              <a:t> but </a:t>
            </a:r>
            <a:r>
              <a:rPr lang="de-AT" dirty="0" err="1">
                <a:latin typeface="Times New Roman" pitchFamily="18" charset="0"/>
                <a:sym typeface="Wingdings" pitchFamily="2" charset="2"/>
              </a:rPr>
              <a:t>except</a:t>
            </a:r>
            <a:r>
              <a:rPr lang="de-AT" dirty="0">
                <a:latin typeface="Times New Roman" pitchFamily="18" charset="0"/>
                <a:sym typeface="Wingdings" pitchFamily="2" charset="2"/>
              </a:rPr>
              <a:t> </a:t>
            </a:r>
            <a:r>
              <a:rPr lang="de-AT" dirty="0" err="1">
                <a:latin typeface="Times New Roman" pitchFamily="18" charset="0"/>
                <a:sym typeface="Wingdings" pitchFamily="2" charset="2"/>
              </a:rPr>
              <a:t>for</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the</a:t>
            </a:r>
            <a:r>
              <a:rPr lang="de-AT" dirty="0">
                <a:latin typeface="Times New Roman" pitchFamily="18" charset="0"/>
                <a:sym typeface="Wingdings" pitchFamily="2" charset="2"/>
              </a:rPr>
              <a:t> </a:t>
            </a:r>
            <a:r>
              <a:rPr lang="de-AT" dirty="0" err="1">
                <a:latin typeface="Times New Roman" pitchFamily="18" charset="0"/>
                <a:sym typeface="Wingdings" pitchFamily="2" charset="2"/>
              </a:rPr>
              <a:t>group</a:t>
            </a:r>
            <a:r>
              <a:rPr lang="de-AT" dirty="0">
                <a:latin typeface="Times New Roman" pitchFamily="18" charset="0"/>
                <a:sym typeface="Wingdings" pitchFamily="2" charset="2"/>
              </a:rPr>
              <a:t> </a:t>
            </a:r>
            <a:r>
              <a:rPr lang="de-AT" dirty="0" err="1">
                <a:latin typeface="Times New Roman" pitchFamily="18" charset="0"/>
                <a:sym typeface="Wingdings" pitchFamily="2" charset="2"/>
              </a:rPr>
              <a:t>working</a:t>
            </a:r>
            <a:r>
              <a:rPr lang="de-AT" dirty="0">
                <a:latin typeface="Times New Roman" pitchFamily="18" charset="0"/>
                <a:sym typeface="Wingdings" pitchFamily="2" charset="2"/>
              </a:rPr>
              <a:t> in a </a:t>
            </a:r>
            <a:r>
              <a:rPr lang="de-AT" dirty="0" err="1">
                <a:latin typeface="Times New Roman" pitchFamily="18" charset="0"/>
                <a:sym typeface="Wingdings" pitchFamily="2" charset="2"/>
              </a:rPr>
              <a:t>tightly</a:t>
            </a:r>
            <a:r>
              <a:rPr lang="de-AT" dirty="0">
                <a:latin typeface="Times New Roman" pitchFamily="18" charset="0"/>
                <a:sym typeface="Wingdings" pitchFamily="2" charset="2"/>
              </a:rPr>
              <a:t> </a:t>
            </a:r>
            <a:r>
              <a:rPr lang="de-AT" dirty="0" err="1">
                <a:latin typeface="Times New Roman" pitchFamily="18" charset="0"/>
                <a:sym typeface="Wingdings" pitchFamily="2" charset="2"/>
              </a:rPr>
              <a:t>coupled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fashion</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this</a:t>
            </a:r>
            <a:r>
              <a:rPr lang="de-AT" dirty="0">
                <a:latin typeface="Times New Roman" pitchFamily="18" charset="0"/>
                <a:sym typeface="Wingdings" pitchFamily="2" charset="2"/>
              </a:rPr>
              <a:t> was rare) </a:t>
            </a:r>
          </a:p>
          <a:p>
            <a:r>
              <a:rPr lang="de-AT" dirty="0" err="1">
                <a:latin typeface="Times New Roman" pitchFamily="18" charset="0"/>
                <a:sym typeface="Wingdings" pitchFamily="2" charset="2"/>
              </a:rPr>
              <a:t>Example</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bookmark</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window</a:t>
            </a:r>
            <a:r>
              <a:rPr lang="de-AT" b="1" dirty="0">
                <a:latin typeface="Times New Roman" pitchFamily="18" charset="0"/>
                <a:sym typeface="Wingdings" pitchFamily="2" charset="2"/>
              </a:rPr>
              <a:t> was on </a:t>
            </a:r>
            <a:r>
              <a:rPr lang="de-AT" b="1" dirty="0" err="1">
                <a:latin typeface="Times New Roman" pitchFamily="18" charset="0"/>
                <a:sym typeface="Wingdings" pitchFamily="2" charset="2"/>
              </a:rPr>
              <a:t>the</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left</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text</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editor</a:t>
            </a:r>
            <a:r>
              <a:rPr lang="de-AT" b="1" dirty="0">
                <a:latin typeface="Times New Roman" pitchFamily="18" charset="0"/>
                <a:sym typeface="Wingdings" pitchFamily="2" charset="2"/>
              </a:rPr>
              <a:t> on </a:t>
            </a:r>
            <a:r>
              <a:rPr lang="de-AT" b="1" dirty="0" err="1">
                <a:latin typeface="Times New Roman" pitchFamily="18" charset="0"/>
                <a:sym typeface="Wingdings" pitchFamily="2" charset="2"/>
              </a:rPr>
              <a:t>the</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right</a:t>
            </a:r>
            <a:r>
              <a:rPr lang="de-AT" b="1" dirty="0">
                <a:latin typeface="Times New Roman" pitchFamily="18" charset="0"/>
                <a:sym typeface="Wingdings" pitchFamily="2" charset="2"/>
              </a:rPr>
              <a:t>, </a:t>
            </a:r>
            <a:r>
              <a:rPr lang="de-AT" b="1" dirty="0" err="1">
                <a:latin typeface="Times New Roman" pitchFamily="18" charset="0"/>
                <a:sym typeface="Wingdings" pitchFamily="2" charset="2"/>
              </a:rPr>
              <a:t>initially</a:t>
            </a:r>
            <a:r>
              <a:rPr lang="de-AT" dirty="0">
                <a:latin typeface="Times New Roman" pitchFamily="18" charset="0"/>
                <a:sym typeface="Wingdings" pitchFamily="2" charset="2"/>
              </a:rPr>
              <a:t>:</a:t>
            </a:r>
          </a:p>
          <a:p>
            <a:r>
              <a:rPr lang="de-AT" dirty="0" err="1">
                <a:latin typeface="Times New Roman" pitchFamily="18" charset="0"/>
                <a:sym typeface="Wingdings" pitchFamily="2" charset="2"/>
              </a:rPr>
              <a:t>shown</a:t>
            </a:r>
            <a:r>
              <a:rPr lang="de-AT" dirty="0">
                <a:latin typeface="Times New Roman" pitchFamily="18" charset="0"/>
                <a:sym typeface="Wingdings" pitchFamily="2" charset="2"/>
              </a:rPr>
              <a:t> </a:t>
            </a:r>
            <a:r>
              <a:rPr lang="de-AT" dirty="0" err="1">
                <a:latin typeface="Times New Roman" pitchFamily="18" charset="0"/>
                <a:sym typeface="Wingdings" pitchFamily="2" charset="2"/>
              </a:rPr>
              <a:t>is</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the</a:t>
            </a:r>
            <a:r>
              <a:rPr lang="de-AT" dirty="0">
                <a:latin typeface="Times New Roman" pitchFamily="18" charset="0"/>
                <a:sym typeface="Wingdings" pitchFamily="2" charset="2"/>
              </a:rPr>
              <a:t> </a:t>
            </a:r>
            <a:r>
              <a:rPr lang="de-AT" dirty="0" err="1">
                <a:latin typeface="Times New Roman" pitchFamily="18" charset="0"/>
                <a:sym typeface="Wingdings" pitchFamily="2" charset="2"/>
              </a:rPr>
              <a:t>average</a:t>
            </a:r>
            <a:r>
              <a:rPr lang="de-AT" dirty="0">
                <a:latin typeface="Times New Roman" pitchFamily="18" charset="0"/>
                <a:sym typeface="Wingdings" pitchFamily="2" charset="2"/>
              </a:rPr>
              <a:t> </a:t>
            </a:r>
            <a:r>
              <a:rPr lang="de-AT" dirty="0" err="1">
                <a:latin typeface="Times New Roman" pitchFamily="18" charset="0"/>
                <a:sym typeface="Wingdings" pitchFamily="2" charset="2"/>
              </a:rPr>
              <a:t>number</a:t>
            </a:r>
            <a:r>
              <a:rPr lang="de-AT" dirty="0">
                <a:latin typeface="Times New Roman" pitchFamily="18" charset="0"/>
                <a:sym typeface="Wingdings" pitchFamily="2" charset="2"/>
              </a:rPr>
              <a:t> </a:t>
            </a:r>
            <a:r>
              <a:rPr lang="de-AT" dirty="0" err="1">
                <a:latin typeface="Times New Roman" pitchFamily="18" charset="0"/>
                <a:sym typeface="Wingdings" pitchFamily="2" charset="2"/>
              </a:rPr>
              <a:t>of</a:t>
            </a:r>
            <a:r>
              <a:rPr lang="de-AT" dirty="0">
                <a:latin typeface="Times New Roman" pitchFamily="18" charset="0"/>
                <a:sym typeface="Wingdings" pitchFamily="2" charset="2"/>
              </a:rPr>
              <a:t> </a:t>
            </a:r>
            <a:r>
              <a:rPr lang="de-AT" dirty="0" err="1">
                <a:latin typeface="Times New Roman" pitchFamily="18" charset="0"/>
                <a:sym typeface="Wingdings" pitchFamily="2" charset="2"/>
              </a:rPr>
              <a:t>linking</a:t>
            </a:r>
            <a:r>
              <a:rPr lang="de-AT" dirty="0">
                <a:latin typeface="Times New Roman" pitchFamily="18" charset="0"/>
                <a:sym typeface="Wingdings" pitchFamily="2" charset="2"/>
              </a:rPr>
              <a:t> </a:t>
            </a:r>
            <a:r>
              <a:rPr lang="de-AT" dirty="0" err="1">
                <a:latin typeface="Times New Roman" pitchFamily="18" charset="0"/>
                <a:sym typeface="Wingdings" pitchFamily="2" charset="2"/>
              </a:rPr>
              <a:t>invoked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from</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the</a:t>
            </a:r>
            <a:r>
              <a:rPr lang="de-AT" dirty="0">
                <a:latin typeface="Times New Roman" pitchFamily="18" charset="0"/>
                <a:sym typeface="Wingdings" pitchFamily="2" charset="2"/>
              </a:rPr>
              <a:t> </a:t>
            </a:r>
            <a:r>
              <a:rPr lang="de-AT" dirty="0" err="1">
                <a:latin typeface="Times New Roman" pitchFamily="18" charset="0"/>
                <a:sym typeface="Wingdings" pitchFamily="2" charset="2"/>
              </a:rPr>
              <a:t>bookmark</a:t>
            </a:r>
            <a:r>
              <a:rPr lang="de-AT" dirty="0">
                <a:latin typeface="Times New Roman" pitchFamily="18" charset="0"/>
                <a:sym typeface="Wingdings" pitchFamily="2" charset="2"/>
              </a:rPr>
              <a:t> </a:t>
            </a:r>
            <a:r>
              <a:rPr lang="de-AT" dirty="0" err="1">
                <a:latin typeface="Times New Roman" pitchFamily="18" charset="0"/>
                <a:sym typeface="Wingdings" pitchFamily="2" charset="2"/>
              </a:rPr>
              <a:t>list</a:t>
            </a:r>
            <a:r>
              <a:rPr lang="de-AT" dirty="0">
                <a:latin typeface="Times New Roman" pitchFamily="18" charset="0"/>
                <a:sym typeface="Wingdings" pitchFamily="2" charset="2"/>
              </a:rPr>
              <a:t> </a:t>
            </a:r>
            <a:r>
              <a:rPr lang="de-AT" dirty="0" err="1">
                <a:latin typeface="Times New Roman" pitchFamily="18" charset="0"/>
                <a:sym typeface="Wingdings" pitchFamily="2" charset="2"/>
              </a:rPr>
              <a:t>and</a:t>
            </a:r>
            <a:r>
              <a:rPr lang="de-AT" dirty="0">
                <a:latin typeface="Times New Roman" pitchFamily="18" charset="0"/>
                <a:sym typeface="Wingdings" pitchFamily="2" charset="2"/>
              </a:rPr>
              <a:t> </a:t>
            </a:r>
            <a:r>
              <a:rPr lang="de-AT" dirty="0" err="1">
                <a:latin typeface="Times New Roman" pitchFamily="18" charset="0"/>
                <a:sym typeface="Wingdings" pitchFamily="2" charset="2"/>
              </a:rPr>
              <a:t>editor</a:t>
            </a:r>
            <a:r>
              <a:rPr lang="de-AT" dirty="0">
                <a:latin typeface="Times New Roman" pitchFamily="18" charset="0"/>
                <a:sym typeface="Wingdings" pitchFamily="2" charset="2"/>
              </a:rPr>
              <a:t>, </a:t>
            </a:r>
            <a:r>
              <a:rPr lang="de-AT" dirty="0" err="1">
                <a:latin typeface="Times New Roman" pitchFamily="18" charset="0"/>
                <a:sym typeface="Wingdings" pitchFamily="2" charset="2"/>
              </a:rPr>
              <a:t>respectively</a:t>
            </a:r>
            <a:r>
              <a:rPr lang="de-AT" dirty="0">
                <a:latin typeface="Times New Roman" pitchFamily="18" charset="0"/>
                <a:sym typeface="Wingdings" pitchFamily="2" charset="2"/>
              </a:rPr>
              <a:t>  </a:t>
            </a:r>
            <a:r>
              <a:rPr lang="de-AT" dirty="0" err="1">
                <a:latin typeface="Times New Roman" pitchFamily="18" charset="0"/>
                <a:sym typeface="Wingdings" pitchFamily="2" charset="2"/>
              </a:rPr>
              <a:t>corresponds</a:t>
            </a:r>
            <a:r>
              <a:rPr lang="de-AT" dirty="0">
                <a:latin typeface="Times New Roman" pitchFamily="18" charset="0"/>
                <a:sym typeface="Wingdings" pitchFamily="2" charset="2"/>
              </a:rPr>
              <a:t> </a:t>
            </a:r>
            <a:r>
              <a:rPr lang="de-AT" dirty="0" err="1">
                <a:latin typeface="Times New Roman" pitchFamily="18" charset="0"/>
                <a:sym typeface="Wingdings" pitchFamily="2" charset="2"/>
              </a:rPr>
              <a:t>to</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the</a:t>
            </a:r>
            <a:r>
              <a:rPr lang="de-AT" dirty="0">
                <a:latin typeface="Times New Roman" pitchFamily="18" charset="0"/>
                <a:sym typeface="Wingdings" pitchFamily="2" charset="2"/>
              </a:rPr>
              <a:t> </a:t>
            </a:r>
            <a:r>
              <a:rPr lang="de-AT" dirty="0" err="1">
                <a:latin typeface="Times New Roman" pitchFamily="18" charset="0"/>
                <a:sym typeface="Wingdings" pitchFamily="2" charset="2"/>
              </a:rPr>
              <a:t>closest</a:t>
            </a:r>
            <a:r>
              <a:rPr lang="de-AT" dirty="0">
                <a:latin typeface="Times New Roman" pitchFamily="18" charset="0"/>
                <a:sym typeface="Wingdings" pitchFamily="2" charset="2"/>
              </a:rPr>
              <a:t> </a:t>
            </a:r>
            <a:r>
              <a:rPr lang="de-AT" dirty="0" err="1">
                <a:latin typeface="Times New Roman" pitchFamily="18" charset="0"/>
                <a:sym typeface="Wingdings" pitchFamily="2" charset="2"/>
              </a:rPr>
              <a:t>user</a:t>
            </a:r>
            <a:r>
              <a:rPr lang="de-AT" dirty="0">
                <a:latin typeface="Times New Roman" pitchFamily="18" charset="0"/>
                <a:sym typeface="Wingdings" pitchFamily="2" charset="2"/>
              </a:rPr>
              <a:t> </a:t>
            </a:r>
          </a:p>
          <a:p>
            <a:endParaRPr lang="de-AT" dirty="0">
              <a:latin typeface="Times New Roman" pitchFamily="18" charset="0"/>
              <a:sym typeface="Wingdings" pitchFamily="2" charset="2"/>
            </a:endParaRPr>
          </a:p>
          <a:p>
            <a:r>
              <a:rPr lang="de-AT" dirty="0">
                <a:latin typeface="Times New Roman" pitchFamily="18" charset="0"/>
                <a:sym typeface="Wingdings" pitchFamily="2" charset="2"/>
              </a:rPr>
              <a:t>Movement </a:t>
            </a:r>
            <a:r>
              <a:rPr lang="de-AT" dirty="0" err="1">
                <a:latin typeface="Times New Roman" pitchFamily="18" charset="0"/>
                <a:sym typeface="Wingdings" pitchFamily="2" charset="2"/>
              </a:rPr>
              <a:t>of</a:t>
            </a:r>
            <a:r>
              <a:rPr lang="de-AT" dirty="0">
                <a:latin typeface="Times New Roman" pitchFamily="18" charset="0"/>
                <a:sym typeface="Wingdings" pitchFamily="2" charset="2"/>
              </a:rPr>
              <a:t> </a:t>
            </a:r>
            <a:r>
              <a:rPr lang="de-AT" dirty="0" err="1">
                <a:latin typeface="Times New Roman" pitchFamily="18" charset="0"/>
                <a:sym typeface="Wingdings" pitchFamily="2" charset="2"/>
              </a:rPr>
              <a:t>shared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windows</a:t>
            </a:r>
            <a:r>
              <a:rPr lang="de-AT" dirty="0">
                <a:latin typeface="Times New Roman" pitchFamily="18" charset="0"/>
                <a:sym typeface="Wingdings" pitchFamily="2" charset="2"/>
              </a:rPr>
              <a:t> was rare </a:t>
            </a:r>
            <a:r>
              <a:rPr lang="de-AT" dirty="0" err="1">
                <a:latin typeface="Times New Roman" pitchFamily="18" charset="0"/>
                <a:sym typeface="Wingdings" pitchFamily="2" charset="2"/>
              </a:rPr>
              <a:t>and</a:t>
            </a:r>
            <a:r>
              <a:rPr lang="de-AT" dirty="0">
                <a:latin typeface="Times New Roman" pitchFamily="18" charset="0"/>
                <a:sym typeface="Wingdings" pitchFamily="2" charset="2"/>
              </a:rPr>
              <a:t> </a:t>
            </a:r>
            <a:r>
              <a:rPr lang="de-AT" dirty="0" err="1">
                <a:latin typeface="Times New Roman" pitchFamily="18" charset="0"/>
                <a:sym typeface="Wingdings" pitchFamily="2" charset="2"/>
              </a:rPr>
              <a:t>if</a:t>
            </a:r>
            <a:r>
              <a:rPr lang="de-AT" dirty="0">
                <a:latin typeface="Times New Roman" pitchFamily="18" charset="0"/>
                <a:sym typeface="Wingdings" pitchFamily="2" charset="2"/>
              </a:rPr>
              <a:t>, </a:t>
            </a:r>
            <a:r>
              <a:rPr lang="de-AT" dirty="0" err="1">
                <a:latin typeface="Times New Roman" pitchFamily="18" charset="0"/>
                <a:sym typeface="Wingdings" pitchFamily="2" charset="2"/>
              </a:rPr>
              <a:t>users</a:t>
            </a:r>
            <a:r>
              <a:rPr lang="de-AT" dirty="0">
                <a:latin typeface="Times New Roman" pitchFamily="18" charset="0"/>
                <a:sym typeface="Wingdings" pitchFamily="2" charset="2"/>
              </a:rPr>
              <a:t> </a:t>
            </a:r>
            <a:r>
              <a:rPr lang="de-AT" dirty="0" err="1">
                <a:latin typeface="Times New Roman" pitchFamily="18" charset="0"/>
                <a:sym typeface="Wingdings" pitchFamily="2" charset="2"/>
              </a:rPr>
              <a:t>always</a:t>
            </a:r>
            <a:r>
              <a:rPr lang="de-AT" dirty="0">
                <a:latin typeface="Times New Roman" pitchFamily="18" charset="0"/>
                <a:sym typeface="Wingdings" pitchFamily="2" charset="2"/>
              </a:rPr>
              <a:t> </a:t>
            </a:r>
            <a:r>
              <a:rPr lang="de-AT" dirty="0" err="1">
                <a:latin typeface="Times New Roman" pitchFamily="18" charset="0"/>
                <a:sym typeface="Wingdings" pitchFamily="2" charset="2"/>
              </a:rPr>
              <a:t>discussed</a:t>
            </a:r>
            <a:r>
              <a:rPr lang="de-AT" dirty="0">
                <a:latin typeface="Times New Roman" pitchFamily="18" charset="0"/>
                <a:sym typeface="Wingdings" pitchFamily="2" charset="2"/>
              </a:rPr>
              <a:t> </a:t>
            </a:r>
            <a:r>
              <a:rPr lang="de-AT" dirty="0" err="1">
                <a:latin typeface="Times New Roman" pitchFamily="18" charset="0"/>
                <a:sym typeface="Wingdings" pitchFamily="2" charset="2"/>
              </a:rPr>
              <a:t>that</a:t>
            </a:r>
            <a:r>
              <a:rPr lang="de-AT" dirty="0">
                <a:latin typeface="Times New Roman" pitchFamily="18" charset="0"/>
                <a:sym typeface="Wingdings" pitchFamily="2" charset="2"/>
              </a:rPr>
              <a:t> </a:t>
            </a:r>
            <a:r>
              <a:rPr lang="de-AT" dirty="0" err="1">
                <a:latin typeface="Times New Roman" pitchFamily="18" charset="0"/>
                <a:sym typeface="Wingdings" pitchFamily="2" charset="2"/>
              </a:rPr>
              <a:t>before</a:t>
            </a:r>
            <a:r>
              <a:rPr lang="de-AT" dirty="0">
                <a:latin typeface="Times New Roman" pitchFamily="18" charset="0"/>
                <a:sym typeface="Wingdings" pitchFamily="2" charset="2"/>
              </a:rPr>
              <a:t>-hand </a:t>
            </a:r>
            <a:endParaRPr lang="de-AT" dirty="0">
              <a:latin typeface="Times New Roman" pitchFamily="18" charset="0"/>
            </a:endParaRPr>
          </a:p>
          <a:p>
            <a:endParaRPr lang="de-AT" dirty="0">
              <a:latin typeface="Times New Roman" pitchFamily="18" charset="0"/>
              <a:sym typeface="Wingdings" pitchFamily="2" charset="2"/>
            </a:endParaRPr>
          </a:p>
        </p:txBody>
      </p:sp>
      <p:sp>
        <p:nvSpPr>
          <p:cNvPr id="90116" name="Slide Number Placeholder 3"/>
          <p:cNvSpPr>
            <a:spLocks noGrp="1"/>
          </p:cNvSpPr>
          <p:nvPr>
            <p:ph type="sldNum" sz="quarter"/>
          </p:nvPr>
        </p:nvSpPr>
        <p:spPr>
          <a:noFill/>
        </p:spPr>
        <p:txBody>
          <a:bodyPr/>
          <a:lstStyle/>
          <a:p>
            <a:fld id="{0E1A27EB-EB30-46B5-9FE8-6717EDB0D924}" type="slidenum">
              <a:rPr lang="en-GB" smtClean="0"/>
              <a:pPr/>
              <a:t>89</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Early </a:t>
            </a:r>
            <a:r>
              <a:rPr lang="de-AT" dirty="0" err="1"/>
              <a:t>examples</a:t>
            </a:r>
            <a:r>
              <a:rPr lang="de-AT" dirty="0"/>
              <a:t> </a:t>
            </a:r>
            <a:r>
              <a:rPr lang="de-AT" dirty="0" err="1"/>
              <a:t>of</a:t>
            </a:r>
            <a:r>
              <a:rPr lang="de-AT" dirty="0"/>
              <a:t> </a:t>
            </a:r>
            <a:r>
              <a:rPr lang="de-AT" dirty="0" err="1"/>
              <a:t>using</a:t>
            </a:r>
            <a:r>
              <a:rPr lang="de-AT" dirty="0"/>
              <a:t> explicit </a:t>
            </a:r>
            <a:r>
              <a:rPr lang="de-AT" dirty="0" err="1"/>
              <a:t>linking</a:t>
            </a:r>
            <a:r>
              <a:rPr lang="de-AT" dirty="0"/>
              <a:t> </a:t>
            </a:r>
            <a:r>
              <a:rPr lang="de-AT" dirty="0" err="1"/>
              <a:t>from</a:t>
            </a:r>
            <a:r>
              <a:rPr lang="de-AT" baseline="0" dirty="0"/>
              <a:t> </a:t>
            </a:r>
            <a:r>
              <a:rPr lang="de-AT" baseline="0" dirty="0" err="1"/>
              <a:t>the</a:t>
            </a:r>
            <a:r>
              <a:rPr lang="de-AT" baseline="0" dirty="0"/>
              <a:t> VR </a:t>
            </a:r>
            <a:r>
              <a:rPr lang="de-AT" baseline="0" dirty="0" err="1"/>
              <a:t>community</a:t>
            </a:r>
            <a:endParaRPr lang="en-US" dirty="0"/>
          </a:p>
        </p:txBody>
      </p:sp>
      <p:sp>
        <p:nvSpPr>
          <p:cNvPr id="4" name="Foliennummernplatzhalter 3"/>
          <p:cNvSpPr>
            <a:spLocks noGrp="1"/>
          </p:cNvSpPr>
          <p:nvPr>
            <p:ph type="sldNum" sz="quarter" idx="10"/>
          </p:nvPr>
        </p:nvSpPr>
        <p:spPr/>
        <p:txBody>
          <a:bodyPr/>
          <a:lstStyle/>
          <a:p>
            <a:fld id="{3EF3A073-D8C2-4133-A67E-A828A6A31404}" type="slidenum">
              <a:rPr lang="de-AT" smtClean="0"/>
              <a:t>91</a:t>
            </a:fld>
            <a:endParaRPr lang="de-AT"/>
          </a:p>
        </p:txBody>
      </p:sp>
    </p:spTree>
    <p:extLst>
      <p:ext uri="{BB962C8B-B14F-4D97-AF65-F5344CB8AC3E}">
        <p14:creationId xmlns:p14="http://schemas.microsoft.com/office/powerpoint/2010/main" val="244851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previous design patterns have all operated on speciﬁc</a:t>
            </a:r>
          </a:p>
          <a:p>
            <a:r>
              <a:rPr lang="en-US" dirty="0"/>
              <a:t>views of component visualizations, overloaded views (and also the</a:t>
            </a:r>
          </a:p>
          <a:p>
            <a:r>
              <a:rPr lang="en-US" dirty="0"/>
              <a:t>next pattern, Nested Views) operate on the visual structure themselves. In other words, it is no longer possible to merely use visual layout operations to organize the views together, but the visual structures themselves must be modiﬁed to combine the components. We will see examples of this below</a:t>
            </a:r>
            <a:endParaRPr lang="de-AT" dirty="0"/>
          </a:p>
          <a:p>
            <a:endParaRPr lang="de-AT" dirty="0"/>
          </a:p>
          <a:p>
            <a:endParaRPr lang="de-AT" dirty="0"/>
          </a:p>
        </p:txBody>
      </p:sp>
      <p:sp>
        <p:nvSpPr>
          <p:cNvPr id="4" name="Slide Number Placeholder 3"/>
          <p:cNvSpPr>
            <a:spLocks noGrp="1"/>
          </p:cNvSpPr>
          <p:nvPr>
            <p:ph type="sldNum" sz="quarter" idx="10"/>
          </p:nvPr>
        </p:nvSpPr>
        <p:spPr/>
        <p:txBody>
          <a:bodyPr/>
          <a:lstStyle/>
          <a:p>
            <a:fld id="{3EF3A073-D8C2-4133-A67E-A828A6A31404}" type="slidenum">
              <a:rPr lang="de-AT" smtClean="0"/>
              <a:t>15</a:t>
            </a:fld>
            <a:endParaRPr lang="de-AT"/>
          </a:p>
        </p:txBody>
      </p:sp>
    </p:spTree>
    <p:extLst>
      <p:ext uri="{BB962C8B-B14F-4D97-AF65-F5344CB8AC3E}">
        <p14:creationId xmlns:p14="http://schemas.microsoft.com/office/powerpoint/2010/main" val="2036091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links are not just a separate</a:t>
            </a:r>
          </a:p>
          <a:p>
            <a:r>
              <a:rPr lang="en-US" dirty="0"/>
              <a:t>layer on top of the </a:t>
            </a:r>
            <a:r>
              <a:rPr lang="en-US" dirty="0" err="1"/>
              <a:t>treemap</a:t>
            </a:r>
            <a:r>
              <a:rPr lang="en-US" dirty="0"/>
              <a:t>, but they are embedded into the visual</a:t>
            </a:r>
          </a:p>
          <a:p>
            <a:r>
              <a:rPr lang="en-US" dirty="0"/>
              <a:t>structure of the </a:t>
            </a:r>
            <a:r>
              <a:rPr lang="en-US" dirty="0" err="1"/>
              <a:t>treemap</a:t>
            </a:r>
            <a:r>
              <a:rPr lang="en-US" dirty="0"/>
              <a:t> and use the node positions as anchors.</a:t>
            </a:r>
            <a:endParaRPr lang="de-AT" dirty="0"/>
          </a:p>
        </p:txBody>
      </p:sp>
      <p:sp>
        <p:nvSpPr>
          <p:cNvPr id="4" name="Slide Number Placeholder 3"/>
          <p:cNvSpPr>
            <a:spLocks noGrp="1"/>
          </p:cNvSpPr>
          <p:nvPr>
            <p:ph type="sldNum" sz="quarter" idx="10"/>
          </p:nvPr>
        </p:nvSpPr>
        <p:spPr/>
        <p:txBody>
          <a:bodyPr/>
          <a:lstStyle/>
          <a:p>
            <a:fld id="{3EF3A073-D8C2-4133-A67E-A828A6A31404}" type="slidenum">
              <a:rPr lang="de-AT" smtClean="0"/>
              <a:t>16</a:t>
            </a:fld>
            <a:endParaRPr lang="de-AT"/>
          </a:p>
        </p:txBody>
      </p:sp>
    </p:spTree>
    <p:extLst>
      <p:ext uri="{BB962C8B-B14F-4D97-AF65-F5344CB8AC3E}">
        <p14:creationId xmlns:p14="http://schemas.microsoft.com/office/powerpoint/2010/main" val="540673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4F2EC018-06E9-4F24-971D-68F6340990EE}" type="slidenum">
              <a:rPr lang="en-US"/>
              <a:pPr/>
              <a:t>25</a:t>
            </a:fld>
            <a:endParaRPr lang="en-US"/>
          </a:p>
        </p:txBody>
      </p:sp>
      <p:sp>
        <p:nvSpPr>
          <p:cNvPr id="6144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b="1" dirty="0"/>
              <a:t>Rule of Diversity</a:t>
            </a:r>
          </a:p>
          <a:p>
            <a:r>
              <a:rPr lang="en-US" dirty="0"/>
              <a:t>Use multiple views when there is a diversity of</a:t>
            </a:r>
          </a:p>
          <a:p>
            <a:r>
              <a:rPr lang="en-US" dirty="0"/>
              <a:t>attributes, models, user profiles, levels of abstraction, or genres.</a:t>
            </a:r>
          </a:p>
          <a:p>
            <a:r>
              <a:rPr lang="en-US" b="1" dirty="0"/>
              <a:t>Rule of Complementarity</a:t>
            </a:r>
          </a:p>
          <a:p>
            <a:r>
              <a:rPr lang="en-US" dirty="0"/>
              <a:t>Use multiple views when different views bring</a:t>
            </a:r>
          </a:p>
          <a:p>
            <a:r>
              <a:rPr lang="en-US" dirty="0"/>
              <a:t>out correlations and/or disparities.</a:t>
            </a:r>
          </a:p>
          <a:p>
            <a:r>
              <a:rPr lang="en-US" b="1" dirty="0"/>
              <a:t>Rule of Decomposition</a:t>
            </a:r>
          </a:p>
          <a:p>
            <a:r>
              <a:rPr lang="en-US" dirty="0"/>
              <a:t>Partition complex data into multiple views to</a:t>
            </a:r>
          </a:p>
          <a:p>
            <a:r>
              <a:rPr lang="en-US" dirty="0"/>
              <a:t>create manageable chunks and to provide insight</a:t>
            </a:r>
          </a:p>
          <a:p>
            <a:r>
              <a:rPr lang="en-US" dirty="0"/>
              <a:t>into the interaction among different dimensions.</a:t>
            </a:r>
          </a:p>
          <a:p>
            <a:r>
              <a:rPr lang="en-US" b="1" dirty="0"/>
              <a:t>Rule of Parsimony</a:t>
            </a:r>
          </a:p>
          <a:p>
            <a:r>
              <a:rPr lang="en-US" dirty="0"/>
              <a:t>Use multiple views minimally.</a:t>
            </a:r>
          </a:p>
          <a:p>
            <a:endParaRPr lang="en-US" dirty="0"/>
          </a:p>
          <a:p>
            <a:endParaRPr lang="en-US" dirty="0"/>
          </a:p>
          <a:p>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468560" y="692696"/>
            <a:ext cx="9951777" cy="3789178"/>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a:xfrm>
            <a:off x="323528" y="1058584"/>
            <a:ext cx="7772400" cy="1470025"/>
          </a:xfrm>
        </p:spPr>
        <p:txBody>
          <a:bodyPr/>
          <a:lstStyle>
            <a:lvl1pPr algn="l">
              <a:defRPr/>
            </a:lvl1pPr>
          </a:lstStyle>
          <a:p>
            <a:r>
              <a:rPr lang="en-US" noProof="0"/>
              <a:t>Talk Title</a:t>
            </a:r>
          </a:p>
        </p:txBody>
      </p:sp>
      <p:sp>
        <p:nvSpPr>
          <p:cNvPr id="5" name="Footer Placeholder 4"/>
          <p:cNvSpPr>
            <a:spLocks noGrp="1"/>
          </p:cNvSpPr>
          <p:nvPr>
            <p:ph type="ftr" sz="quarter" idx="11"/>
          </p:nvPr>
        </p:nvSpPr>
        <p:spPr>
          <a:xfrm>
            <a:off x="539552" y="6356352"/>
            <a:ext cx="5480248" cy="365125"/>
          </a:xfrm>
        </p:spPr>
        <p:txBody>
          <a:bodyPr/>
          <a:lstStyle/>
          <a:p>
            <a:endParaRPr lang="en-US" noProof="0"/>
          </a:p>
        </p:txBody>
      </p:sp>
      <p:sp>
        <p:nvSpPr>
          <p:cNvPr id="6" name="Slide Number Placeholder 5"/>
          <p:cNvSpPr>
            <a:spLocks noGrp="1"/>
          </p:cNvSpPr>
          <p:nvPr>
            <p:ph type="sldNum" sz="quarter" idx="12"/>
          </p:nvPr>
        </p:nvSpPr>
        <p:spPr/>
        <p:txBody>
          <a:bodyPr/>
          <a:lstStyle/>
          <a:p>
            <a:fld id="{30742C3F-4840-460C-ADF2-7005A7FA8881}" type="slidenum">
              <a:rPr lang="en-US" noProof="0" smtClean="0"/>
              <a:t>‹#›</a:t>
            </a:fld>
            <a:endParaRPr lang="en-US" noProof="0"/>
          </a:p>
        </p:txBody>
      </p:sp>
    </p:spTree>
    <p:extLst>
      <p:ext uri="{BB962C8B-B14F-4D97-AF65-F5344CB8AC3E}">
        <p14:creationId xmlns:p14="http://schemas.microsoft.com/office/powerpoint/2010/main" val="176940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D249C00-8200-4374-9B1A-EE9D7B9B51CE}" type="datetimeFigureOut">
              <a:rPr lang="en-US" smtClean="0"/>
              <a:t>3/16/2020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3ABB3-4ED0-4431-B94D-31351E901A31}" type="slidenum">
              <a:rPr lang="en-US" smtClean="0"/>
              <a:t>‹#›</a:t>
            </a:fld>
            <a:endParaRPr lang="en-US"/>
          </a:p>
        </p:txBody>
      </p:sp>
    </p:spTree>
    <p:extLst>
      <p:ext uri="{BB962C8B-B14F-4D97-AF65-F5344CB8AC3E}">
        <p14:creationId xmlns:p14="http://schemas.microsoft.com/office/powerpoint/2010/main" val="202433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92830"/>
            <a:ext cx="7772400" cy="1362074"/>
          </a:xfrm>
        </p:spPr>
        <p:txBody>
          <a:bodyPr anchor="t"/>
          <a:lstStyle>
            <a:lvl1pPr algn="ctr">
              <a:defRPr sz="4000" b="1" cap="all">
                <a:effectLst>
                  <a:reflection blurRad="6350" stA="55000" endA="300" endPos="23000" dir="5400000" sy="-100000" algn="bl" rotWithShape="0"/>
                </a:effectLst>
              </a:defRPr>
            </a:lvl1pPr>
          </a:lstStyle>
          <a:p>
            <a:r>
              <a:rPr lang="en-US" dirty="0"/>
              <a:t>Chapter Title</a:t>
            </a:r>
          </a:p>
        </p:txBody>
      </p:sp>
      <p:sp>
        <p:nvSpPr>
          <p:cNvPr id="3" name="Text Placeholder 2"/>
          <p:cNvSpPr>
            <a:spLocks noGrp="1"/>
          </p:cNvSpPr>
          <p:nvPr>
            <p:ph type="body" idx="1" hasCustomPrompt="1"/>
          </p:nvPr>
        </p:nvSpPr>
        <p:spPr>
          <a:xfrm>
            <a:off x="685800" y="3909053"/>
            <a:ext cx="7772400" cy="1500187"/>
          </a:xfrm>
        </p:spPr>
        <p:txBody>
          <a:bodyPr anchor="b">
            <a:normAutofit/>
          </a:bodyPr>
          <a:lstStyle>
            <a:lvl1pPr marL="0" indent="0" algn="ctr">
              <a:buNone/>
              <a:defRPr sz="3200">
                <a:solidFill>
                  <a:schemeClr val="tx1">
                    <a:tint val="75000"/>
                  </a:schemeClr>
                </a:solidFill>
                <a:effectLst>
                  <a:reflection blurRad="6350" stA="55000" endA="300" endPos="22000" dir="5400000" sy="-100000" algn="bl" rotWithShape="0"/>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Chapter Subtitle</a:t>
            </a:r>
          </a:p>
        </p:txBody>
      </p:sp>
      <p:sp>
        <p:nvSpPr>
          <p:cNvPr id="5" name="Footer Placeholder 4"/>
          <p:cNvSpPr>
            <a:spLocks noGrp="1"/>
          </p:cNvSpPr>
          <p:nvPr>
            <p:ph type="ftr" sz="quarter" idx="11"/>
          </p:nvPr>
        </p:nvSpPr>
        <p:spPr/>
        <p:txBody>
          <a:bodyPr/>
          <a:lstStyle/>
          <a:p>
            <a:r>
              <a:rPr lang="en-US"/>
              <a:t>VisWeek Tutorial: Connecting the Dots – M. Streit, H.-J. Schulz, A. Lex</a:t>
            </a:r>
            <a:endParaRPr lang="en-US" dirty="0"/>
          </a:p>
        </p:txBody>
      </p:sp>
      <p:sp>
        <p:nvSpPr>
          <p:cNvPr id="6" name="Slide Number Placeholder 5"/>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49526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2"/>
            <a:ext cx="6081935" cy="1362074"/>
          </a:xfrm>
        </p:spPr>
        <p:txBody>
          <a:bodyPr anchor="t"/>
          <a:lstStyle>
            <a:lvl1pPr algn="l">
              <a:defRPr sz="4000" b="1" cap="all">
                <a:effectLst>
                  <a:reflection blurRad="6350" stA="55000" endA="300" endPos="23000" dir="5400000" sy="-100000" algn="bl" rotWithShape="0"/>
                </a:effectLst>
              </a:defRPr>
            </a:lvl1pPr>
          </a:lstStyle>
          <a:p>
            <a:r>
              <a:rPr lang="en-US" dirty="0"/>
              <a:t>Section Title</a:t>
            </a:r>
          </a:p>
        </p:txBody>
      </p:sp>
      <p:sp>
        <p:nvSpPr>
          <p:cNvPr id="3" name="Text Placeholder 2"/>
          <p:cNvSpPr>
            <a:spLocks noGrp="1"/>
          </p:cNvSpPr>
          <p:nvPr>
            <p:ph type="body" idx="1" hasCustomPrompt="1"/>
          </p:nvPr>
        </p:nvSpPr>
        <p:spPr>
          <a:xfrm>
            <a:off x="722313" y="2906713"/>
            <a:ext cx="608193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a:t>
            </a:r>
          </a:p>
        </p:txBody>
      </p:sp>
      <p:sp>
        <p:nvSpPr>
          <p:cNvPr id="5" name="Footer Placeholder 4"/>
          <p:cNvSpPr>
            <a:spLocks noGrp="1"/>
          </p:cNvSpPr>
          <p:nvPr>
            <p:ph type="ftr" sz="quarter" idx="11"/>
          </p:nvPr>
        </p:nvSpPr>
        <p:spPr/>
        <p:txBody>
          <a:bodyPr/>
          <a:lstStyle/>
          <a:p>
            <a:r>
              <a:rPr lang="en-US"/>
              <a:t>VisWeek Tutorial: Connecting the Dots – M. Streit, H.-J. Schulz, A. Lex</a:t>
            </a:r>
            <a:endParaRPr lang="en-US" dirty="0"/>
          </a:p>
        </p:txBody>
      </p:sp>
      <p:sp>
        <p:nvSpPr>
          <p:cNvPr id="6" name="Slide Number Placeholder 5"/>
          <p:cNvSpPr>
            <a:spLocks noGrp="1"/>
          </p:cNvSpPr>
          <p:nvPr>
            <p:ph type="sldNum" sz="quarter" idx="12"/>
          </p:nvPr>
        </p:nvSpPr>
        <p:spPr/>
        <p:txBody>
          <a:bodyPr/>
          <a:lstStyle/>
          <a:p>
            <a:fld id="{30742C3F-4840-460C-ADF2-7005A7FA8881}" type="slidenum">
              <a:rPr lang="en-US" smtClean="0"/>
              <a:t>‹#›</a:t>
            </a:fld>
            <a:endParaRPr lang="en-US" dirty="0"/>
          </a:p>
        </p:txBody>
      </p:sp>
      <p:sp>
        <p:nvSpPr>
          <p:cNvPr id="7" name="Picture Placeholder 6"/>
          <p:cNvSpPr>
            <a:spLocks noGrp="1"/>
          </p:cNvSpPr>
          <p:nvPr>
            <p:ph type="pic" sz="quarter" idx="13" hasCustomPrompt="1"/>
          </p:nvPr>
        </p:nvSpPr>
        <p:spPr>
          <a:xfrm>
            <a:off x="7164388" y="3141133"/>
            <a:ext cx="1584076" cy="1920048"/>
          </a:xfrm>
          <a:effectLst>
            <a:reflection blurRad="6350" stA="50000" endA="300" endPos="55000" dir="5400000" sy="-100000" algn="bl" rotWithShape="0"/>
          </a:effectLst>
          <a:scene3d>
            <a:camera prst="isometricLeftDown"/>
            <a:lightRig rig="threePt" dir="t"/>
          </a:scene3d>
        </p:spPr>
        <p:txBody>
          <a:bodyPr/>
          <a:lstStyle>
            <a:lvl1pPr>
              <a:defRPr/>
            </a:lvl1pPr>
          </a:lstStyle>
          <a:p>
            <a:r>
              <a:rPr lang="de-AT" dirty="0"/>
              <a:t>Teaser Picture</a:t>
            </a:r>
            <a:endParaRPr lang="en-US" dirty="0"/>
          </a:p>
        </p:txBody>
      </p:sp>
    </p:spTree>
    <p:extLst>
      <p:ext uri="{BB962C8B-B14F-4D97-AF65-F5344CB8AC3E}">
        <p14:creationId xmlns:p14="http://schemas.microsoft.com/office/powerpoint/2010/main" val="4290244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Title</a:t>
            </a:r>
          </a:p>
        </p:txBody>
      </p:sp>
      <p:sp>
        <p:nvSpPr>
          <p:cNvPr id="3" name="Content Placeholder 2"/>
          <p:cNvSpPr>
            <a:spLocks noGrp="1"/>
          </p:cNvSpPr>
          <p:nvPr>
            <p:ph idx="1"/>
          </p:nvPr>
        </p:nvSpPr>
        <p:spPr/>
        <p:txBody>
          <a:bodyPr/>
          <a:lstStyle>
            <a:lvl4pPr marL="622300" inden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VisWeek Tutorial: Connecting the Dots – M. Streit, H.-J. Schulz, A. Lex</a:t>
            </a:r>
            <a:endParaRPr lang="en-US" dirty="0"/>
          </a:p>
        </p:txBody>
      </p:sp>
      <p:sp>
        <p:nvSpPr>
          <p:cNvPr id="9" name="Slide Number Placeholder 8"/>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1593744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Title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VisWeek Tutorial: Connecting the Dots – M. Streit, H.-J. Schulz, A. Lex</a:t>
            </a:r>
            <a:endParaRPr lang="en-US" dirty="0"/>
          </a:p>
        </p:txBody>
      </p:sp>
      <p:sp>
        <p:nvSpPr>
          <p:cNvPr id="7" name="Slide Number Placeholder 6"/>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131546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VisWeek Tutorial: Connecting the Dots – M. Streit, H.-J. Schulz, A. Lex</a:t>
            </a:r>
            <a:endParaRPr lang="en-US" dirty="0"/>
          </a:p>
        </p:txBody>
      </p:sp>
      <p:sp>
        <p:nvSpPr>
          <p:cNvPr id="9" name="Slide Number Placeholder 8"/>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587494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VisWeek Tutorial: Connecting the Dots – M. Streit, H.-J. Schulz, A. Lex</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274677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VisWeek Tutorial: Connecting the Dots – M. Streit, H.-J. Schulz, A. Lex</a:t>
            </a:r>
            <a:endParaRPr lang="en-US" dirty="0"/>
          </a:p>
        </p:txBody>
      </p:sp>
      <p:sp>
        <p:nvSpPr>
          <p:cNvPr id="4" name="Slide Number Placeholder 3"/>
          <p:cNvSpPr>
            <a:spLocks noGrp="1"/>
          </p:cNvSpPr>
          <p:nvPr>
            <p:ph type="sldNum" sz="quarter" idx="12"/>
          </p:nvPr>
        </p:nvSpPr>
        <p:spPr/>
        <p:txBody>
          <a:bodyPr/>
          <a:lstStyle/>
          <a:p>
            <a:fld id="{30742C3F-4840-460C-ADF2-7005A7FA8881}" type="slidenum">
              <a:rPr lang="en-US" smtClean="0"/>
              <a:t>‹#›</a:t>
            </a:fld>
            <a:endParaRPr lang="en-US" dirty="0"/>
          </a:p>
        </p:txBody>
      </p:sp>
    </p:spTree>
    <p:extLst>
      <p:ext uri="{BB962C8B-B14F-4D97-AF65-F5344CB8AC3E}">
        <p14:creationId xmlns:p14="http://schemas.microsoft.com/office/powerpoint/2010/main" val="428090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75"/>
            <a:ext cx="8221663" cy="679450"/>
          </a:xfrm>
        </p:spPr>
        <p:txBody>
          <a:bodyPr/>
          <a:lstStyle>
            <a:lvl1pPr>
              <a:defRPr>
                <a:latin typeface="Calibri" pitchFamily="34" charset="0"/>
                <a:cs typeface="Calibri" pitchFamily="34" charset="0"/>
              </a:defRPr>
            </a:lvl1pPr>
          </a:lstStyle>
          <a:p>
            <a:r>
              <a:rPr lang="en-US" dirty="0"/>
              <a:t>Click to edit Master title style</a:t>
            </a:r>
            <a:endParaRPr lang="de-AT" dirty="0"/>
          </a:p>
        </p:txBody>
      </p:sp>
    </p:spTree>
    <p:extLst>
      <p:ext uri="{BB962C8B-B14F-4D97-AF65-F5344CB8AC3E}">
        <p14:creationId xmlns:p14="http://schemas.microsoft.com/office/powerpoint/2010/main" val="240760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467544" y="6356352"/>
            <a:ext cx="555225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noProof="0"/>
              <a:t>VisWeek Tutorial: Connecting the Dots – M. Streit, H.-J. Schulz, A. Lex</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742C3F-4840-460C-ADF2-7005A7FA8881}" type="slidenum">
              <a:rPr lang="en-US" noProof="0" smtClean="0"/>
              <a:t>‹#›</a:t>
            </a:fld>
            <a:endParaRPr lang="en-US" noProof="0"/>
          </a:p>
        </p:txBody>
      </p:sp>
    </p:spTree>
    <p:extLst>
      <p:ext uri="{BB962C8B-B14F-4D97-AF65-F5344CB8AC3E}">
        <p14:creationId xmlns:p14="http://schemas.microsoft.com/office/powerpoint/2010/main" val="1043745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4" r:id="rId7"/>
    <p:sldLayoutId id="2147483655" r:id="rId8"/>
    <p:sldLayoutId id="2147483661" r:id="rId9"/>
    <p:sldLayoutId id="2147483662" r:id="rId10"/>
  </p:sldLayoutIdLst>
  <p:hf hdr="0" dt="0"/>
  <p:txStyles>
    <p:title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p:titleStyle>
    <p:body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avi"/><Relationship Id="rId1" Type="http://schemas.openxmlformats.org/officeDocument/2006/relationships/video" Target="NULL" TargetMode="External"/><Relationship Id="rId5" Type="http://schemas.openxmlformats.org/officeDocument/2006/relationships/image" Target="../media/image101.png"/><Relationship Id="rId4"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14.jpe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8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gif"/><Relationship Id="rId3" Type="http://schemas.openxmlformats.org/officeDocument/2006/relationships/image" Target="../media/image15.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image" Target="../media/image143.png"/><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148.png"/><Relationship Id="rId5" Type="http://schemas.openxmlformats.org/officeDocument/2006/relationships/image" Target="../media/image17.png"/><Relationship Id="rId10" Type="http://schemas.openxmlformats.org/officeDocument/2006/relationships/image" Target="../media/image147.png"/><Relationship Id="rId4" Type="http://schemas.openxmlformats.org/officeDocument/2006/relationships/image" Target="../media/image16.png"/><Relationship Id="rId9"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 Id="rId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058584"/>
            <a:ext cx="8640960" cy="1470025"/>
          </a:xfrm>
        </p:spPr>
        <p:txBody>
          <a:bodyPr>
            <a:normAutofit fontScale="90000"/>
          </a:bodyPr>
          <a:lstStyle/>
          <a:p>
            <a:r>
              <a:rPr lang="en-US" dirty="0"/>
              <a:t>Connecting The Dots</a:t>
            </a:r>
            <a:br>
              <a:rPr lang="en-US" dirty="0"/>
            </a:br>
            <a:r>
              <a:rPr lang="en-US" sz="3600" dirty="0"/>
              <a:t>Showing Relationships in Data and Beyond</a:t>
            </a:r>
          </a:p>
        </p:txBody>
      </p:sp>
      <p:sp>
        <p:nvSpPr>
          <p:cNvPr id="4" name="Text Placeholder 12"/>
          <p:cNvSpPr txBox="1">
            <a:spLocks/>
          </p:cNvSpPr>
          <p:nvPr/>
        </p:nvSpPr>
        <p:spPr>
          <a:xfrm>
            <a:off x="323528" y="2924944"/>
            <a:ext cx="8064822"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Marc Streit</a:t>
            </a:r>
            <a:r>
              <a:rPr lang="en-US" sz="2800" baseline="30000" dirty="0"/>
              <a:t>1</a:t>
            </a:r>
            <a:r>
              <a:rPr lang="en-US" sz="2800" dirty="0"/>
              <a:t>, Hans-</a:t>
            </a:r>
            <a:r>
              <a:rPr lang="en-US" sz="2800" dirty="0" err="1"/>
              <a:t>Jörg</a:t>
            </a:r>
            <a:r>
              <a:rPr lang="en-US" sz="2800" dirty="0"/>
              <a:t> Schulz</a:t>
            </a:r>
            <a:r>
              <a:rPr lang="en-US" sz="2800" baseline="30000" dirty="0"/>
              <a:t>2</a:t>
            </a:r>
            <a:r>
              <a:rPr lang="en-US" sz="2800" dirty="0"/>
              <a:t>, Alexander Lex</a:t>
            </a:r>
            <a:r>
              <a:rPr lang="en-US" sz="2800" baseline="30000" dirty="0"/>
              <a:t>3</a:t>
            </a:r>
            <a:endParaRPr lang="en-US" dirty="0"/>
          </a:p>
          <a:p>
            <a:endParaRPr lang="en-US" dirty="0"/>
          </a:p>
        </p:txBody>
      </p:sp>
      <p:sp>
        <p:nvSpPr>
          <p:cNvPr id="5" name="TextBox 4"/>
          <p:cNvSpPr txBox="1"/>
          <p:nvPr/>
        </p:nvSpPr>
        <p:spPr>
          <a:xfrm>
            <a:off x="4695245" y="5657671"/>
            <a:ext cx="4413259" cy="1200329"/>
          </a:xfrm>
          <a:prstGeom prst="rect">
            <a:avLst/>
          </a:prstGeom>
          <a:noFill/>
        </p:spPr>
        <p:txBody>
          <a:bodyPr wrap="none" rtlCol="0">
            <a:spAutoFit/>
          </a:bodyPr>
          <a:lstStyle/>
          <a:p>
            <a:pPr marL="457200" indent="-457200">
              <a:buFont typeface="+mj-lt"/>
              <a:buAutoNum type="arabicPeriod"/>
              <a:tabLst>
                <a:tab pos="182563" algn="l"/>
              </a:tabLst>
            </a:pPr>
            <a:r>
              <a:rPr lang="en-US" baseline="0"/>
              <a:t>Johannes Kepler University Linz, Austria </a:t>
            </a:r>
          </a:p>
          <a:p>
            <a:pPr marL="457200" indent="-457200">
              <a:buFont typeface="+mj-lt"/>
              <a:buAutoNum type="arabicPeriod"/>
              <a:tabLst>
                <a:tab pos="182563" algn="l"/>
              </a:tabLst>
            </a:pPr>
            <a:r>
              <a:rPr lang="en-US" baseline="0"/>
              <a:t>University of Rostock, Germany </a:t>
            </a:r>
          </a:p>
          <a:p>
            <a:pPr marL="457200" indent="-457200">
              <a:buFont typeface="+mj-lt"/>
              <a:buAutoNum type="arabicPeriod"/>
              <a:tabLst>
                <a:tab pos="182563" algn="l"/>
              </a:tabLst>
            </a:pPr>
            <a:r>
              <a:rPr lang="en-US" baseline="0"/>
              <a:t>Harvard School of Engineering and </a:t>
            </a:r>
            <a:br>
              <a:rPr lang="en-US" baseline="0"/>
            </a:br>
            <a:r>
              <a:rPr lang="en-US" baseline="0"/>
              <a:t>Applied Sciences, Cambridge, MA, USA</a:t>
            </a:r>
          </a:p>
        </p:txBody>
      </p:sp>
      <p:sp>
        <p:nvSpPr>
          <p:cNvPr id="6" name="Text Placeholder 12"/>
          <p:cNvSpPr txBox="1">
            <a:spLocks/>
          </p:cNvSpPr>
          <p:nvPr/>
        </p:nvSpPr>
        <p:spPr>
          <a:xfrm>
            <a:off x="323528" y="3573016"/>
            <a:ext cx="8064822"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accent1"/>
                </a:solidFill>
              </a:rPr>
              <a:t>VisWeek Tutorial 2012</a:t>
            </a:r>
            <a:endParaRPr lang="en-US">
              <a:solidFill>
                <a:schemeClr val="accent1"/>
              </a:solidFill>
            </a:endParaRPr>
          </a:p>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084" y="4707724"/>
            <a:ext cx="1737628" cy="868816"/>
          </a:xfrm>
          <a:prstGeom prst="rect">
            <a:avLst/>
          </a:prstGeom>
        </p:spPr>
      </p:pic>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r="30858"/>
          <a:stretch/>
        </p:blipFill>
        <p:spPr>
          <a:xfrm>
            <a:off x="2483768" y="4664436"/>
            <a:ext cx="2874712" cy="852796"/>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68144" y="4645530"/>
            <a:ext cx="3020287" cy="931010"/>
          </a:xfrm>
          <a:prstGeom prst="rect">
            <a:avLst/>
          </a:prstGeom>
        </p:spPr>
      </p:pic>
    </p:spTree>
    <p:extLst>
      <p:ext uri="{BB962C8B-B14F-4D97-AF65-F5344CB8AC3E}">
        <p14:creationId xmlns:p14="http://schemas.microsoft.com/office/powerpoint/2010/main" val="436612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Composite Vis: </a:t>
            </a:r>
            <a:r>
              <a:rPr lang="en-US">
                <a:solidFill>
                  <a:srgbClr val="00B0F0"/>
                </a:solidFill>
              </a:rPr>
              <a:t>Superimposition</a:t>
            </a:r>
            <a:endParaRPr lang="en-US" dirty="0">
              <a:solidFill>
                <a:srgbClr val="00B0F0"/>
              </a:solidFill>
            </a:endParaRPr>
          </a:p>
        </p:txBody>
      </p:sp>
      <p:sp>
        <p:nvSpPr>
          <p:cNvPr id="3" name="Inhaltsplatzhalter 2"/>
          <p:cNvSpPr>
            <a:spLocks noGrp="1"/>
          </p:cNvSpPr>
          <p:nvPr>
            <p:ph idx="1"/>
          </p:nvPr>
        </p:nvSpPr>
        <p:spPr/>
        <p:txBody>
          <a:bodyPr/>
          <a:lstStyle/>
          <a:p>
            <a:r>
              <a:rPr lang="en-US"/>
              <a:t>Overlay of two or more visual spaces on top of each other</a:t>
            </a:r>
          </a:p>
          <a:p>
            <a:r>
              <a:rPr lang="en-US"/>
              <a:t>1:1 spatial linking</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10</a:t>
            </a:fld>
            <a:endParaRPr lang="en-US" dirty="0"/>
          </a:p>
        </p:txBody>
      </p:sp>
      <p:pic>
        <p:nvPicPr>
          <p:cNvPr id="6" name="Grafik 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39552" y="3789040"/>
            <a:ext cx="3524847" cy="1152128"/>
          </a:xfrm>
          <a:prstGeom prst="rect">
            <a:avLst/>
          </a:prstGeom>
        </p:spPr>
      </p:pic>
      <p:pic>
        <p:nvPicPr>
          <p:cNvPr id="7" name="Inhaltsplatzhalter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716016" y="2492896"/>
            <a:ext cx="3185264" cy="2592288"/>
          </a:xfrm>
          <a:prstGeom prst="rect">
            <a:avLst/>
          </a:prstGeom>
        </p:spPr>
      </p:pic>
    </p:spTree>
    <p:extLst>
      <p:ext uri="{BB962C8B-B14F-4D97-AF65-F5344CB8AC3E}">
        <p14:creationId xmlns:p14="http://schemas.microsoft.com/office/powerpoint/2010/main" val="229697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98341" y="318006"/>
            <a:ext cx="8229600" cy="1143000"/>
          </a:xfrm>
        </p:spPr>
        <p:txBody>
          <a:bodyPr>
            <a:normAutofit/>
          </a:bodyPr>
          <a:lstStyle/>
          <a:p>
            <a:r>
              <a:rPr lang="en-US" dirty="0"/>
              <a:t>Superimposition Example</a:t>
            </a:r>
          </a:p>
        </p:txBody>
      </p:sp>
      <p:sp>
        <p:nvSpPr>
          <p:cNvPr id="3" name="Inhaltsplatzhalter 2"/>
          <p:cNvSpPr>
            <a:spLocks noGrp="1"/>
          </p:cNvSpPr>
          <p:nvPr>
            <p:ph idx="1"/>
          </p:nvPr>
        </p:nvSpPr>
        <p:spPr/>
        <p:txBody>
          <a:bodyPr/>
          <a:lstStyle/>
          <a:p>
            <a:r>
              <a:rPr lang="en-US"/>
              <a:t>With several data series</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11</a:t>
            </a:fld>
            <a:endParaRPr lang="en-US" dirty="0"/>
          </a:p>
        </p:txBody>
      </p:sp>
      <p:pic>
        <p:nvPicPr>
          <p:cNvPr id="8" name="Grafik 7"/>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314" y="9520"/>
            <a:ext cx="2391342" cy="755184"/>
          </a:xfrm>
          <a:prstGeom prst="rect">
            <a:avLst/>
          </a:prstGeom>
        </p:spPr>
      </p:pic>
      <p:sp>
        <p:nvSpPr>
          <p:cNvPr id="9" name="Text Placeholder 3"/>
          <p:cNvSpPr txBox="1">
            <a:spLocks/>
          </p:cNvSpPr>
          <p:nvPr/>
        </p:nvSpPr>
        <p:spPr>
          <a:xfrm>
            <a:off x="119730" y="679956"/>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Superimposition</a:t>
            </a:r>
          </a:p>
        </p:txBody>
      </p:sp>
      <p:pic>
        <p:nvPicPr>
          <p:cNvPr id="10" name="Grafik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527" y="2230445"/>
            <a:ext cx="8491027" cy="3637716"/>
          </a:xfrm>
          <a:prstGeom prst="rect">
            <a:avLst/>
          </a:prstGeom>
        </p:spPr>
      </p:pic>
      <p:sp>
        <p:nvSpPr>
          <p:cNvPr id="11" name="Textfeld 10"/>
          <p:cNvSpPr txBox="1"/>
          <p:nvPr/>
        </p:nvSpPr>
        <p:spPr>
          <a:xfrm>
            <a:off x="5508104" y="5841359"/>
            <a:ext cx="4827714" cy="369332"/>
          </a:xfrm>
          <a:prstGeom prst="rect">
            <a:avLst/>
          </a:prstGeom>
          <a:noFill/>
        </p:spPr>
        <p:txBody>
          <a:bodyPr wrap="square" rtlCol="0">
            <a:spAutoFit/>
          </a:bodyPr>
          <a:lstStyle/>
          <a:p>
            <a:r>
              <a:rPr lang="en-US" dirty="0">
                <a:solidFill>
                  <a:schemeClr val="bg1">
                    <a:lumMod val="50000"/>
                  </a:schemeClr>
                </a:solidFill>
              </a:rPr>
              <a:t>D3.js Interactive Line Graph Example</a:t>
            </a:r>
          </a:p>
        </p:txBody>
      </p:sp>
    </p:spTree>
    <p:extLst>
      <p:ext uri="{BB962C8B-B14F-4D97-AF65-F5344CB8AC3E}">
        <p14:creationId xmlns:p14="http://schemas.microsoft.com/office/powerpoint/2010/main" val="2733963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404664"/>
            <a:ext cx="8229600" cy="1143000"/>
          </a:xfrm>
        </p:spPr>
        <p:txBody>
          <a:bodyPr>
            <a:normAutofit fontScale="90000"/>
          </a:bodyPr>
          <a:lstStyle/>
          <a:p>
            <a:r>
              <a:rPr lang="en-US" dirty="0"/>
              <a:t>Base Representation with Supplemented Links</a:t>
            </a:r>
            <a:br>
              <a:rPr lang="en-US" dirty="0"/>
            </a:br>
            <a:endParaRPr lang="en-US" dirty="0"/>
          </a:p>
        </p:txBody>
      </p:sp>
      <p:sp>
        <p:nvSpPr>
          <p:cNvPr id="3" name="Inhaltsplatzhalter 2"/>
          <p:cNvSpPr>
            <a:spLocks noGrp="1"/>
          </p:cNvSpPr>
          <p:nvPr>
            <p:ph idx="1"/>
          </p:nvPr>
        </p:nvSpPr>
        <p:spPr/>
        <p:txBody>
          <a:bodyPr/>
          <a:lstStyle/>
          <a:p>
            <a:endParaRPr lang="en-US"/>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12</a:t>
            </a:fld>
            <a:endParaRPr lang="en-US" dirty="0"/>
          </a:p>
        </p:txBody>
      </p:sp>
      <p:pic>
        <p:nvPicPr>
          <p:cNvPr id="10"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3672" y="2636912"/>
            <a:ext cx="1883708" cy="1883708"/>
          </a:xfrm>
          <a:prstGeom prst="rect">
            <a:avLst/>
          </a:prstGeom>
        </p:spPr>
      </p:pic>
      <p:pic>
        <p:nvPicPr>
          <p:cNvPr id="11"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9065" y="2626488"/>
            <a:ext cx="1880486" cy="1880486"/>
          </a:xfrm>
          <a:prstGeom prst="rect">
            <a:avLst/>
          </a:prstGeom>
        </p:spPr>
      </p:pic>
      <p:pic>
        <p:nvPicPr>
          <p:cNvPr id="12"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31696" y="2626488"/>
            <a:ext cx="1888776" cy="1888776"/>
          </a:xfrm>
          <a:prstGeom prst="rect">
            <a:avLst/>
          </a:prstGeom>
        </p:spPr>
      </p:pic>
      <p:pic>
        <p:nvPicPr>
          <p:cNvPr id="13"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61236" y="2626488"/>
            <a:ext cx="1888776" cy="1888776"/>
          </a:xfrm>
          <a:prstGeom prst="rect">
            <a:avLst/>
          </a:prstGeom>
        </p:spPr>
      </p:pic>
      <p:sp>
        <p:nvSpPr>
          <p:cNvPr id="14" name="TextBox 7"/>
          <p:cNvSpPr txBox="1"/>
          <p:nvPr/>
        </p:nvSpPr>
        <p:spPr>
          <a:xfrm>
            <a:off x="1033123" y="4642712"/>
            <a:ext cx="684803" cy="369332"/>
          </a:xfrm>
          <a:prstGeom prst="rect">
            <a:avLst/>
          </a:prstGeom>
          <a:noFill/>
        </p:spPr>
        <p:txBody>
          <a:bodyPr wrap="none" rtlCol="0">
            <a:spAutoFit/>
          </a:bodyPr>
          <a:lstStyle/>
          <a:p>
            <a:r>
              <a:rPr lang="en-US" dirty="0"/>
              <a:t>Color</a:t>
            </a:r>
          </a:p>
        </p:txBody>
      </p:sp>
      <p:sp>
        <p:nvSpPr>
          <p:cNvPr id="15" name="TextBox 8"/>
          <p:cNvSpPr txBox="1"/>
          <p:nvPr/>
        </p:nvSpPr>
        <p:spPr>
          <a:xfrm>
            <a:off x="3159236" y="4642712"/>
            <a:ext cx="760144" cy="369332"/>
          </a:xfrm>
          <a:prstGeom prst="rect">
            <a:avLst/>
          </a:prstGeom>
          <a:noFill/>
        </p:spPr>
        <p:txBody>
          <a:bodyPr wrap="none" rtlCol="0">
            <a:spAutoFit/>
          </a:bodyPr>
          <a:lstStyle/>
          <a:p>
            <a:r>
              <a:rPr lang="en-US" dirty="0"/>
              <a:t>Shape</a:t>
            </a:r>
          </a:p>
        </p:txBody>
      </p:sp>
      <p:sp>
        <p:nvSpPr>
          <p:cNvPr id="16" name="TextBox 9"/>
          <p:cNvSpPr txBox="1"/>
          <p:nvPr/>
        </p:nvSpPr>
        <p:spPr>
          <a:xfrm>
            <a:off x="5325552" y="4642712"/>
            <a:ext cx="704039" cy="369332"/>
          </a:xfrm>
          <a:prstGeom prst="rect">
            <a:avLst/>
          </a:prstGeom>
          <a:noFill/>
        </p:spPr>
        <p:txBody>
          <a:bodyPr wrap="none" rtlCol="0">
            <a:spAutoFit/>
          </a:bodyPr>
          <a:lstStyle/>
          <a:p>
            <a:r>
              <a:rPr lang="en-US"/>
              <a:t>Value</a:t>
            </a:r>
            <a:endParaRPr lang="en-US" dirty="0"/>
          </a:p>
        </p:txBody>
      </p:sp>
      <p:sp>
        <p:nvSpPr>
          <p:cNvPr id="17" name="TextBox 10"/>
          <p:cNvSpPr txBox="1"/>
          <p:nvPr/>
        </p:nvSpPr>
        <p:spPr>
          <a:xfrm>
            <a:off x="7510439" y="4642712"/>
            <a:ext cx="731290" cy="369332"/>
          </a:xfrm>
          <a:prstGeom prst="rect">
            <a:avLst/>
          </a:prstGeom>
          <a:noFill/>
        </p:spPr>
        <p:txBody>
          <a:bodyPr wrap="none" rtlCol="0">
            <a:spAutoFit/>
          </a:bodyPr>
          <a:lstStyle/>
          <a:p>
            <a:r>
              <a:rPr lang="en-US"/>
              <a:t>Glyph</a:t>
            </a:r>
            <a:endParaRPr lang="en-US" dirty="0"/>
          </a:p>
        </p:txBody>
      </p:sp>
      <p:pic>
        <p:nvPicPr>
          <p:cNvPr id="18" name="Grafik 17"/>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314" y="9520"/>
            <a:ext cx="2391342" cy="755184"/>
          </a:xfrm>
          <a:prstGeom prst="rect">
            <a:avLst/>
          </a:prstGeom>
        </p:spPr>
      </p:pic>
      <p:sp>
        <p:nvSpPr>
          <p:cNvPr id="19" name="Text Placeholder 3"/>
          <p:cNvSpPr txBox="1">
            <a:spLocks/>
          </p:cNvSpPr>
          <p:nvPr/>
        </p:nvSpPr>
        <p:spPr>
          <a:xfrm>
            <a:off x="119730" y="679956"/>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Superimposition</a:t>
            </a:r>
          </a:p>
        </p:txBody>
      </p:sp>
    </p:spTree>
    <p:extLst>
      <p:ext uri="{BB962C8B-B14F-4D97-AF65-F5344CB8AC3E}">
        <p14:creationId xmlns:p14="http://schemas.microsoft.com/office/powerpoint/2010/main" val="316500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1520" y="1570521"/>
            <a:ext cx="8670472" cy="4219034"/>
          </a:xfrm>
          <a:prstGeom prst="rect">
            <a:avLst/>
          </a:prstGeom>
        </p:spPr>
      </p:pic>
      <p:sp>
        <p:nvSpPr>
          <p:cNvPr id="2" name="Titel 1"/>
          <p:cNvSpPr>
            <a:spLocks noGrp="1"/>
          </p:cNvSpPr>
          <p:nvPr>
            <p:ph type="title"/>
          </p:nvPr>
        </p:nvSpPr>
        <p:spPr/>
        <p:txBody>
          <a:bodyPr>
            <a:normAutofit/>
          </a:bodyPr>
          <a:lstStyle/>
          <a:p>
            <a:r>
              <a:rPr lang="en-US" sz="3600" dirty="0"/>
              <a:t>Example: Graphical Overlays</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13</a:t>
            </a:fld>
            <a:endParaRPr lang="en-US" dirty="0"/>
          </a:p>
        </p:txBody>
      </p:sp>
      <p:sp>
        <p:nvSpPr>
          <p:cNvPr id="7" name="Textfeld 6"/>
          <p:cNvSpPr txBox="1"/>
          <p:nvPr/>
        </p:nvSpPr>
        <p:spPr>
          <a:xfrm>
            <a:off x="6300192" y="1052736"/>
            <a:ext cx="3248992" cy="338554"/>
          </a:xfrm>
          <a:prstGeom prst="rect">
            <a:avLst/>
          </a:prstGeom>
          <a:noFill/>
        </p:spPr>
        <p:txBody>
          <a:bodyPr wrap="square" rtlCol="0">
            <a:spAutoFit/>
          </a:bodyPr>
          <a:lstStyle/>
          <a:p>
            <a:r>
              <a:rPr lang="en-US" sz="1600" dirty="0">
                <a:solidFill>
                  <a:schemeClr val="tx1">
                    <a:lumMod val="50000"/>
                    <a:lumOff val="50000"/>
                  </a:schemeClr>
                </a:solidFill>
              </a:rPr>
              <a:t>[Kong and </a:t>
            </a:r>
            <a:r>
              <a:rPr lang="en-US" sz="1600" dirty="0" err="1">
                <a:solidFill>
                  <a:schemeClr val="tx1">
                    <a:lumMod val="50000"/>
                    <a:lumOff val="50000"/>
                  </a:schemeClr>
                </a:solidFill>
              </a:rPr>
              <a:t>Agrawala</a:t>
            </a:r>
            <a:r>
              <a:rPr lang="en-US" sz="1600" dirty="0">
                <a:solidFill>
                  <a:schemeClr val="tx1">
                    <a:lumMod val="50000"/>
                    <a:lumOff val="50000"/>
                  </a:schemeClr>
                </a:solidFill>
              </a:rPr>
              <a:t> 2012]</a:t>
            </a:r>
          </a:p>
        </p:txBody>
      </p:sp>
      <p:sp>
        <p:nvSpPr>
          <p:cNvPr id="10" name="Rechteck 9"/>
          <p:cNvSpPr/>
          <p:nvPr/>
        </p:nvSpPr>
        <p:spPr>
          <a:xfrm>
            <a:off x="539552" y="5805264"/>
            <a:ext cx="6696744" cy="369332"/>
          </a:xfrm>
          <a:prstGeom prst="rect">
            <a:avLst/>
          </a:prstGeom>
        </p:spPr>
        <p:txBody>
          <a:bodyPr wrap="square">
            <a:spAutoFit/>
          </a:bodyPr>
          <a:lstStyle/>
          <a:p>
            <a:endParaRPr lang="en-US" dirty="0"/>
          </a:p>
        </p:txBody>
      </p:sp>
      <p:sp>
        <p:nvSpPr>
          <p:cNvPr id="14" name="Inhaltsplatzhalter 13"/>
          <p:cNvSpPr>
            <a:spLocks noGrp="1"/>
          </p:cNvSpPr>
          <p:nvPr>
            <p:ph idx="1"/>
          </p:nvPr>
        </p:nvSpPr>
        <p:spPr>
          <a:xfrm>
            <a:off x="513723" y="5649460"/>
            <a:ext cx="8229600" cy="680940"/>
          </a:xfrm>
        </p:spPr>
        <p:txBody>
          <a:bodyPr>
            <a:normAutofit/>
          </a:bodyPr>
          <a:lstStyle/>
          <a:p>
            <a:r>
              <a:rPr lang="en-US" sz="2800" dirty="0"/>
              <a:t>More examples: http://vis.berkeley.edu/papers/grover</a:t>
            </a:r>
          </a:p>
          <a:p>
            <a:endParaRPr lang="en-US" sz="2800" dirty="0"/>
          </a:p>
        </p:txBody>
      </p:sp>
      <p:pic>
        <p:nvPicPr>
          <p:cNvPr id="18" name="Grafik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4525" y="1542411"/>
            <a:ext cx="8907615" cy="4264031"/>
          </a:xfrm>
          <a:prstGeom prst="rect">
            <a:avLst/>
          </a:prstGeom>
        </p:spPr>
      </p:pic>
      <p:pic>
        <p:nvPicPr>
          <p:cNvPr id="20" name="Grafik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4687" y="1570521"/>
            <a:ext cx="8760723" cy="4204207"/>
          </a:xfrm>
          <a:prstGeom prst="rect">
            <a:avLst/>
          </a:prstGeom>
        </p:spPr>
      </p:pic>
      <p:pic>
        <p:nvPicPr>
          <p:cNvPr id="21" name="Grafik 2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4687" y="1570521"/>
            <a:ext cx="8973686" cy="4204207"/>
          </a:xfrm>
          <a:prstGeom prst="rect">
            <a:avLst/>
          </a:prstGeom>
        </p:spPr>
      </p:pic>
      <p:sp>
        <p:nvSpPr>
          <p:cNvPr id="12" name="Rectangle 5"/>
          <p:cNvSpPr/>
          <p:nvPr/>
        </p:nvSpPr>
        <p:spPr>
          <a:xfrm>
            <a:off x="-579348" y="4509120"/>
            <a:ext cx="6775786" cy="1036915"/>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a:solidFill>
                  <a:schemeClr val="tx1">
                    <a:lumMod val="65000"/>
                    <a:lumOff val="35000"/>
                  </a:schemeClr>
                </a:solidFill>
              </a:rPr>
              <a:t>2nd InfoVis Session on Wednesday</a:t>
            </a:r>
            <a:endParaRPr lang="en-US" sz="2800" dirty="0">
              <a:solidFill>
                <a:schemeClr val="tx1">
                  <a:lumMod val="65000"/>
                  <a:lumOff val="35000"/>
                </a:schemeClr>
              </a:solidFill>
            </a:endParaRPr>
          </a:p>
        </p:txBody>
      </p:sp>
      <p:pic>
        <p:nvPicPr>
          <p:cNvPr id="13" name="Grafik 1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314" y="9520"/>
            <a:ext cx="2391342" cy="755184"/>
          </a:xfrm>
          <a:prstGeom prst="rect">
            <a:avLst/>
          </a:prstGeom>
        </p:spPr>
      </p:pic>
      <p:sp>
        <p:nvSpPr>
          <p:cNvPr id="15" name="Text Placeholder 3"/>
          <p:cNvSpPr txBox="1">
            <a:spLocks/>
          </p:cNvSpPr>
          <p:nvPr/>
        </p:nvSpPr>
        <p:spPr>
          <a:xfrm>
            <a:off x="119730" y="679956"/>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Superimposition</a:t>
            </a:r>
          </a:p>
        </p:txBody>
      </p:sp>
    </p:spTree>
    <p:extLst>
      <p:ext uri="{BB962C8B-B14F-4D97-AF65-F5344CB8AC3E}">
        <p14:creationId xmlns:p14="http://schemas.microsoft.com/office/powerpoint/2010/main" val="122610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Visual Comparison Inspired </a:t>
            </a:r>
            <a:br>
              <a:rPr lang="en-US" dirty="0"/>
            </a:br>
            <a:r>
              <a:rPr lang="en-US" dirty="0"/>
              <a:t>by Natural Behavior</a:t>
            </a:r>
          </a:p>
        </p:txBody>
      </p:sp>
      <p:pic>
        <p:nvPicPr>
          <p:cNvPr id="8" name="Inhaltsplatzhalt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683568" y="1528399"/>
            <a:ext cx="7473101" cy="4525963"/>
          </a:xfrm>
        </p:spPr>
      </p:pic>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14</a:t>
            </a:fld>
            <a:endParaRPr lang="en-US" dirty="0"/>
          </a:p>
        </p:txBody>
      </p:sp>
      <p:sp>
        <p:nvSpPr>
          <p:cNvPr id="6" name="Textfeld 5"/>
          <p:cNvSpPr txBox="1"/>
          <p:nvPr/>
        </p:nvSpPr>
        <p:spPr>
          <a:xfrm>
            <a:off x="5643488" y="6114782"/>
            <a:ext cx="3248992" cy="338554"/>
          </a:xfrm>
          <a:prstGeom prst="rect">
            <a:avLst/>
          </a:prstGeom>
          <a:noFill/>
        </p:spPr>
        <p:txBody>
          <a:bodyPr wrap="square" rtlCol="0">
            <a:spAutoFit/>
          </a:bodyPr>
          <a:lstStyle/>
          <a:p>
            <a:r>
              <a:rPr lang="en-US" sz="1600" dirty="0" err="1">
                <a:solidFill>
                  <a:schemeClr val="tx1">
                    <a:lumMod val="50000"/>
                    <a:lumOff val="50000"/>
                  </a:schemeClr>
                </a:solidFill>
              </a:rPr>
              <a:t>FoldableVis</a:t>
            </a:r>
            <a:r>
              <a:rPr lang="en-US" sz="1600" dirty="0">
                <a:solidFill>
                  <a:schemeClr val="tx1">
                    <a:lumMod val="50000"/>
                    <a:lumOff val="50000"/>
                  </a:schemeClr>
                </a:solidFill>
              </a:rPr>
              <a:t> [</a:t>
            </a:r>
            <a:r>
              <a:rPr lang="en-US" sz="1600" dirty="0" err="1">
                <a:solidFill>
                  <a:schemeClr val="tx1">
                    <a:lumMod val="50000"/>
                    <a:lumOff val="50000"/>
                  </a:schemeClr>
                </a:solidFill>
              </a:rPr>
              <a:t>Tominski</a:t>
            </a:r>
            <a:r>
              <a:rPr lang="en-US" sz="1600" dirty="0">
                <a:solidFill>
                  <a:schemeClr val="tx1">
                    <a:lumMod val="50000"/>
                    <a:lumOff val="50000"/>
                  </a:schemeClr>
                </a:solidFill>
              </a:rPr>
              <a:t> et al. 2012]</a:t>
            </a:r>
          </a:p>
        </p:txBody>
      </p:sp>
      <p:sp>
        <p:nvSpPr>
          <p:cNvPr id="7" name="Rectangle 5"/>
          <p:cNvSpPr/>
          <p:nvPr/>
        </p:nvSpPr>
        <p:spPr>
          <a:xfrm>
            <a:off x="-629082" y="4749172"/>
            <a:ext cx="6775786" cy="1036915"/>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a:solidFill>
                  <a:schemeClr val="tx1">
                    <a:lumMod val="65000"/>
                    <a:lumOff val="35000"/>
                  </a:schemeClr>
                </a:solidFill>
              </a:rPr>
              <a:t>1st InfoVis session on Thursday</a:t>
            </a:r>
            <a:endParaRPr lang="en-US" sz="2800" dirty="0">
              <a:solidFill>
                <a:schemeClr val="tx1">
                  <a:lumMod val="65000"/>
                  <a:lumOff val="35000"/>
                </a:schemeClr>
              </a:solidFill>
            </a:endParaRPr>
          </a:p>
        </p:txBody>
      </p:sp>
      <p:pic>
        <p:nvPicPr>
          <p:cNvPr id="9" name="Grafik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314" y="9520"/>
            <a:ext cx="2391342" cy="755184"/>
          </a:xfrm>
          <a:prstGeom prst="rect">
            <a:avLst/>
          </a:prstGeom>
        </p:spPr>
      </p:pic>
      <p:sp>
        <p:nvSpPr>
          <p:cNvPr id="10" name="Text Placeholder 3"/>
          <p:cNvSpPr txBox="1">
            <a:spLocks/>
          </p:cNvSpPr>
          <p:nvPr/>
        </p:nvSpPr>
        <p:spPr>
          <a:xfrm>
            <a:off x="119730" y="679956"/>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Superimposition</a:t>
            </a:r>
          </a:p>
        </p:txBody>
      </p:sp>
    </p:spTree>
    <p:extLst>
      <p:ext uri="{BB962C8B-B14F-4D97-AF65-F5344CB8AC3E}">
        <p14:creationId xmlns:p14="http://schemas.microsoft.com/office/powerpoint/2010/main" val="135704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Composite Vis: </a:t>
            </a:r>
            <a:r>
              <a:rPr lang="en-US">
                <a:solidFill>
                  <a:srgbClr val="00B0F0"/>
                </a:solidFill>
              </a:rPr>
              <a:t>Overloading</a:t>
            </a:r>
            <a:endParaRPr lang="en-US" dirty="0">
              <a:solidFill>
                <a:srgbClr val="00B0F0"/>
              </a:solidFill>
            </a:endParaRPr>
          </a:p>
        </p:txBody>
      </p:sp>
      <p:sp>
        <p:nvSpPr>
          <p:cNvPr id="3" name="Inhaltsplatzhalter 2"/>
          <p:cNvSpPr>
            <a:spLocks noGrp="1"/>
          </p:cNvSpPr>
          <p:nvPr>
            <p:ph idx="1"/>
          </p:nvPr>
        </p:nvSpPr>
        <p:spPr/>
        <p:txBody>
          <a:bodyPr/>
          <a:lstStyle/>
          <a:p>
            <a:r>
              <a:rPr lang="en-US"/>
              <a:t>One visualization rendered inside another visualization</a:t>
            </a:r>
          </a:p>
          <a:p>
            <a:r>
              <a:rPr lang="en-US"/>
              <a:t>Host / client visualization</a:t>
            </a:r>
          </a:p>
          <a:p>
            <a:r>
              <a:rPr lang="en-US"/>
              <a:t>Same spatial mapping</a:t>
            </a:r>
          </a:p>
          <a:p>
            <a:r>
              <a:rPr lang="en-US"/>
              <a:t>No 1:1 spatial linkling</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15</a:t>
            </a:fld>
            <a:endParaRPr lang="en-US" dirty="0"/>
          </a:p>
        </p:txBody>
      </p:sp>
      <p:pic>
        <p:nvPicPr>
          <p:cNvPr id="6" name="Inhaltsplatzhalter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148064" y="3140968"/>
            <a:ext cx="3253810" cy="2611249"/>
          </a:xfrm>
          <a:prstGeom prst="rect">
            <a:avLst/>
          </a:prstGeom>
        </p:spPr>
      </p:pic>
      <p:pic>
        <p:nvPicPr>
          <p:cNvPr id="7" name="Grafik 6"/>
          <p:cNvPicPr>
            <a:picLocks noChangeAspect="1"/>
          </p:cNvPicPr>
          <p:nvPr/>
        </p:nvPicPr>
        <p:blipFill rotWithShape="1">
          <a:blip r:embed="rId4" cstate="hqprint">
            <a:extLst>
              <a:ext uri="{28A0092B-C50C-407E-A947-70E740481C1C}">
                <a14:useLocalDpi xmlns:a14="http://schemas.microsoft.com/office/drawing/2010/main"/>
              </a:ext>
            </a:extLst>
          </a:blip>
          <a:srcRect b="-5416"/>
          <a:stretch/>
        </p:blipFill>
        <p:spPr>
          <a:xfrm>
            <a:off x="971600" y="4725144"/>
            <a:ext cx="3593002" cy="1152128"/>
          </a:xfrm>
          <a:prstGeom prst="rect">
            <a:avLst/>
          </a:prstGeom>
        </p:spPr>
      </p:pic>
    </p:spTree>
    <p:extLst>
      <p:ext uri="{BB962C8B-B14F-4D97-AF65-F5344CB8AC3E}">
        <p14:creationId xmlns:p14="http://schemas.microsoft.com/office/powerpoint/2010/main" val="1470070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34612" y="274637"/>
            <a:ext cx="7152187" cy="1143000"/>
          </a:xfrm>
        </p:spPr>
        <p:txBody>
          <a:bodyPr/>
          <a:lstStyle/>
          <a:p>
            <a:r>
              <a:rPr lang="en-US" dirty="0"/>
              <a:t>Overloading Examples</a:t>
            </a:r>
          </a:p>
        </p:txBody>
      </p:sp>
      <p:sp>
        <p:nvSpPr>
          <p:cNvPr id="3" name="Inhaltsplatzhalter 2"/>
          <p:cNvSpPr>
            <a:spLocks noGrp="1"/>
          </p:cNvSpPr>
          <p:nvPr>
            <p:ph idx="1"/>
          </p:nvPr>
        </p:nvSpPr>
        <p:spPr/>
        <p:txBody>
          <a:bodyPr/>
          <a:lstStyle/>
          <a:p>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16</a:t>
            </a:fld>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3904" y="2264474"/>
            <a:ext cx="2557403" cy="2606427"/>
          </a:xfrm>
          <a:prstGeom prst="rect">
            <a:avLst/>
          </a:prstGeom>
          <a:ln>
            <a:noFill/>
          </a:ln>
          <a:effectLst>
            <a:outerShdw blurRad="190500" algn="tl" rotWithShape="0">
              <a:srgbClr val="000000">
                <a:alpha val="70000"/>
              </a:srgbClr>
            </a:outerShdw>
          </a:effec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38497" y="2247221"/>
            <a:ext cx="2818492" cy="2623680"/>
          </a:xfrm>
          <a:prstGeom prst="rect">
            <a:avLst/>
          </a:prstGeom>
          <a:ln>
            <a:noFill/>
          </a:ln>
          <a:effectLst>
            <a:outerShdw blurRad="190500" algn="tl" rotWithShape="0">
              <a:srgbClr val="000000">
                <a:alpha val="70000"/>
              </a:srgbClr>
            </a:outerShdw>
          </a:effectLst>
        </p:spPr>
      </p:pic>
      <p:sp>
        <p:nvSpPr>
          <p:cNvPr id="8" name="TextBox 13"/>
          <p:cNvSpPr txBox="1"/>
          <p:nvPr/>
        </p:nvSpPr>
        <p:spPr>
          <a:xfrm>
            <a:off x="2771800" y="4868012"/>
            <a:ext cx="3351886" cy="369332"/>
          </a:xfrm>
          <a:prstGeom prst="rect">
            <a:avLst/>
          </a:prstGeom>
          <a:noFill/>
        </p:spPr>
        <p:txBody>
          <a:bodyPr wrap="square" rtlCol="0">
            <a:spAutoFit/>
          </a:bodyPr>
          <a:lstStyle/>
          <a:p>
            <a:pPr algn="ctr"/>
            <a:r>
              <a:rPr lang="en-US" dirty="0">
                <a:solidFill>
                  <a:schemeClr val="tx1">
                    <a:lumMod val="50000"/>
                    <a:lumOff val="50000"/>
                  </a:schemeClr>
                </a:solidFill>
              </a:rPr>
              <a:t>HEB [</a:t>
            </a:r>
            <a:r>
              <a:rPr lang="en-US" dirty="0" err="1">
                <a:solidFill>
                  <a:schemeClr val="tx1">
                    <a:lumMod val="50000"/>
                    <a:lumOff val="50000"/>
                  </a:schemeClr>
                </a:solidFill>
              </a:rPr>
              <a:t>Holten</a:t>
            </a:r>
            <a:r>
              <a:rPr lang="en-US" dirty="0">
                <a:solidFill>
                  <a:schemeClr val="tx1">
                    <a:lumMod val="50000"/>
                    <a:lumOff val="50000"/>
                  </a:schemeClr>
                </a:solidFill>
              </a:rPr>
              <a:t> et al. 2006]</a:t>
            </a:r>
          </a:p>
        </p:txBody>
      </p:sp>
      <p:sp>
        <p:nvSpPr>
          <p:cNvPr id="9" name="TextBox 16"/>
          <p:cNvSpPr txBox="1"/>
          <p:nvPr/>
        </p:nvSpPr>
        <p:spPr>
          <a:xfrm>
            <a:off x="-252536" y="4870901"/>
            <a:ext cx="3744416" cy="646331"/>
          </a:xfrm>
          <a:prstGeom prst="rect">
            <a:avLst/>
          </a:prstGeom>
          <a:noFill/>
        </p:spPr>
        <p:txBody>
          <a:bodyPr wrap="square" rtlCol="0">
            <a:spAutoFit/>
          </a:bodyPr>
          <a:lstStyle/>
          <a:p>
            <a:pPr algn="ctr"/>
            <a:r>
              <a:rPr lang="en-US" dirty="0">
                <a:solidFill>
                  <a:schemeClr val="tx1">
                    <a:lumMod val="50000"/>
                    <a:lumOff val="50000"/>
                  </a:schemeClr>
                </a:solidFill>
              </a:rPr>
              <a:t> </a:t>
            </a:r>
            <a:r>
              <a:rPr lang="en-US" dirty="0" err="1">
                <a:solidFill>
                  <a:schemeClr val="tx1">
                    <a:lumMod val="50000"/>
                    <a:lumOff val="50000"/>
                  </a:schemeClr>
                </a:solidFill>
              </a:rPr>
              <a:t>Treemap</a:t>
            </a:r>
            <a:r>
              <a:rPr lang="en-US" dirty="0">
                <a:solidFill>
                  <a:schemeClr val="tx1">
                    <a:lumMod val="50000"/>
                    <a:lumOff val="50000"/>
                  </a:schemeClr>
                </a:solidFill>
              </a:rPr>
              <a:t> Overlay </a:t>
            </a:r>
            <a:br>
              <a:rPr lang="en-US" dirty="0">
                <a:solidFill>
                  <a:schemeClr val="tx1">
                    <a:lumMod val="50000"/>
                    <a:lumOff val="50000"/>
                  </a:schemeClr>
                </a:solidFill>
              </a:rPr>
            </a:br>
            <a:r>
              <a:rPr lang="en-US" dirty="0">
                <a:solidFill>
                  <a:schemeClr val="tx1">
                    <a:lumMod val="50000"/>
                    <a:lumOff val="50000"/>
                  </a:schemeClr>
                </a:solidFill>
              </a:rPr>
              <a:t>[</a:t>
            </a:r>
            <a:r>
              <a:rPr lang="en-US" dirty="0" err="1">
                <a:solidFill>
                  <a:schemeClr val="tx1">
                    <a:lumMod val="50000"/>
                    <a:lumOff val="50000"/>
                  </a:schemeClr>
                </a:solidFill>
              </a:rPr>
              <a:t>Fekete</a:t>
            </a:r>
            <a:r>
              <a:rPr lang="en-US" dirty="0">
                <a:solidFill>
                  <a:schemeClr val="tx1">
                    <a:lumMod val="50000"/>
                    <a:lumOff val="50000"/>
                  </a:schemeClr>
                </a:solidFill>
              </a:rPr>
              <a:t> et al. 2003]</a:t>
            </a:r>
          </a:p>
        </p:txBody>
      </p:sp>
      <p:sp>
        <p:nvSpPr>
          <p:cNvPr id="14" name="Text Placeholder 3"/>
          <p:cNvSpPr txBox="1">
            <a:spLocks/>
          </p:cNvSpPr>
          <p:nvPr/>
        </p:nvSpPr>
        <p:spPr>
          <a:xfrm>
            <a:off x="11718" y="692696"/>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Overloading</a:t>
            </a:r>
          </a:p>
        </p:txBody>
      </p:sp>
      <p:pic>
        <p:nvPicPr>
          <p:cNvPr id="15" name="Grafik 1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0" y="15932"/>
            <a:ext cx="2215626" cy="707132"/>
          </a:xfrm>
          <a:prstGeom prst="rect">
            <a:avLst/>
          </a:prstGeom>
        </p:spPr>
      </p:pic>
      <p:pic>
        <p:nvPicPr>
          <p:cNvPr id="18" name="Grafik 5"/>
          <p:cNvPicPr>
            <a:picLocks noChangeAspect="1"/>
          </p:cNvPicPr>
          <p:nvPr/>
        </p:nvPicPr>
        <p:blipFill>
          <a:blip r:embed="rId6" cstate="print">
            <a:clrChange>
              <a:clrFrom>
                <a:srgbClr val="F4F7F8"/>
              </a:clrFrom>
              <a:clrTo>
                <a:srgbClr val="F4F7F8">
                  <a:alpha val="0"/>
                </a:srgbClr>
              </a:clrTo>
            </a:clrChange>
            <a:extLst>
              <a:ext uri="{28A0092B-C50C-407E-A947-70E740481C1C}">
                <a14:useLocalDpi xmlns:a14="http://schemas.microsoft.com/office/drawing/2010/main"/>
              </a:ext>
            </a:extLst>
          </a:blip>
          <a:stretch>
            <a:fillRect/>
          </a:stretch>
        </p:blipFill>
        <p:spPr>
          <a:xfrm>
            <a:off x="6156176" y="1628801"/>
            <a:ext cx="2715756" cy="3239212"/>
          </a:xfrm>
          <a:prstGeom prst="rect">
            <a:avLst/>
          </a:prstGeom>
          <a:ln>
            <a:noFill/>
          </a:ln>
          <a:effectLst>
            <a:outerShdw blurRad="190500" algn="tl" rotWithShape="0">
              <a:srgbClr val="000000">
                <a:alpha val="70000"/>
              </a:srgbClr>
            </a:outerShdw>
          </a:effectLst>
        </p:spPr>
      </p:pic>
      <p:sp>
        <p:nvSpPr>
          <p:cNvPr id="19" name="Text Box 6"/>
          <p:cNvSpPr txBox="1">
            <a:spLocks noChangeArrowheads="1"/>
          </p:cNvSpPr>
          <p:nvPr/>
        </p:nvSpPr>
        <p:spPr bwMode="auto">
          <a:xfrm>
            <a:off x="6170240" y="4870901"/>
            <a:ext cx="2624925" cy="369332"/>
          </a:xfrm>
          <a:prstGeom prst="rect">
            <a:avLst/>
          </a:prstGeom>
          <a:noFill/>
          <a:ln w="9525">
            <a:noFill/>
            <a:miter lim="800000"/>
            <a:headEnd/>
            <a:tailEnd/>
          </a:ln>
        </p:spPr>
        <p:txBody>
          <a:bodyPr wrap="square">
            <a:spAutoFit/>
          </a:bodyPr>
          <a:lstStyle/>
          <a:p>
            <a:pPr marL="0" lvl="1"/>
            <a:r>
              <a:rPr lang="en-US" dirty="0">
                <a:solidFill>
                  <a:schemeClr val="tx1">
                    <a:lumMod val="50000"/>
                    <a:lumOff val="50000"/>
                  </a:schemeClr>
                </a:solidFill>
              </a:rPr>
              <a:t>[Collins et al. 2009]</a:t>
            </a:r>
          </a:p>
        </p:txBody>
      </p:sp>
    </p:spTree>
    <p:extLst>
      <p:ext uri="{BB962C8B-B14F-4D97-AF65-F5344CB8AC3E}">
        <p14:creationId xmlns:p14="http://schemas.microsoft.com/office/powerpoint/2010/main" val="331132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en-US"/>
              <a:t>Linking Across </a:t>
            </a:r>
            <a:br>
              <a:rPr lang="en-US"/>
            </a:br>
            <a:r>
              <a:rPr lang="en-US"/>
              <a:t>Multiple Views</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17</a:t>
            </a:fld>
            <a:endParaRPr lang="en-US" dirty="0"/>
          </a:p>
        </p:txBody>
      </p:sp>
      <p:sp>
        <p:nvSpPr>
          <p:cNvPr id="23" name="AutoShape 39"/>
          <p:cNvSpPr>
            <a:spLocks noChangeArrowheads="1"/>
          </p:cNvSpPr>
          <p:nvPr/>
        </p:nvSpPr>
        <p:spPr bwMode="auto">
          <a:xfrm>
            <a:off x="6945365" y="2976515"/>
            <a:ext cx="1466090" cy="539164"/>
          </a:xfrm>
          <a:prstGeom prst="flowChartAlternateProcess">
            <a:avLst/>
          </a:prstGeom>
          <a:ln w="38100">
            <a:solidFill>
              <a:schemeClr val="bg1">
                <a:lumMod val="75000"/>
              </a:schemeClr>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User 3</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24" name="AutoShape 39"/>
          <p:cNvSpPr>
            <a:spLocks noChangeArrowheads="1"/>
          </p:cNvSpPr>
          <p:nvPr/>
        </p:nvSpPr>
        <p:spPr bwMode="auto">
          <a:xfrm>
            <a:off x="3802623" y="2962319"/>
            <a:ext cx="1466090" cy="539164"/>
          </a:xfrm>
          <a:prstGeom prst="flowChartAlternateProcess">
            <a:avLst/>
          </a:prstGeom>
          <a:ln w="38100">
            <a:solidFill>
              <a:schemeClr val="bg1">
                <a:lumMod val="75000"/>
              </a:schemeClr>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User 2</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25" name="AutoShape 32"/>
          <p:cNvSpPr>
            <a:spLocks noChangeArrowheads="1"/>
          </p:cNvSpPr>
          <p:nvPr/>
        </p:nvSpPr>
        <p:spPr bwMode="auto">
          <a:xfrm>
            <a:off x="6536348" y="955288"/>
            <a:ext cx="2284124" cy="1501630"/>
          </a:xfrm>
          <a:prstGeom prst="roundRect">
            <a:avLst>
              <a:gd name="adj" fmla="val 6134"/>
            </a:avLst>
          </a:prstGeom>
          <a:solidFill>
            <a:srgbClr val="FFFFFF"/>
          </a:solidFill>
          <a:ln w="38100">
            <a:solidFill>
              <a:schemeClr val="bg1">
                <a:lumMod val="75000"/>
              </a:schemeClr>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Display 2</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26" name="AutoShape 33"/>
          <p:cNvSpPr>
            <a:spLocks noChangeArrowheads="1"/>
          </p:cNvSpPr>
          <p:nvPr/>
        </p:nvSpPr>
        <p:spPr bwMode="auto">
          <a:xfrm>
            <a:off x="340863" y="967518"/>
            <a:ext cx="5995048" cy="1501630"/>
          </a:xfrm>
          <a:prstGeom prst="roundRect">
            <a:avLst>
              <a:gd name="adj" fmla="val 9218"/>
            </a:avLst>
          </a:prstGeom>
          <a:solidFill>
            <a:srgbClr val="FFFFFF"/>
          </a:solidFill>
          <a:ln w="38100">
            <a:solidFill>
              <a:srgbClr val="00A650"/>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Display 1</a:t>
            </a:r>
            <a:endParaRPr kumimoji="0" lang="en-US" sz="1400" b="0" i="0" u="none" strike="noStrike" cap="none" normalizeH="0" baseline="0" dirty="0">
              <a:ln>
                <a:noFill/>
              </a:ln>
              <a:effectLst/>
              <a:latin typeface="Arial" pitchFamily="34" charset="0"/>
              <a:cs typeface="Arial" pitchFamily="34" charset="0"/>
            </a:endParaRPr>
          </a:p>
        </p:txBody>
      </p:sp>
      <p:sp>
        <p:nvSpPr>
          <p:cNvPr id="45" name="AutoShape 34"/>
          <p:cNvSpPr>
            <a:spLocks noChangeArrowheads="1"/>
          </p:cNvSpPr>
          <p:nvPr/>
        </p:nvSpPr>
        <p:spPr bwMode="auto">
          <a:xfrm>
            <a:off x="6698696" y="1314503"/>
            <a:ext cx="1944216" cy="947238"/>
          </a:xfrm>
          <a:prstGeom prst="flowChartAlternateProcess">
            <a:avLst/>
          </a:prstGeom>
          <a:solidFill>
            <a:srgbClr val="FFFFFF"/>
          </a:solidFill>
          <a:ln w="38100">
            <a:solidFill>
              <a:schemeClr val="bg1">
                <a:lumMod val="75000"/>
              </a:schemeClr>
            </a:solidFill>
            <a:miter lim="800000"/>
            <a:headEnd/>
            <a:tailEnd/>
          </a:ln>
          <a:effectLst/>
        </p:spPr>
        <p:txBody>
          <a:bodyPr vert="horz" wrap="square" lIns="91440" tIns="1080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Application 3</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46" name="AutoShape 35"/>
          <p:cNvSpPr>
            <a:spLocks noChangeArrowheads="1"/>
          </p:cNvSpPr>
          <p:nvPr/>
        </p:nvSpPr>
        <p:spPr bwMode="auto">
          <a:xfrm>
            <a:off x="6902474" y="1695217"/>
            <a:ext cx="1536659" cy="389159"/>
          </a:xfrm>
          <a:prstGeom prst="roundRect">
            <a:avLst>
              <a:gd name="adj" fmla="val 16667"/>
            </a:avLst>
          </a:prstGeom>
          <a:solidFill>
            <a:srgbClr val="FFFFFF"/>
          </a:solidFill>
          <a:ln w="38100">
            <a:solidFill>
              <a:schemeClr val="bg1">
                <a:lumMod val="75000"/>
              </a:schemeClr>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solidFill>
                  <a:schemeClr val="bg1">
                    <a:lumMod val="50000"/>
                  </a:schemeClr>
                </a:solidFill>
                <a:latin typeface="Calibri" pitchFamily="34" charset="0"/>
                <a:cs typeface="Arial" pitchFamily="34" charset="0"/>
              </a:rPr>
              <a:t>View 4</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47" name="AutoShape 36"/>
          <p:cNvSpPr>
            <a:spLocks noChangeArrowheads="1"/>
          </p:cNvSpPr>
          <p:nvPr/>
        </p:nvSpPr>
        <p:spPr bwMode="auto">
          <a:xfrm>
            <a:off x="4279767" y="1334547"/>
            <a:ext cx="1842923" cy="928920"/>
          </a:xfrm>
          <a:prstGeom prst="roundRect">
            <a:avLst>
              <a:gd name="adj" fmla="val 16667"/>
            </a:avLst>
          </a:prstGeom>
          <a:solidFill>
            <a:srgbClr val="FFFFFF"/>
          </a:solidFill>
          <a:ln w="38100">
            <a:solidFill>
              <a:schemeClr val="bg1">
                <a:lumMod val="75000"/>
              </a:schemeClr>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Application 2</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48" name="AutoShape 37"/>
          <p:cNvSpPr>
            <a:spLocks noChangeArrowheads="1"/>
          </p:cNvSpPr>
          <p:nvPr/>
        </p:nvSpPr>
        <p:spPr bwMode="auto">
          <a:xfrm>
            <a:off x="4492988" y="1689870"/>
            <a:ext cx="1471093" cy="389160"/>
          </a:xfrm>
          <a:prstGeom prst="flowChartAlternateProcess">
            <a:avLst/>
          </a:prstGeom>
          <a:solidFill>
            <a:srgbClr val="FFFFFF"/>
          </a:solidFill>
          <a:ln w="38100">
            <a:solidFill>
              <a:schemeClr val="bg1">
                <a:lumMod val="75000"/>
              </a:schemeClr>
            </a:solidFill>
            <a:miter lim="800000"/>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solidFill>
                  <a:schemeClr val="bg1">
                    <a:lumMod val="50000"/>
                  </a:schemeClr>
                </a:solidFill>
                <a:latin typeface="Calibri" pitchFamily="34" charset="0"/>
                <a:cs typeface="Arial" pitchFamily="34" charset="0"/>
              </a:rPr>
              <a:t>View 3</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49" name="AutoShape 40"/>
          <p:cNvSpPr>
            <a:spLocks noChangeArrowheads="1"/>
          </p:cNvSpPr>
          <p:nvPr/>
        </p:nvSpPr>
        <p:spPr bwMode="auto">
          <a:xfrm>
            <a:off x="553267" y="1329831"/>
            <a:ext cx="3532011" cy="928916"/>
          </a:xfrm>
          <a:prstGeom prst="roundRect">
            <a:avLst>
              <a:gd name="adj" fmla="val 16667"/>
            </a:avLst>
          </a:prstGeom>
          <a:solidFill>
            <a:srgbClr val="FFFFFF"/>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1</a:t>
            </a:r>
            <a:endParaRPr kumimoji="0" lang="en-US" sz="1400" b="0" i="0" u="none" strike="noStrike" cap="none" normalizeH="0" baseline="0" dirty="0">
              <a:ln>
                <a:noFill/>
              </a:ln>
              <a:effectLst/>
              <a:latin typeface="Arial" pitchFamily="34" charset="0"/>
              <a:cs typeface="Arial" pitchFamily="34" charset="0"/>
            </a:endParaRPr>
          </a:p>
        </p:txBody>
      </p:sp>
      <p:sp>
        <p:nvSpPr>
          <p:cNvPr id="51" name="AutoShape 43"/>
          <p:cNvSpPr>
            <a:spLocks noChangeArrowheads="1"/>
          </p:cNvSpPr>
          <p:nvPr/>
        </p:nvSpPr>
        <p:spPr bwMode="auto">
          <a:xfrm>
            <a:off x="769291" y="1689870"/>
            <a:ext cx="1458766" cy="389160"/>
          </a:xfrm>
          <a:prstGeom prst="roundRect">
            <a:avLst>
              <a:gd name="adj" fmla="val 16667"/>
            </a:avLst>
          </a:prstGeom>
          <a:solidFill>
            <a:schemeClr val="tx2">
              <a:lumMod val="20000"/>
              <a:lumOff val="80000"/>
            </a:schemeClr>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a:t>
            </a:r>
            <a:r>
              <a:rPr kumimoji="0" lang="en-US" sz="1400" b="0" i="0" u="none" strike="noStrike" cap="none" normalizeH="0" baseline="0" dirty="0">
                <a:ln>
                  <a:noFill/>
                </a:ln>
                <a:effectLst/>
                <a:latin typeface="Calibri" pitchFamily="34" charset="0"/>
                <a:cs typeface="Arial" pitchFamily="34" charset="0"/>
              </a:rPr>
              <a:t>1</a:t>
            </a:r>
            <a:endParaRPr kumimoji="0" lang="en-US" sz="1400" b="0" i="0" u="none" strike="noStrike" cap="none" normalizeH="0" baseline="0" dirty="0">
              <a:ln>
                <a:noFill/>
              </a:ln>
              <a:effectLst/>
              <a:latin typeface="Arial" pitchFamily="34" charset="0"/>
              <a:cs typeface="Arial" pitchFamily="34" charset="0"/>
            </a:endParaRPr>
          </a:p>
        </p:txBody>
      </p:sp>
      <p:pic>
        <p:nvPicPr>
          <p:cNvPr id="52" name="Picture 15" descr="user.png"/>
          <p:cNvPicPr>
            <a:picLocks noChangeAspect="1"/>
          </p:cNvPicPr>
          <p:nvPr/>
        </p:nvPicPr>
        <p:blipFill>
          <a:blip r:embed="rId2" cstate="print">
            <a:duotone>
              <a:schemeClr val="bg2">
                <a:shade val="45000"/>
                <a:satMod val="135000"/>
              </a:schemeClr>
              <a:prstClr val="white"/>
            </a:duotone>
          </a:blip>
          <a:stretch>
            <a:fillRect/>
          </a:stretch>
        </p:blipFill>
        <p:spPr>
          <a:xfrm>
            <a:off x="3874631" y="3009173"/>
            <a:ext cx="457200" cy="457200"/>
          </a:xfrm>
          <a:prstGeom prst="rect">
            <a:avLst/>
          </a:prstGeom>
          <a:ln>
            <a:noFill/>
          </a:ln>
        </p:spPr>
      </p:pic>
      <p:pic>
        <p:nvPicPr>
          <p:cNvPr id="53" name="Picture 16" descr="user.png"/>
          <p:cNvPicPr>
            <a:picLocks noChangeAspect="1"/>
          </p:cNvPicPr>
          <p:nvPr/>
        </p:nvPicPr>
        <p:blipFill>
          <a:blip r:embed="rId3" cstate="print">
            <a:duotone>
              <a:schemeClr val="bg2">
                <a:shade val="45000"/>
                <a:satMod val="135000"/>
              </a:schemeClr>
              <a:prstClr val="white"/>
            </a:duotone>
          </a:blip>
          <a:stretch>
            <a:fillRect/>
          </a:stretch>
        </p:blipFill>
        <p:spPr>
          <a:xfrm>
            <a:off x="7107575" y="3011625"/>
            <a:ext cx="457200" cy="457200"/>
          </a:xfrm>
          <a:prstGeom prst="rect">
            <a:avLst/>
          </a:prstGeom>
          <a:ln>
            <a:noFill/>
          </a:ln>
        </p:spPr>
      </p:pic>
      <p:cxnSp>
        <p:nvCxnSpPr>
          <p:cNvPr id="54" name="Straight Connector 19"/>
          <p:cNvCxnSpPr>
            <a:endCxn id="24" idx="0"/>
          </p:cNvCxnSpPr>
          <p:nvPr/>
        </p:nvCxnSpPr>
        <p:spPr>
          <a:xfrm>
            <a:off x="4535668" y="2469148"/>
            <a:ext cx="0" cy="493171"/>
          </a:xfrm>
          <a:prstGeom prst="line">
            <a:avLst/>
          </a:prstGeom>
          <a:ln w="28575">
            <a:solidFill>
              <a:schemeClr val="bg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27"/>
          <p:cNvCxnSpPr>
            <a:stCxn id="25" idx="2"/>
            <a:endCxn id="23" idx="0"/>
          </p:cNvCxnSpPr>
          <p:nvPr/>
        </p:nvCxnSpPr>
        <p:spPr>
          <a:xfrm>
            <a:off x="7678410" y="2456918"/>
            <a:ext cx="0" cy="519597"/>
          </a:xfrm>
          <a:prstGeom prst="line">
            <a:avLst/>
          </a:prstGeom>
          <a:ln w="28575">
            <a:solidFill>
              <a:schemeClr val="bg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30"/>
          <p:cNvCxnSpPr>
            <a:endCxn id="57" idx="0"/>
          </p:cNvCxnSpPr>
          <p:nvPr/>
        </p:nvCxnSpPr>
        <p:spPr>
          <a:xfrm>
            <a:off x="2321083" y="2469148"/>
            <a:ext cx="0" cy="460513"/>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7" name="AutoShape 39"/>
          <p:cNvSpPr>
            <a:spLocks noChangeArrowheads="1"/>
          </p:cNvSpPr>
          <p:nvPr/>
        </p:nvSpPr>
        <p:spPr bwMode="auto">
          <a:xfrm>
            <a:off x="1588038" y="2929661"/>
            <a:ext cx="1466090" cy="539164"/>
          </a:xfrm>
          <a:prstGeom prst="flowChartAlternateProcess">
            <a:avLst/>
          </a:prstGeom>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1</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pic>
        <p:nvPicPr>
          <p:cNvPr id="58" name="Picture 52" descr="user.png"/>
          <p:cNvPicPr>
            <a:picLocks noChangeAspect="1"/>
          </p:cNvPicPr>
          <p:nvPr/>
        </p:nvPicPr>
        <p:blipFill>
          <a:blip r:embed="rId2" cstate="print"/>
          <a:stretch>
            <a:fillRect/>
          </a:stretch>
        </p:blipFill>
        <p:spPr>
          <a:xfrm>
            <a:off x="1713493" y="2970643"/>
            <a:ext cx="457200" cy="457200"/>
          </a:xfrm>
          <a:prstGeom prst="rect">
            <a:avLst/>
          </a:prstGeom>
        </p:spPr>
      </p:pic>
      <p:sp>
        <p:nvSpPr>
          <p:cNvPr id="27" name="AutoShape 43"/>
          <p:cNvSpPr>
            <a:spLocks noChangeArrowheads="1"/>
          </p:cNvSpPr>
          <p:nvPr/>
        </p:nvSpPr>
        <p:spPr bwMode="auto">
          <a:xfrm>
            <a:off x="2420302" y="1703340"/>
            <a:ext cx="1458766" cy="389160"/>
          </a:xfrm>
          <a:prstGeom prst="roundRect">
            <a:avLst>
              <a:gd name="adj" fmla="val 16667"/>
            </a:avLst>
          </a:prstGeom>
          <a:solidFill>
            <a:schemeClr val="tx2">
              <a:lumMod val="20000"/>
              <a:lumOff val="80000"/>
            </a:schemeClr>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a:t>
            </a:r>
            <a:r>
              <a:rPr kumimoji="0" lang="en-US" sz="1400" b="0" i="0" u="none" strike="noStrike" cap="none" normalizeH="0" baseline="0" dirty="0">
                <a:ln>
                  <a:noFill/>
                </a:ln>
                <a:effectLst/>
                <a:latin typeface="Calibri" pitchFamily="34" charset="0"/>
                <a:cs typeface="Arial" pitchFamily="34" charset="0"/>
              </a:rPr>
              <a:t>2</a:t>
            </a:r>
            <a:endParaRPr kumimoji="0" lang="en-US" sz="1400" b="0" i="0" u="none" strike="noStrike" cap="none" normalizeH="0" baseline="0" dirty="0">
              <a:ln>
                <a:noFill/>
              </a:ln>
              <a:effectLst/>
              <a:latin typeface="Arial" pitchFamily="34" charset="0"/>
              <a:cs typeface="Arial" pitchFamily="34" charset="0"/>
            </a:endParaRPr>
          </a:p>
        </p:txBody>
      </p:sp>
    </p:spTree>
    <p:extLst>
      <p:ext uri="{BB962C8B-B14F-4D97-AF65-F5344CB8AC3E}">
        <p14:creationId xmlns:p14="http://schemas.microsoft.com/office/powerpoint/2010/main" val="2216461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Composite Vis: </a:t>
            </a:r>
            <a:r>
              <a:rPr lang="en-US">
                <a:solidFill>
                  <a:srgbClr val="00B0F0"/>
                </a:solidFill>
              </a:rPr>
              <a:t>Juxtaposition</a:t>
            </a:r>
            <a:endParaRPr lang="en-US" dirty="0">
              <a:solidFill>
                <a:srgbClr val="00B0F0"/>
              </a:solidFill>
            </a:endParaRPr>
          </a:p>
        </p:txBody>
      </p:sp>
      <p:sp>
        <p:nvSpPr>
          <p:cNvPr id="3" name="Inhaltsplatzhalter 2"/>
          <p:cNvSpPr>
            <a:spLocks noGrp="1"/>
          </p:cNvSpPr>
          <p:nvPr>
            <p:ph idx="1"/>
          </p:nvPr>
        </p:nvSpPr>
        <p:spPr/>
        <p:txBody>
          <a:bodyPr/>
          <a:lstStyle/>
          <a:p>
            <a:r>
              <a:rPr lang="en-US"/>
              <a:t>Show visualizations in a side-by-side fashion</a:t>
            </a:r>
          </a:p>
          <a:p>
            <a:r>
              <a:rPr lang="en-US"/>
              <a:t>Very prominent paradigm</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18</a:t>
            </a:fld>
            <a:endParaRPr lang="en-US" dirty="0"/>
          </a:p>
        </p:txBody>
      </p:sp>
      <p:pic>
        <p:nvPicPr>
          <p:cNvPr id="6" name="Inhaltsplatzhalter 6"/>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932040" y="3573016"/>
            <a:ext cx="3228595" cy="2651336"/>
          </a:xfrm>
          <a:prstGeom prst="rect">
            <a:avLst/>
          </a:prstGeom>
        </p:spPr>
      </p:pic>
      <p:pic>
        <p:nvPicPr>
          <p:cNvPr id="7" name="Grafik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5536" y="3573016"/>
            <a:ext cx="3584382" cy="1152128"/>
          </a:xfrm>
          <a:prstGeom prst="rect">
            <a:avLst/>
          </a:prstGeom>
        </p:spPr>
      </p:pic>
    </p:spTree>
    <p:extLst>
      <p:ext uri="{BB962C8B-B14F-4D97-AF65-F5344CB8AC3E}">
        <p14:creationId xmlns:p14="http://schemas.microsoft.com/office/powerpoint/2010/main" val="2227910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Manual Comparison</a:t>
            </a:r>
          </a:p>
        </p:txBody>
      </p:sp>
      <p:sp>
        <p:nvSpPr>
          <p:cNvPr id="3" name="Inhaltsplatzhalter 2"/>
          <p:cNvSpPr>
            <a:spLocks noGrp="1"/>
          </p:cNvSpPr>
          <p:nvPr>
            <p:ph idx="1"/>
          </p:nvPr>
        </p:nvSpPr>
        <p:spPr/>
        <p:txBody>
          <a:bodyPr/>
          <a:lstStyle/>
          <a:p>
            <a:r>
              <a:rPr lang="en-US" dirty="0"/>
              <a:t>Cognitive work</a:t>
            </a:r>
          </a:p>
        </p:txBody>
      </p:sp>
      <p:sp>
        <p:nvSpPr>
          <p:cNvPr id="5"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pic>
        <p:nvPicPr>
          <p:cNvPr id="6" name="Inhaltsplatzhalter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716016" y="2636912"/>
            <a:ext cx="4176464" cy="2413957"/>
          </a:xfrm>
          <a:prstGeom prst="rect">
            <a:avLst/>
          </a:prstGeom>
          <a:ln>
            <a:noFill/>
          </a:ln>
          <a:effectLst>
            <a:outerShdw blurRad="190500" algn="tl" rotWithShape="0">
              <a:srgbClr val="000000">
                <a:alpha val="70000"/>
              </a:srgbClr>
            </a:outerShdw>
          </a:effectLst>
        </p:spPr>
      </p:pic>
      <p:pic>
        <p:nvPicPr>
          <p:cNvPr id="7" name="Inhaltsplatzhalter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1520" y="2630484"/>
            <a:ext cx="4179630" cy="2420385"/>
          </a:xfrm>
          <a:prstGeom prst="rect">
            <a:avLst/>
          </a:prstGeom>
          <a:ln>
            <a:noFill/>
          </a:ln>
          <a:effectLst>
            <a:outerShdw blurRad="190500" algn="tl" rotWithShape="0">
              <a:srgbClr val="000000">
                <a:alpha val="70000"/>
              </a:srgbClr>
            </a:outerShdw>
          </a:effectLst>
        </p:spPr>
      </p:pic>
      <p:pic>
        <p:nvPicPr>
          <p:cNvPr id="8" name="Grafik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9"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Juxtaposition</a:t>
            </a:r>
          </a:p>
        </p:txBody>
      </p:sp>
    </p:spTree>
    <p:extLst>
      <p:ext uri="{BB962C8B-B14F-4D97-AF65-F5344CB8AC3E}">
        <p14:creationId xmlns:p14="http://schemas.microsoft.com/office/powerpoint/2010/main" val="646351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Part III:</a:t>
            </a:r>
            <a:br>
              <a:rPr lang="en-US"/>
            </a:br>
            <a:r>
              <a:rPr lang="en-US"/>
              <a:t>WHEN to LINK?</a:t>
            </a:r>
            <a:endParaRPr lang="en-US" dirty="0"/>
          </a:p>
        </p:txBody>
      </p:sp>
      <p:sp>
        <p:nvSpPr>
          <p:cNvPr id="3" name="Text Placeholder 2"/>
          <p:cNvSpPr>
            <a:spLocks noGrp="1"/>
          </p:cNvSpPr>
          <p:nvPr>
            <p:ph type="body" idx="1"/>
          </p:nvPr>
        </p:nvSpPr>
        <p:spPr/>
        <p:txBody>
          <a:bodyPr>
            <a:normAutofit/>
          </a:bodyPr>
          <a:lstStyle/>
          <a:p>
            <a:r>
              <a:rPr lang="en-US" sz="2800"/>
              <a:t>Speaker: Marc Streit</a:t>
            </a:r>
            <a:endParaRPr lang="en-US" sz="2800" dirty="0"/>
          </a:p>
        </p:txBody>
      </p:sp>
      <p:sp>
        <p:nvSpPr>
          <p:cNvPr id="4" name="Footer Placeholder 3"/>
          <p:cNvSpPr>
            <a:spLocks noGrp="1"/>
          </p:cNvSpPr>
          <p:nvPr>
            <p:ph type="ftr" sz="quarter" idx="11"/>
          </p:nvPr>
        </p:nvSpPr>
        <p:spPr/>
        <p:txBody>
          <a:bodyPr/>
          <a:lstStyle/>
          <a:p>
            <a:r>
              <a:rPr lang="en-US"/>
              <a:t>VisWeek Tutorial: Connecting the Dots – M. Streit, H.-J. Schulz, A. Lex</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2</a:t>
            </a:fld>
            <a:endParaRPr lang="en-US" dirty="0"/>
          </a:p>
        </p:txBody>
      </p:sp>
    </p:spTree>
    <p:extLst>
      <p:ext uri="{BB962C8B-B14F-4D97-AF65-F5344CB8AC3E}">
        <p14:creationId xmlns:p14="http://schemas.microsoft.com/office/powerpoint/2010/main" val="85820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US" sz="3600" dirty="0"/>
              <a:t>Multiple Coordinated Views</a:t>
            </a:r>
          </a:p>
        </p:txBody>
      </p:sp>
      <p:sp>
        <p:nvSpPr>
          <p:cNvPr id="5" name="Inhaltsplatzhalter 4"/>
          <p:cNvSpPr>
            <a:spLocks noGrp="1"/>
          </p:cNvSpPr>
          <p:nvPr>
            <p:ph idx="1"/>
          </p:nvPr>
        </p:nvSpPr>
        <p:spPr>
          <a:xfrm>
            <a:off x="457200" y="1600200"/>
            <a:ext cx="8579296" cy="4853136"/>
          </a:xfrm>
        </p:spPr>
        <p:txBody>
          <a:bodyPr>
            <a:normAutofit/>
          </a:bodyPr>
          <a:lstStyle/>
          <a:p>
            <a:r>
              <a:rPr lang="en-US" dirty="0"/>
              <a:t>Actions in one view can be related to other view</a:t>
            </a:r>
          </a:p>
          <a:p>
            <a:r>
              <a:rPr lang="en-US" dirty="0"/>
              <a:t>Premise: </a:t>
            </a:r>
            <a:r>
              <a:rPr lang="en-US" i="1" dirty="0"/>
              <a:t>View and interact with data through different representations</a:t>
            </a:r>
          </a:p>
          <a:p>
            <a:r>
              <a:rPr lang="en-US" dirty="0"/>
              <a:t>Coordination on diff. levels</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6" name="Grafik 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67544" y="4031771"/>
            <a:ext cx="4470986" cy="1818793"/>
          </a:xfrm>
          <a:prstGeom prst="rect">
            <a:avLst/>
          </a:prstGeom>
        </p:spPr>
      </p:pic>
      <p:pic>
        <p:nvPicPr>
          <p:cNvPr id="7" name="Picture 4" descr="jacobson_multiple_views"/>
          <p:cNvPicPr>
            <a:picLocks noChangeAspect="1" noChangeArrowheads="1"/>
          </p:cNvPicPr>
          <p:nvPr/>
        </p:nvPicPr>
        <p:blipFill>
          <a:blip r:embed="rId3" cstate="print"/>
          <a:srcRect/>
          <a:stretch>
            <a:fillRect/>
          </a:stretch>
        </p:blipFill>
        <p:spPr bwMode="auto">
          <a:xfrm>
            <a:off x="5652120" y="3578833"/>
            <a:ext cx="2859641" cy="2242430"/>
          </a:xfrm>
          <a:prstGeom prst="rect">
            <a:avLst/>
          </a:prstGeom>
          <a:ln>
            <a:noFill/>
          </a:ln>
          <a:effectLst>
            <a:outerShdw blurRad="190500" algn="tl" rotWithShape="0">
              <a:srgbClr val="000000">
                <a:alpha val="70000"/>
              </a:srgbClr>
            </a:outerShdw>
          </a:effectLst>
        </p:spPr>
      </p:pic>
      <p:sp>
        <p:nvSpPr>
          <p:cNvPr id="8" name="Text Box 5"/>
          <p:cNvSpPr txBox="1">
            <a:spLocks noChangeArrowheads="1"/>
          </p:cNvSpPr>
          <p:nvPr/>
        </p:nvSpPr>
        <p:spPr bwMode="auto">
          <a:xfrm>
            <a:off x="5309443" y="5805264"/>
            <a:ext cx="3295005" cy="369332"/>
          </a:xfrm>
          <a:prstGeom prst="rect">
            <a:avLst/>
          </a:prstGeom>
          <a:noFill/>
          <a:ln w="9525">
            <a:noFill/>
            <a:miter lim="800000"/>
            <a:headEnd/>
            <a:tailEnd/>
          </a:ln>
        </p:spPr>
        <p:txBody>
          <a:bodyPr wrap="none">
            <a:spAutoFit/>
          </a:bodyPr>
          <a:lstStyle/>
          <a:p>
            <a:pPr>
              <a:spcBef>
                <a:spcPct val="20000"/>
              </a:spcBef>
            </a:pPr>
            <a:r>
              <a:rPr lang="en-US" dirty="0" err="1">
                <a:solidFill>
                  <a:schemeClr val="tx1">
                    <a:lumMod val="50000"/>
                    <a:lumOff val="50000"/>
                  </a:schemeClr>
                </a:solidFill>
              </a:rPr>
              <a:t>LinkWinds</a:t>
            </a:r>
            <a:r>
              <a:rPr lang="en-US" dirty="0">
                <a:solidFill>
                  <a:schemeClr val="tx1">
                    <a:lumMod val="50000"/>
                    <a:lumOff val="50000"/>
                  </a:schemeClr>
                </a:solidFill>
              </a:rPr>
              <a:t>  [Jacobson et al. 1994]</a:t>
            </a:r>
          </a:p>
        </p:txBody>
      </p:sp>
      <p:sp>
        <p:nvSpPr>
          <p:cNvPr id="9"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
        <p:nvSpPr>
          <p:cNvPr id="10" name="Text Placeholder 3"/>
          <p:cNvSpPr txBox="1">
            <a:spLocks/>
          </p:cNvSpPr>
          <p:nvPr/>
        </p:nvSpPr>
        <p:spPr>
          <a:xfrm>
            <a:off x="1691680" y="5850564"/>
            <a:ext cx="3384377" cy="4200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bg1">
                    <a:lumMod val="50000"/>
                  </a:schemeClr>
                </a:solidFill>
              </a:rPr>
              <a:t>[</a:t>
            </a:r>
            <a:r>
              <a:rPr lang="en-US" sz="1800" dirty="0" err="1">
                <a:solidFill>
                  <a:schemeClr val="bg1">
                    <a:lumMod val="50000"/>
                  </a:schemeClr>
                </a:solidFill>
              </a:rPr>
              <a:t>Colins</a:t>
            </a:r>
            <a:r>
              <a:rPr lang="en-US" sz="1800" dirty="0">
                <a:solidFill>
                  <a:schemeClr val="bg1">
                    <a:lumMod val="50000"/>
                  </a:schemeClr>
                </a:solidFill>
              </a:rPr>
              <a:t> and </a:t>
            </a:r>
            <a:r>
              <a:rPr lang="en-US" sz="1800" dirty="0" err="1">
                <a:solidFill>
                  <a:schemeClr val="bg1">
                    <a:lumMod val="50000"/>
                  </a:schemeClr>
                </a:solidFill>
              </a:rPr>
              <a:t>Carpendale</a:t>
            </a:r>
            <a:r>
              <a:rPr lang="en-US" sz="1800" dirty="0">
                <a:solidFill>
                  <a:schemeClr val="bg1">
                    <a:lumMod val="50000"/>
                  </a:schemeClr>
                </a:solidFill>
              </a:rPr>
              <a:t> 2007]</a:t>
            </a:r>
          </a:p>
        </p:txBody>
      </p:sp>
      <p:pic>
        <p:nvPicPr>
          <p:cNvPr id="11" name="Grafik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12"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Juxtaposition</a:t>
            </a:r>
          </a:p>
        </p:txBody>
      </p:sp>
    </p:spTree>
    <p:extLst>
      <p:ext uri="{BB962C8B-B14F-4D97-AF65-F5344CB8AC3E}">
        <p14:creationId xmlns:p14="http://schemas.microsoft.com/office/powerpoint/2010/main" val="1395921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&amp; Brushing</a:t>
            </a:r>
          </a:p>
        </p:txBody>
      </p:sp>
      <p:sp>
        <p:nvSpPr>
          <p:cNvPr id="3" name="Content Placeholder 2"/>
          <p:cNvSpPr>
            <a:spLocks noGrp="1"/>
          </p:cNvSpPr>
          <p:nvPr>
            <p:ph idx="1"/>
          </p:nvPr>
        </p:nvSpPr>
        <p:spPr>
          <a:xfrm>
            <a:off x="457200" y="1170442"/>
            <a:ext cx="8229600" cy="4955721"/>
          </a:xfrm>
        </p:spPr>
        <p:txBody>
          <a:bodyPr/>
          <a:lstStyle/>
          <a:p>
            <a:r>
              <a:rPr lang="en-US" dirty="0">
                <a:solidFill>
                  <a:srgbClr val="00ACDC"/>
                </a:solidFill>
              </a:rPr>
              <a:t>Linking</a:t>
            </a:r>
            <a:r>
              <a:rPr lang="en-US" dirty="0"/>
              <a:t>: Coordination between views</a:t>
            </a:r>
          </a:p>
          <a:p>
            <a:r>
              <a:rPr lang="en-US" dirty="0">
                <a:solidFill>
                  <a:srgbClr val="00A650"/>
                </a:solidFill>
              </a:rPr>
              <a:t>Brushing</a:t>
            </a:r>
            <a:r>
              <a:rPr lang="en-US" dirty="0"/>
              <a:t>: Select groups of data points</a:t>
            </a:r>
          </a:p>
          <a:p>
            <a:pPr lvl="1"/>
            <a:r>
              <a:rPr lang="en-US" dirty="0"/>
              <a:t>Geometric functions such as:</a:t>
            </a:r>
          </a:p>
          <a:p>
            <a:pPr lvl="2"/>
            <a:r>
              <a:rPr lang="en-US" dirty="0"/>
              <a:t>Rectangles, angles, free-form, lassos, etc.</a:t>
            </a:r>
          </a:p>
          <a:p>
            <a:pPr lvl="1"/>
            <a:r>
              <a:rPr lang="en-US" dirty="0"/>
              <a:t>Can be composite (AND, OR)</a:t>
            </a:r>
          </a:p>
          <a:p>
            <a:pPr lvl="1"/>
            <a:r>
              <a:rPr lang="en-US" dirty="0"/>
              <a:t>Can be continuous (smooth brush)</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42711" y="1666277"/>
            <a:ext cx="2231363" cy="216832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2236" y="3990734"/>
            <a:ext cx="2084904" cy="206451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77490" y="4824183"/>
            <a:ext cx="3289168" cy="1575992"/>
          </a:xfrm>
          <a:prstGeom prst="rect">
            <a:avLst/>
          </a:prstGeom>
          <a:ln>
            <a:noFill/>
          </a:ln>
          <a:effectLst>
            <a:outerShdw blurRad="190500" algn="tl" rotWithShape="0">
              <a:srgbClr val="000000">
                <a:alpha val="70000"/>
              </a:srgbClr>
            </a:outerShdw>
          </a:effectLst>
        </p:spPr>
      </p:pic>
      <p:sp>
        <p:nvSpPr>
          <p:cNvPr id="7" name="TextBox 6"/>
          <p:cNvSpPr txBox="1"/>
          <p:nvPr/>
        </p:nvSpPr>
        <p:spPr>
          <a:xfrm>
            <a:off x="7056785" y="6055251"/>
            <a:ext cx="2195735" cy="369332"/>
          </a:xfrm>
          <a:prstGeom prst="rect">
            <a:avLst/>
          </a:prstGeom>
          <a:noFill/>
        </p:spPr>
        <p:txBody>
          <a:bodyPr wrap="square" rtlCol="0">
            <a:spAutoFit/>
          </a:bodyPr>
          <a:lstStyle/>
          <a:p>
            <a:r>
              <a:rPr lang="en-US" baseline="0" dirty="0">
                <a:solidFill>
                  <a:schemeClr val="tx1">
                    <a:lumMod val="50000"/>
                    <a:lumOff val="50000"/>
                  </a:schemeClr>
                </a:solidFill>
              </a:rPr>
              <a:t>[Hauser  et al.</a:t>
            </a:r>
            <a:r>
              <a:rPr lang="en-US" dirty="0">
                <a:solidFill>
                  <a:schemeClr val="tx1">
                    <a:lumMod val="50000"/>
                    <a:lumOff val="50000"/>
                  </a:schemeClr>
                </a:solidFill>
              </a:rPr>
              <a:t> </a:t>
            </a:r>
            <a:r>
              <a:rPr lang="en-US" baseline="0" dirty="0">
                <a:solidFill>
                  <a:schemeClr val="tx1">
                    <a:lumMod val="50000"/>
                    <a:lumOff val="50000"/>
                  </a:schemeClr>
                </a:solidFill>
              </a:rPr>
              <a:t>2002]  </a:t>
            </a:r>
          </a:p>
        </p:txBody>
      </p:sp>
      <p:sp>
        <p:nvSpPr>
          <p:cNvPr id="9" name="TextBox 6"/>
          <p:cNvSpPr txBox="1"/>
          <p:nvPr/>
        </p:nvSpPr>
        <p:spPr>
          <a:xfrm>
            <a:off x="4466658" y="6055251"/>
            <a:ext cx="2592288" cy="369332"/>
          </a:xfrm>
          <a:prstGeom prst="rect">
            <a:avLst/>
          </a:prstGeom>
          <a:noFill/>
        </p:spPr>
        <p:txBody>
          <a:bodyPr wrap="square" rtlCol="0">
            <a:spAutoFit/>
          </a:bodyPr>
          <a:lstStyle/>
          <a:p>
            <a:r>
              <a:rPr lang="en-US" baseline="0" dirty="0">
                <a:solidFill>
                  <a:schemeClr val="tx1">
                    <a:lumMod val="50000"/>
                    <a:lumOff val="50000"/>
                  </a:schemeClr>
                </a:solidFill>
              </a:rPr>
              <a:t>[</a:t>
            </a:r>
            <a:r>
              <a:rPr lang="en-US" baseline="0" dirty="0" err="1">
                <a:solidFill>
                  <a:schemeClr val="tx1">
                    <a:lumMod val="50000"/>
                    <a:lumOff val="50000"/>
                  </a:schemeClr>
                </a:solidFill>
              </a:rPr>
              <a:t>Doleisch</a:t>
            </a:r>
            <a:r>
              <a:rPr lang="en-US" baseline="0" dirty="0">
                <a:solidFill>
                  <a:schemeClr val="tx1">
                    <a:lumMod val="50000"/>
                    <a:lumOff val="50000"/>
                  </a:schemeClr>
                </a:solidFill>
              </a:rPr>
              <a:t> et al. 2004]  </a:t>
            </a:r>
          </a:p>
        </p:txBody>
      </p:sp>
      <p:sp>
        <p:nvSpPr>
          <p:cNvPr id="10"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pic>
        <p:nvPicPr>
          <p:cNvPr id="11" name="Grafik 10"/>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12"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Juxtaposition</a:t>
            </a:r>
          </a:p>
        </p:txBody>
      </p:sp>
    </p:spTree>
    <p:extLst>
      <p:ext uri="{BB962C8B-B14F-4D97-AF65-F5344CB8AC3E}">
        <p14:creationId xmlns:p14="http://schemas.microsoft.com/office/powerpoint/2010/main" val="375548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579296" cy="1143000"/>
          </a:xfrm>
        </p:spPr>
        <p:txBody>
          <a:bodyPr>
            <a:normAutofit/>
          </a:bodyPr>
          <a:lstStyle/>
          <a:p>
            <a:r>
              <a:rPr lang="en-US" sz="3600" dirty="0"/>
              <a:t>Coordination on Different Levels</a:t>
            </a:r>
          </a:p>
        </p:txBody>
      </p:sp>
      <p:sp>
        <p:nvSpPr>
          <p:cNvPr id="3" name="Content Placeholder 2"/>
          <p:cNvSpPr>
            <a:spLocks noGrp="1"/>
          </p:cNvSpPr>
          <p:nvPr>
            <p:ph idx="1"/>
          </p:nvPr>
        </p:nvSpPr>
        <p:spPr>
          <a:xfrm>
            <a:off x="457200" y="1340769"/>
            <a:ext cx="8229600" cy="4785396"/>
          </a:xfrm>
        </p:spPr>
        <p:txBody>
          <a:bodyPr/>
          <a:lstStyle/>
          <a:p>
            <a:r>
              <a:rPr lang="en-US" dirty="0"/>
              <a:t>Most Common Types</a:t>
            </a:r>
          </a:p>
          <a:p>
            <a:pPr lvl="1"/>
            <a:r>
              <a:rPr lang="en-US" dirty="0"/>
              <a:t>Brushing</a:t>
            </a:r>
          </a:p>
          <a:p>
            <a:pPr lvl="1"/>
            <a:r>
              <a:rPr lang="en-US" dirty="0"/>
              <a:t>Navigational slaving (transformation, rotation)</a:t>
            </a:r>
          </a:p>
          <a:p>
            <a:r>
              <a:rPr lang="en-US" dirty="0"/>
              <a:t>Instead: coordinate on all levels of Vis Pipeline</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57022" y="3717032"/>
            <a:ext cx="5409893" cy="2692183"/>
          </a:xfrm>
          <a:prstGeom prst="rect">
            <a:avLst/>
          </a:prstGeom>
        </p:spPr>
      </p:pic>
      <p:sp>
        <p:nvSpPr>
          <p:cNvPr id="5" name="TextBox 4"/>
          <p:cNvSpPr txBox="1"/>
          <p:nvPr/>
        </p:nvSpPr>
        <p:spPr>
          <a:xfrm rot="5400000">
            <a:off x="5639728" y="6393720"/>
            <a:ext cx="2410340" cy="369332"/>
          </a:xfrm>
          <a:prstGeom prst="rect">
            <a:avLst/>
          </a:prstGeom>
          <a:noFill/>
          <a:scene3d>
            <a:camera prst="orthographicFront">
              <a:rot lat="0" lon="0" rev="5400000"/>
            </a:camera>
            <a:lightRig rig="threePt" dir="t"/>
          </a:scene3d>
        </p:spPr>
        <p:txBody>
          <a:bodyPr wrap="none" rtlCol="0">
            <a:spAutoFit/>
          </a:bodyPr>
          <a:lstStyle/>
          <a:p>
            <a:r>
              <a:rPr lang="en-US" baseline="0" dirty="0">
                <a:solidFill>
                  <a:schemeClr val="bg1">
                    <a:lumMod val="50000"/>
                  </a:schemeClr>
                </a:solidFill>
              </a:rPr>
              <a:t>[</a:t>
            </a:r>
            <a:r>
              <a:rPr lang="en-US" baseline="0" dirty="0" err="1">
                <a:solidFill>
                  <a:schemeClr val="bg1">
                    <a:lumMod val="50000"/>
                  </a:schemeClr>
                </a:solidFill>
              </a:rPr>
              <a:t>Boukhelifa</a:t>
            </a:r>
            <a:r>
              <a:rPr lang="en-US" baseline="0" dirty="0">
                <a:solidFill>
                  <a:schemeClr val="bg1">
                    <a:lumMod val="50000"/>
                  </a:schemeClr>
                </a:solidFill>
              </a:rPr>
              <a:t> et al. 2003] </a:t>
            </a:r>
          </a:p>
        </p:txBody>
      </p:sp>
      <p:pic>
        <p:nvPicPr>
          <p:cNvPr id="6" name="Grafik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7"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Juxtaposition</a:t>
            </a:r>
          </a:p>
        </p:txBody>
      </p:sp>
      <p:sp>
        <p:nvSpPr>
          <p:cNvPr id="8"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48881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MCV Type 1</a:t>
            </a:r>
            <a:endParaRPr lang="en-US" dirty="0"/>
          </a:p>
        </p:txBody>
      </p:sp>
      <p:sp>
        <p:nvSpPr>
          <p:cNvPr id="3" name="Inhaltsplatzhalter 2"/>
          <p:cNvSpPr>
            <a:spLocks noGrp="1"/>
          </p:cNvSpPr>
          <p:nvPr>
            <p:ph idx="1"/>
          </p:nvPr>
        </p:nvSpPr>
        <p:spPr>
          <a:xfrm>
            <a:off x="457200" y="1600201"/>
            <a:ext cx="8435280" cy="4525963"/>
          </a:xfrm>
        </p:spPr>
        <p:txBody>
          <a:bodyPr/>
          <a:lstStyle/>
          <a:p>
            <a:pPr marL="0" lvl="1"/>
            <a:r>
              <a:rPr lang="en-US" dirty="0">
                <a:solidFill>
                  <a:srgbClr val="00A650"/>
                </a:solidFill>
              </a:rPr>
              <a:t>Different </a:t>
            </a:r>
            <a:r>
              <a:rPr lang="en-US" dirty="0"/>
              <a:t>visualization techniques showing the </a:t>
            </a:r>
            <a:r>
              <a:rPr lang="en-US" dirty="0">
                <a:solidFill>
                  <a:srgbClr val="00B0F0"/>
                </a:solidFill>
              </a:rPr>
              <a:t>same</a:t>
            </a:r>
            <a:r>
              <a:rPr lang="en-US" dirty="0"/>
              <a:t> data</a:t>
            </a:r>
          </a:p>
          <a:p>
            <a:endParaRPr lang="en-US" dirty="0"/>
          </a:p>
        </p:txBody>
      </p:sp>
      <p:pic>
        <p:nvPicPr>
          <p:cNvPr id="5" name="Grafik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1560" y="2420888"/>
            <a:ext cx="7510965" cy="3346876"/>
          </a:xfrm>
          <a:prstGeom prst="rect">
            <a:avLst/>
          </a:prstGeom>
          <a:ln>
            <a:noFill/>
          </a:ln>
          <a:effectLst>
            <a:outerShdw blurRad="190500" algn="tl" rotWithShape="0">
              <a:srgbClr val="000000">
                <a:alpha val="70000"/>
              </a:srgbClr>
            </a:outerShdw>
          </a:effectLst>
        </p:spPr>
      </p:pic>
      <p:sp>
        <p:nvSpPr>
          <p:cNvPr id="6" name="Textfeld 5"/>
          <p:cNvSpPr txBox="1"/>
          <p:nvPr/>
        </p:nvSpPr>
        <p:spPr>
          <a:xfrm>
            <a:off x="5643488" y="5927151"/>
            <a:ext cx="2664296" cy="369332"/>
          </a:xfrm>
          <a:prstGeom prst="rect">
            <a:avLst/>
          </a:prstGeom>
          <a:noFill/>
        </p:spPr>
        <p:txBody>
          <a:bodyPr wrap="square" rtlCol="0">
            <a:spAutoFit/>
          </a:bodyPr>
          <a:lstStyle/>
          <a:p>
            <a:r>
              <a:rPr lang="en-US" dirty="0" err="1">
                <a:solidFill>
                  <a:schemeClr val="bg1">
                    <a:lumMod val="50000"/>
                  </a:schemeClr>
                </a:solidFill>
              </a:rPr>
              <a:t>SimVis</a:t>
            </a:r>
            <a:r>
              <a:rPr lang="en-US" dirty="0">
                <a:solidFill>
                  <a:schemeClr val="bg1">
                    <a:lumMod val="50000"/>
                  </a:schemeClr>
                </a:solidFill>
              </a:rPr>
              <a:t> [</a:t>
            </a:r>
            <a:r>
              <a:rPr lang="en-US" dirty="0" err="1">
                <a:solidFill>
                  <a:schemeClr val="bg1">
                    <a:lumMod val="50000"/>
                  </a:schemeClr>
                </a:solidFill>
              </a:rPr>
              <a:t>Doleisch</a:t>
            </a:r>
            <a:r>
              <a:rPr lang="en-US" dirty="0">
                <a:solidFill>
                  <a:schemeClr val="bg1">
                    <a:lumMod val="50000"/>
                  </a:schemeClr>
                </a:solidFill>
              </a:rPr>
              <a:t> 2004]</a:t>
            </a:r>
          </a:p>
        </p:txBody>
      </p:sp>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pic>
        <p:nvPicPr>
          <p:cNvPr id="8" name="Grafik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9"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Juxtaposition</a:t>
            </a:r>
          </a:p>
        </p:txBody>
      </p:sp>
    </p:spTree>
    <p:extLst>
      <p:ext uri="{BB962C8B-B14F-4D97-AF65-F5344CB8AC3E}">
        <p14:creationId xmlns:p14="http://schemas.microsoft.com/office/powerpoint/2010/main" val="157394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7"/>
            <a:ext cx="8435280" cy="1143000"/>
          </a:xfrm>
        </p:spPr>
        <p:txBody>
          <a:bodyPr>
            <a:normAutofit/>
          </a:bodyPr>
          <a:lstStyle/>
          <a:p>
            <a:r>
              <a:rPr lang="en-US" sz="4000" dirty="0"/>
              <a:t>MCV Type 2: Small Multiples</a:t>
            </a:r>
          </a:p>
        </p:txBody>
      </p:sp>
      <p:sp>
        <p:nvSpPr>
          <p:cNvPr id="3" name="Inhaltsplatzhalter 2"/>
          <p:cNvSpPr>
            <a:spLocks noGrp="1"/>
          </p:cNvSpPr>
          <p:nvPr>
            <p:ph idx="1"/>
          </p:nvPr>
        </p:nvSpPr>
        <p:spPr/>
        <p:txBody>
          <a:bodyPr/>
          <a:lstStyle/>
          <a:p>
            <a:pPr marL="0" lvl="1"/>
            <a:r>
              <a:rPr lang="en-US" dirty="0">
                <a:solidFill>
                  <a:srgbClr val="00A650"/>
                </a:solidFill>
              </a:rPr>
              <a:t>Same</a:t>
            </a:r>
            <a:r>
              <a:rPr lang="en-US" dirty="0"/>
              <a:t> visualization technique</a:t>
            </a:r>
            <a:br>
              <a:rPr lang="en-US" dirty="0"/>
            </a:br>
            <a:r>
              <a:rPr lang="en-US" dirty="0"/>
              <a:t>showing </a:t>
            </a:r>
            <a:r>
              <a:rPr lang="en-US" dirty="0">
                <a:solidFill>
                  <a:srgbClr val="00B0F0"/>
                </a:solidFill>
              </a:rPr>
              <a:t>different</a:t>
            </a:r>
            <a:r>
              <a:rPr lang="en-US" dirty="0"/>
              <a:t> data</a:t>
            </a:r>
          </a:p>
          <a:p>
            <a:endParaRPr lang="en-US" dirty="0"/>
          </a:p>
        </p:txBody>
      </p:sp>
      <p:pic>
        <p:nvPicPr>
          <p:cNvPr id="4" name="Picture 2"/>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254290" y="2732634"/>
            <a:ext cx="3831642" cy="3641349"/>
          </a:xfrm>
          <a:prstGeom prst="rect">
            <a:avLst/>
          </a:prstGeom>
          <a:ln>
            <a:noFill/>
          </a:ln>
          <a:effectLst>
            <a:outerShdw blurRad="190500" algn="tl" rotWithShape="0">
              <a:srgbClr val="000000">
                <a:alpha val="70000"/>
              </a:srgbClr>
            </a:outerShdw>
          </a:effectLst>
        </p:spPr>
      </p:pic>
      <p:sp>
        <p:nvSpPr>
          <p:cNvPr id="6" name="Textfeld 5"/>
          <p:cNvSpPr txBox="1"/>
          <p:nvPr/>
        </p:nvSpPr>
        <p:spPr>
          <a:xfrm>
            <a:off x="265041" y="6450334"/>
            <a:ext cx="3960033" cy="369332"/>
          </a:xfrm>
          <a:prstGeom prst="rect">
            <a:avLst/>
          </a:prstGeom>
          <a:noFill/>
        </p:spPr>
        <p:txBody>
          <a:bodyPr wrap="square" rtlCol="0">
            <a:spAutoFit/>
          </a:bodyPr>
          <a:lstStyle/>
          <a:p>
            <a:r>
              <a:rPr lang="en-US" dirty="0">
                <a:solidFill>
                  <a:schemeClr val="tx1">
                    <a:lumMod val="50000"/>
                    <a:lumOff val="50000"/>
                  </a:schemeClr>
                </a:solidFill>
              </a:rPr>
              <a:t>Rolling the Dice [</a:t>
            </a:r>
            <a:r>
              <a:rPr lang="en-US" dirty="0" err="1">
                <a:solidFill>
                  <a:schemeClr val="tx1">
                    <a:lumMod val="50000"/>
                    <a:lumOff val="50000"/>
                  </a:schemeClr>
                </a:solidFill>
              </a:rPr>
              <a:t>Elmqvist</a:t>
            </a:r>
            <a:r>
              <a:rPr lang="en-US" dirty="0">
                <a:solidFill>
                  <a:schemeClr val="tx1">
                    <a:lumMod val="50000"/>
                    <a:lumOff val="50000"/>
                  </a:schemeClr>
                </a:solidFill>
              </a:rPr>
              <a:t> et al. 2008]</a:t>
            </a:r>
          </a:p>
        </p:txBody>
      </p:sp>
      <p:pic>
        <p:nvPicPr>
          <p:cNvPr id="8"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70993" y="3119777"/>
            <a:ext cx="4764852" cy="2867065"/>
          </a:xfrm>
          <a:prstGeom prst="rect">
            <a:avLst/>
          </a:prstGeom>
          <a:ln>
            <a:noFill/>
          </a:ln>
          <a:effectLst>
            <a:outerShdw blurRad="190500" algn="tl" rotWithShape="0">
              <a:srgbClr val="000000">
                <a:alpha val="70000"/>
              </a:srgbClr>
            </a:outerShdw>
          </a:effectLst>
        </p:spPr>
      </p:pic>
      <p:sp>
        <p:nvSpPr>
          <p:cNvPr id="9" name="TextBox 5"/>
          <p:cNvSpPr txBox="1"/>
          <p:nvPr/>
        </p:nvSpPr>
        <p:spPr>
          <a:xfrm>
            <a:off x="5725673" y="5986842"/>
            <a:ext cx="2872774" cy="369332"/>
          </a:xfrm>
          <a:prstGeom prst="rect">
            <a:avLst/>
          </a:prstGeom>
          <a:noFill/>
        </p:spPr>
        <p:txBody>
          <a:bodyPr wrap="none" rtlCol="0">
            <a:spAutoFit/>
          </a:bodyPr>
          <a:lstStyle/>
          <a:p>
            <a:r>
              <a:rPr lang="en-US" baseline="0" dirty="0">
                <a:solidFill>
                  <a:schemeClr val="tx1">
                    <a:lumMod val="50000"/>
                    <a:lumOff val="50000"/>
                  </a:schemeClr>
                </a:solidFill>
              </a:rPr>
              <a:t>Cerebral [</a:t>
            </a:r>
            <a:r>
              <a:rPr lang="en-US" baseline="0" dirty="0" err="1">
                <a:solidFill>
                  <a:schemeClr val="tx1">
                    <a:lumMod val="50000"/>
                    <a:lumOff val="50000"/>
                  </a:schemeClr>
                </a:solidFill>
              </a:rPr>
              <a:t>Barsky</a:t>
            </a:r>
            <a:r>
              <a:rPr lang="en-US" baseline="0" dirty="0">
                <a:solidFill>
                  <a:schemeClr val="tx1">
                    <a:lumMod val="50000"/>
                    <a:lumOff val="50000"/>
                  </a:schemeClr>
                </a:solidFill>
              </a:rPr>
              <a:t> et al. 2008] </a:t>
            </a:r>
          </a:p>
        </p:txBody>
      </p:sp>
      <p:pic>
        <p:nvPicPr>
          <p:cNvPr id="10" name="Picture 5" descr="multiple.png"/>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5419453" y="1556792"/>
            <a:ext cx="3616392" cy="1012237"/>
          </a:xfrm>
          <a:prstGeom prst="rect">
            <a:avLst/>
          </a:prstGeom>
          <a:ln>
            <a:noFill/>
          </a:ln>
          <a:effectLst>
            <a:outerShdw blurRad="190500" algn="tl" rotWithShape="0">
              <a:srgbClr val="000000">
                <a:alpha val="70000"/>
              </a:srgbClr>
            </a:outerShdw>
          </a:effectLst>
        </p:spPr>
      </p:pic>
      <p:sp>
        <p:nvSpPr>
          <p:cNvPr id="11" name="TextBox 5"/>
          <p:cNvSpPr txBox="1"/>
          <p:nvPr/>
        </p:nvSpPr>
        <p:spPr>
          <a:xfrm>
            <a:off x="7764263" y="2569029"/>
            <a:ext cx="1379737" cy="369332"/>
          </a:xfrm>
          <a:prstGeom prst="rect">
            <a:avLst/>
          </a:prstGeom>
          <a:noFill/>
        </p:spPr>
        <p:txBody>
          <a:bodyPr wrap="none" rtlCol="0">
            <a:spAutoFit/>
          </a:bodyPr>
          <a:lstStyle/>
          <a:p>
            <a:r>
              <a:rPr lang="en-US" baseline="0" dirty="0">
                <a:solidFill>
                  <a:schemeClr val="tx1">
                    <a:lumMod val="50000"/>
                    <a:lumOff val="50000"/>
                  </a:schemeClr>
                </a:solidFill>
              </a:rPr>
              <a:t>[</a:t>
            </a:r>
            <a:r>
              <a:rPr lang="en-US" baseline="0" dirty="0" err="1">
                <a:solidFill>
                  <a:schemeClr val="tx1">
                    <a:lumMod val="50000"/>
                    <a:lumOff val="50000"/>
                  </a:schemeClr>
                </a:solidFill>
              </a:rPr>
              <a:t>Tufte</a:t>
            </a:r>
            <a:r>
              <a:rPr lang="en-US" baseline="0" dirty="0">
                <a:solidFill>
                  <a:schemeClr val="tx1">
                    <a:lumMod val="50000"/>
                    <a:lumOff val="50000"/>
                  </a:schemeClr>
                </a:solidFill>
              </a:rPr>
              <a:t> 1993] </a:t>
            </a:r>
          </a:p>
        </p:txBody>
      </p:sp>
      <p:pic>
        <p:nvPicPr>
          <p:cNvPr id="12" name="Grafik 11"/>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13"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Juxtaposition</a:t>
            </a:r>
          </a:p>
        </p:txBody>
      </p:sp>
    </p:spTree>
    <p:extLst>
      <p:ext uri="{BB962C8B-B14F-4D97-AF65-F5344CB8AC3E}">
        <p14:creationId xmlns:p14="http://schemas.microsoft.com/office/powerpoint/2010/main" val="3557614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p:txBody>
          <a:bodyPr>
            <a:normAutofit/>
          </a:bodyPr>
          <a:lstStyle/>
          <a:p>
            <a:r>
              <a:rPr lang="en-US" sz="4000" dirty="0"/>
              <a:t>Guidelines for Using MCV</a:t>
            </a:r>
          </a:p>
        </p:txBody>
      </p:sp>
      <p:sp>
        <p:nvSpPr>
          <p:cNvPr id="2" name="Content Placeholder 1"/>
          <p:cNvSpPr>
            <a:spLocks noGrp="1"/>
          </p:cNvSpPr>
          <p:nvPr>
            <p:ph idx="1"/>
          </p:nvPr>
        </p:nvSpPr>
        <p:spPr/>
        <p:txBody>
          <a:bodyPr>
            <a:normAutofit fontScale="85000" lnSpcReduction="20000"/>
          </a:bodyPr>
          <a:lstStyle/>
          <a:p>
            <a:r>
              <a:rPr lang="en-US" dirty="0"/>
              <a:t>Rules on how to use multiple views</a:t>
            </a:r>
            <a:br>
              <a:rPr lang="en-US" dirty="0"/>
            </a:br>
            <a:r>
              <a:rPr lang="en-US" dirty="0">
                <a:sym typeface="Wingdings" pitchFamily="2" charset="2"/>
              </a:rPr>
              <a:t> </a:t>
            </a:r>
            <a:r>
              <a:rPr lang="en-US" dirty="0"/>
              <a:t>see </a:t>
            </a:r>
            <a:r>
              <a:rPr lang="en-US" sz="2400" dirty="0">
                <a:solidFill>
                  <a:schemeClr val="bg1">
                    <a:lumMod val="50000"/>
                  </a:schemeClr>
                </a:solidFill>
              </a:rPr>
              <a:t>[</a:t>
            </a:r>
            <a:r>
              <a:rPr lang="en-US" sz="2400" dirty="0" err="1">
                <a:solidFill>
                  <a:schemeClr val="bg1">
                    <a:lumMod val="50000"/>
                  </a:schemeClr>
                </a:solidFill>
              </a:rPr>
              <a:t>Baldonado</a:t>
            </a:r>
            <a:r>
              <a:rPr lang="en-US" sz="2400" dirty="0">
                <a:solidFill>
                  <a:schemeClr val="bg1">
                    <a:lumMod val="50000"/>
                  </a:schemeClr>
                </a:solidFill>
              </a:rPr>
              <a:t> et al. 2000]</a:t>
            </a:r>
            <a:endParaRPr lang="en-US" dirty="0">
              <a:solidFill>
                <a:schemeClr val="bg1">
                  <a:lumMod val="50000"/>
                </a:schemeClr>
              </a:solidFill>
            </a:endParaRPr>
          </a:p>
          <a:p>
            <a:r>
              <a:rPr lang="en-US" dirty="0"/>
              <a:t>Cost-Benefit Tradeoffs</a:t>
            </a:r>
          </a:p>
          <a:p>
            <a:pPr lvl="1"/>
            <a:r>
              <a:rPr lang="en-US" dirty="0"/>
              <a:t>Cognitive aspect</a:t>
            </a:r>
          </a:p>
          <a:p>
            <a:pPr lvl="2"/>
            <a:r>
              <a:rPr lang="en-US" dirty="0"/>
              <a:t>The </a:t>
            </a:r>
            <a:r>
              <a:rPr lang="en-US" dirty="0">
                <a:solidFill>
                  <a:srgbClr val="00ACDC"/>
                </a:solidFill>
              </a:rPr>
              <a:t>time and effort </a:t>
            </a:r>
            <a:r>
              <a:rPr lang="en-US" dirty="0"/>
              <a:t>required to </a:t>
            </a:r>
            <a:r>
              <a:rPr lang="en-US" dirty="0">
                <a:solidFill>
                  <a:srgbClr val="00ACDC"/>
                </a:solidFill>
              </a:rPr>
              <a:t>learn</a:t>
            </a:r>
            <a:r>
              <a:rPr lang="en-US" dirty="0"/>
              <a:t> the system</a:t>
            </a:r>
          </a:p>
          <a:p>
            <a:pPr lvl="2"/>
            <a:r>
              <a:rPr lang="en-US" dirty="0"/>
              <a:t>The load on the </a:t>
            </a:r>
            <a:r>
              <a:rPr lang="en-US" dirty="0">
                <a:solidFill>
                  <a:srgbClr val="00ACDC"/>
                </a:solidFill>
              </a:rPr>
              <a:t>user’s working memory</a:t>
            </a:r>
          </a:p>
          <a:p>
            <a:pPr lvl="2"/>
            <a:r>
              <a:rPr lang="en-US" dirty="0"/>
              <a:t>The </a:t>
            </a:r>
            <a:r>
              <a:rPr lang="en-US" dirty="0">
                <a:solidFill>
                  <a:srgbClr val="00ACDC"/>
                </a:solidFill>
              </a:rPr>
              <a:t>effort</a:t>
            </a:r>
            <a:r>
              <a:rPr lang="en-US" dirty="0"/>
              <a:t> required for </a:t>
            </a:r>
            <a:r>
              <a:rPr lang="en-US" dirty="0">
                <a:solidFill>
                  <a:srgbClr val="00ACDC"/>
                </a:solidFill>
              </a:rPr>
              <a:t>comparison</a:t>
            </a:r>
          </a:p>
          <a:p>
            <a:pPr lvl="2"/>
            <a:r>
              <a:rPr lang="en-US" dirty="0"/>
              <a:t>The </a:t>
            </a:r>
            <a:r>
              <a:rPr lang="en-US" dirty="0">
                <a:solidFill>
                  <a:srgbClr val="00ACDC"/>
                </a:solidFill>
              </a:rPr>
              <a:t>effort</a:t>
            </a:r>
            <a:r>
              <a:rPr lang="en-US" dirty="0"/>
              <a:t> required for </a:t>
            </a:r>
            <a:r>
              <a:rPr lang="en-US" dirty="0">
                <a:solidFill>
                  <a:srgbClr val="00ACDC"/>
                </a:solidFill>
              </a:rPr>
              <a:t>context switching</a:t>
            </a:r>
          </a:p>
          <a:p>
            <a:pPr lvl="1"/>
            <a:r>
              <a:rPr lang="en-US" dirty="0"/>
              <a:t>System aspect</a:t>
            </a:r>
          </a:p>
          <a:p>
            <a:pPr lvl="2"/>
            <a:r>
              <a:rPr lang="en-US" dirty="0">
                <a:solidFill>
                  <a:srgbClr val="00A650"/>
                </a:solidFill>
              </a:rPr>
              <a:t>Computational </a:t>
            </a:r>
            <a:r>
              <a:rPr lang="en-US" dirty="0"/>
              <a:t>requirements</a:t>
            </a:r>
          </a:p>
          <a:p>
            <a:pPr lvl="2"/>
            <a:r>
              <a:rPr lang="en-US" dirty="0">
                <a:solidFill>
                  <a:srgbClr val="00A650"/>
                </a:solidFill>
              </a:rPr>
              <a:t>Display space </a:t>
            </a:r>
            <a:r>
              <a:rPr lang="en-US" dirty="0"/>
              <a:t>requirements</a:t>
            </a:r>
          </a:p>
        </p:txBody>
      </p:sp>
      <p:sp>
        <p:nvSpPr>
          <p:cNvPr id="6" name="Slide Number Placeholder 5"/>
          <p:cNvSpPr>
            <a:spLocks noGrp="1"/>
          </p:cNvSpPr>
          <p:nvPr>
            <p:ph type="sldNum" idx="4294967295"/>
          </p:nvPr>
        </p:nvSpPr>
        <p:spPr>
          <a:xfrm>
            <a:off x="7011988" y="6243638"/>
            <a:ext cx="2132012" cy="455612"/>
          </a:xfrm>
          <a:prstGeom prst="rect">
            <a:avLst/>
          </a:prstGeom>
        </p:spPr>
        <p:txBody>
          <a:bodyPr/>
          <a:lstStyle/>
          <a:p>
            <a:fld id="{2BB4D19B-9113-4431-B04D-7C286BC10F06}" type="slidenum">
              <a:rPr lang="en-US"/>
              <a:pPr/>
              <a:t>25</a:t>
            </a:fld>
            <a:endParaRPr lang="en-US"/>
          </a:p>
        </p:txBody>
      </p:sp>
      <p:sp>
        <p:nvSpPr>
          <p:cNvPr id="5"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pic>
        <p:nvPicPr>
          <p:cNvPr id="7" name="Grafik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8"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Juxtaposition</a:t>
            </a:r>
          </a:p>
        </p:txBody>
      </p:sp>
    </p:spTree>
    <p:extLst>
      <p:ext uri="{BB962C8B-B14F-4D97-AF65-F5344CB8AC3E}">
        <p14:creationId xmlns:p14="http://schemas.microsoft.com/office/powerpoint/2010/main" val="1728191558"/>
      </p:ext>
    </p:extLst>
  </p:cSld>
  <p:clrMapOvr>
    <a:masterClrMapping/>
  </p:clrMapOvr>
  <p:transition>
    <p:fade thruBlk="1"/>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Composite Vis: </a:t>
            </a:r>
            <a:r>
              <a:rPr lang="en-US">
                <a:solidFill>
                  <a:srgbClr val="00B0F0"/>
                </a:solidFill>
              </a:rPr>
              <a:t>Integrated Views</a:t>
            </a:r>
            <a:endParaRPr lang="en-US" dirty="0">
              <a:solidFill>
                <a:srgbClr val="00B0F0"/>
              </a:solidFill>
            </a:endParaRPr>
          </a:p>
        </p:txBody>
      </p:sp>
      <p:sp>
        <p:nvSpPr>
          <p:cNvPr id="3" name="Inhaltsplatzhalter 2"/>
          <p:cNvSpPr>
            <a:spLocks noGrp="1"/>
          </p:cNvSpPr>
          <p:nvPr>
            <p:ph idx="1"/>
          </p:nvPr>
        </p:nvSpPr>
        <p:spPr/>
        <p:txBody>
          <a:bodyPr/>
          <a:lstStyle/>
          <a:p>
            <a:r>
              <a:rPr lang="en-US"/>
              <a:t>Visual composition is the same as for juxtaposition</a:t>
            </a:r>
          </a:p>
          <a:p>
            <a:r>
              <a:rPr lang="en-US"/>
              <a:t>Adds explicit visual links</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26</a:t>
            </a:fld>
            <a:endParaRPr lang="en-US" dirty="0"/>
          </a:p>
        </p:txBody>
      </p:sp>
      <p:pic>
        <p:nvPicPr>
          <p:cNvPr id="7" name="Grafik 6"/>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43608" y="4869160"/>
            <a:ext cx="3584382" cy="1152128"/>
          </a:xfrm>
          <a:prstGeom prst="rect">
            <a:avLst/>
          </a:prstGeom>
        </p:spPr>
      </p:pic>
      <p:pic>
        <p:nvPicPr>
          <p:cNvPr id="8" name="Inhaltsplatzhalter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254200" y="3356992"/>
            <a:ext cx="3428782" cy="2736304"/>
          </a:xfrm>
          <a:prstGeom prst="rect">
            <a:avLst/>
          </a:prstGeom>
        </p:spPr>
      </p:pic>
    </p:spTree>
    <p:extLst>
      <p:ext uri="{BB962C8B-B14F-4D97-AF65-F5344CB8AC3E}">
        <p14:creationId xmlns:p14="http://schemas.microsoft.com/office/powerpoint/2010/main" val="281839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a:t>Semantic Substrates</a:t>
            </a:r>
            <a:endParaRPr lang="en-US" dirty="0"/>
          </a:p>
        </p:txBody>
      </p:sp>
      <p:sp>
        <p:nvSpPr>
          <p:cNvPr id="6" name="Inhaltsplatzhalter 5"/>
          <p:cNvSpPr>
            <a:spLocks noGrp="1"/>
          </p:cNvSpPr>
          <p:nvPr>
            <p:ph idx="1"/>
          </p:nvPr>
        </p:nvSpPr>
        <p:spPr>
          <a:xfrm>
            <a:off x="3851920" y="1772816"/>
            <a:ext cx="5292080" cy="4525963"/>
          </a:xfrm>
        </p:spPr>
        <p:txBody>
          <a:bodyPr>
            <a:normAutofit/>
          </a:bodyPr>
          <a:lstStyle/>
          <a:p>
            <a:r>
              <a:rPr lang="en-US"/>
              <a:t>Graph results in a too complex visualization to interpret</a:t>
            </a:r>
          </a:p>
          <a:p>
            <a:r>
              <a:rPr lang="en-US"/>
              <a:t>User-defined semantic subsets</a:t>
            </a:r>
          </a:p>
          <a:p>
            <a:r>
              <a:rPr lang="en-US"/>
              <a:t>Visual links connecting identical items across visualizations</a:t>
            </a:r>
          </a:p>
          <a:p>
            <a:r>
              <a:rPr lang="en-US"/>
              <a:t>Single visualization</a:t>
            </a:r>
            <a:br>
              <a:rPr lang="en-US"/>
            </a:br>
            <a:r>
              <a:rPr lang="en-US"/>
              <a:t>Single relationship</a:t>
            </a:r>
            <a:endParaRPr lang="en-US" dirty="0"/>
          </a:p>
        </p:txBody>
      </p:sp>
      <p:sp>
        <p:nvSpPr>
          <p:cNvPr id="4" name="Textfeld 3"/>
          <p:cNvSpPr txBox="1"/>
          <p:nvPr/>
        </p:nvSpPr>
        <p:spPr>
          <a:xfrm>
            <a:off x="5687616" y="1138363"/>
            <a:ext cx="3456384" cy="369332"/>
          </a:xfrm>
          <a:prstGeom prst="rect">
            <a:avLst/>
          </a:prstGeom>
          <a:noFill/>
        </p:spPr>
        <p:txBody>
          <a:bodyPr wrap="square" rtlCol="0">
            <a:spAutoFit/>
          </a:bodyPr>
          <a:lstStyle/>
          <a:p>
            <a:r>
              <a:rPr lang="en-US" dirty="0">
                <a:solidFill>
                  <a:schemeClr val="bg1">
                    <a:lumMod val="50000"/>
                  </a:schemeClr>
                </a:solidFill>
              </a:rPr>
              <a:t>[</a:t>
            </a:r>
            <a:r>
              <a:rPr lang="en-US" dirty="0" err="1">
                <a:solidFill>
                  <a:schemeClr val="bg1">
                    <a:lumMod val="50000"/>
                  </a:schemeClr>
                </a:solidFill>
              </a:rPr>
              <a:t>Shneiderman</a:t>
            </a:r>
            <a:r>
              <a:rPr lang="en-US" dirty="0">
                <a:solidFill>
                  <a:schemeClr val="bg1">
                    <a:lumMod val="50000"/>
                  </a:schemeClr>
                </a:solidFill>
              </a:rPr>
              <a:t> and </a:t>
            </a:r>
            <a:r>
              <a:rPr lang="en-US" dirty="0" err="1">
                <a:solidFill>
                  <a:schemeClr val="bg1">
                    <a:lumMod val="50000"/>
                  </a:schemeClr>
                </a:solidFill>
              </a:rPr>
              <a:t>Aris</a:t>
            </a:r>
            <a:r>
              <a:rPr lang="en-US" dirty="0">
                <a:solidFill>
                  <a:schemeClr val="bg1">
                    <a:lumMod val="50000"/>
                  </a:schemeClr>
                </a:solidFill>
              </a:rPr>
              <a:t>, 2006]</a:t>
            </a:r>
          </a:p>
        </p:txBody>
      </p:sp>
      <p:pic>
        <p:nvPicPr>
          <p:cNvPr id="7" name="Picture 12" descr="vislink_semantic_substrates.png"/>
          <p:cNvPicPr>
            <a:picLocks noChangeAspect="1"/>
          </p:cNvPicPr>
          <p:nvPr/>
        </p:nvPicPr>
        <p:blipFill>
          <a:blip r:embed="rId2" cstate="print"/>
          <a:stretch>
            <a:fillRect/>
          </a:stretch>
        </p:blipFill>
        <p:spPr>
          <a:xfrm>
            <a:off x="190629" y="1916832"/>
            <a:ext cx="3532523" cy="2952328"/>
          </a:xfrm>
          <a:prstGeom prst="rect">
            <a:avLst/>
          </a:prstGeom>
          <a:ln>
            <a:noFill/>
          </a:ln>
          <a:effectLst>
            <a:outerShdw blurRad="190500" algn="tl" rotWithShape="0">
              <a:srgbClr val="000000">
                <a:alpha val="70000"/>
              </a:srgbClr>
            </a:outerShdw>
          </a:effectLst>
        </p:spPr>
      </p:pic>
      <p:sp>
        <p:nvSpPr>
          <p:cNvPr id="8"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pic>
        <p:nvPicPr>
          <p:cNvPr id="9" name="Grafik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10"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Integrated Views</a:t>
            </a:r>
          </a:p>
        </p:txBody>
      </p:sp>
    </p:spTree>
    <p:extLst>
      <p:ext uri="{BB962C8B-B14F-4D97-AF65-F5344CB8AC3E}">
        <p14:creationId xmlns:p14="http://schemas.microsoft.com/office/powerpoint/2010/main" val="417892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err="1"/>
              <a:t>VisLink</a:t>
            </a:r>
            <a:endParaRPr lang="en-US" dirty="0"/>
          </a:p>
        </p:txBody>
      </p:sp>
      <p:sp>
        <p:nvSpPr>
          <p:cNvPr id="6" name="Inhaltsplatzhalter 5"/>
          <p:cNvSpPr>
            <a:spLocks noGrp="1"/>
          </p:cNvSpPr>
          <p:nvPr>
            <p:ph idx="1"/>
          </p:nvPr>
        </p:nvSpPr>
        <p:spPr>
          <a:xfrm>
            <a:off x="457200" y="1628800"/>
            <a:ext cx="8229600" cy="5112568"/>
          </a:xfrm>
        </p:spPr>
        <p:txBody>
          <a:bodyPr>
            <a:normAutofit/>
          </a:bodyPr>
          <a:lstStyle/>
          <a:p>
            <a:r>
              <a:rPr lang="en-US"/>
              <a:t>Multiple relationships / datasets</a:t>
            </a:r>
          </a:p>
          <a:p>
            <a:r>
              <a:rPr lang="en-US"/>
              <a:t>Multiple visualizations</a:t>
            </a:r>
          </a:p>
          <a:p>
            <a:r>
              <a:rPr lang="en-US"/>
              <a:t>Inter-plane edges</a:t>
            </a:r>
            <a:endParaRPr lang="en-US" dirty="0"/>
          </a:p>
        </p:txBody>
      </p:sp>
      <p:sp>
        <p:nvSpPr>
          <p:cNvPr id="4" name="Textfeld 3"/>
          <p:cNvSpPr txBox="1"/>
          <p:nvPr/>
        </p:nvSpPr>
        <p:spPr>
          <a:xfrm>
            <a:off x="5687616" y="1124290"/>
            <a:ext cx="3456384" cy="369332"/>
          </a:xfrm>
          <a:prstGeom prst="rect">
            <a:avLst/>
          </a:prstGeom>
          <a:noFill/>
        </p:spPr>
        <p:txBody>
          <a:bodyPr wrap="square" rtlCol="0">
            <a:spAutoFit/>
          </a:bodyPr>
          <a:lstStyle/>
          <a:p>
            <a:r>
              <a:rPr lang="en-US" dirty="0">
                <a:solidFill>
                  <a:schemeClr val="tx1">
                    <a:lumMod val="50000"/>
                    <a:lumOff val="50000"/>
                  </a:schemeClr>
                </a:solidFill>
              </a:rPr>
              <a:t>[Collins and </a:t>
            </a:r>
            <a:r>
              <a:rPr lang="en-US" dirty="0" err="1">
                <a:solidFill>
                  <a:schemeClr val="tx1">
                    <a:lumMod val="50000"/>
                    <a:lumOff val="50000"/>
                  </a:schemeClr>
                </a:solidFill>
              </a:rPr>
              <a:t>Carpendale</a:t>
            </a:r>
            <a:r>
              <a:rPr lang="en-US" dirty="0">
                <a:solidFill>
                  <a:schemeClr val="tx1">
                    <a:lumMod val="50000"/>
                    <a:lumOff val="50000"/>
                  </a:schemeClr>
                </a:solidFill>
              </a:rPr>
              <a:t> 2007]</a:t>
            </a:r>
          </a:p>
        </p:txBody>
      </p:sp>
      <p:pic>
        <p:nvPicPr>
          <p:cNvPr id="7" name="Picture 4" descr="vislink.png"/>
          <p:cNvPicPr>
            <a:picLocks noChangeAspect="1"/>
          </p:cNvPicPr>
          <p:nvPr/>
        </p:nvPicPr>
        <p:blipFill>
          <a:blip r:embed="rId3" cstate="print"/>
          <a:stretch>
            <a:fillRect/>
          </a:stretch>
        </p:blipFill>
        <p:spPr>
          <a:xfrm>
            <a:off x="467544" y="3490691"/>
            <a:ext cx="4330487" cy="2905123"/>
          </a:xfrm>
          <a:prstGeom prst="rect">
            <a:avLst/>
          </a:prstGeom>
          <a:noFill/>
          <a:ln>
            <a:noFill/>
          </a:ln>
        </p:spPr>
      </p:pic>
      <p:pic>
        <p:nvPicPr>
          <p:cNvPr id="8"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5020882" y="2124816"/>
            <a:ext cx="4157453" cy="44892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pic>
        <p:nvPicPr>
          <p:cNvPr id="10" name="Grafik 9"/>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11"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Integrated Views</a:t>
            </a:r>
          </a:p>
        </p:txBody>
      </p:sp>
    </p:spTree>
    <p:extLst>
      <p:ext uri="{BB962C8B-B14F-4D97-AF65-F5344CB8AC3E}">
        <p14:creationId xmlns:p14="http://schemas.microsoft.com/office/powerpoint/2010/main" val="138153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5272" y="274637"/>
            <a:ext cx="6059016" cy="1143000"/>
          </a:xfrm>
        </p:spPr>
        <p:txBody>
          <a:bodyPr/>
          <a:lstStyle/>
          <a:p>
            <a:r>
              <a:rPr lang="en-US" dirty="0"/>
              <a:t>Connected Charts</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29</a:t>
            </a:fld>
            <a:endParaRPr lang="en-US" dirty="0"/>
          </a:p>
        </p:txBody>
      </p:sp>
      <p:pic>
        <p:nvPicPr>
          <p:cNvPr id="8" name="Grafik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9438" y="1282950"/>
            <a:ext cx="8812488" cy="4734290"/>
          </a:xfrm>
          <a:prstGeom prst="rect">
            <a:avLst/>
          </a:prstGeom>
        </p:spPr>
      </p:pic>
      <p:sp>
        <p:nvSpPr>
          <p:cNvPr id="9" name="Textfeld 8"/>
          <p:cNvSpPr txBox="1"/>
          <p:nvPr/>
        </p:nvSpPr>
        <p:spPr>
          <a:xfrm>
            <a:off x="3851920" y="1096329"/>
            <a:ext cx="3960440" cy="369332"/>
          </a:xfrm>
          <a:prstGeom prst="rect">
            <a:avLst/>
          </a:prstGeom>
          <a:noFill/>
        </p:spPr>
        <p:txBody>
          <a:bodyPr wrap="square" rtlCol="0">
            <a:spAutoFit/>
          </a:bodyPr>
          <a:lstStyle/>
          <a:p>
            <a:r>
              <a:rPr lang="en-US" dirty="0">
                <a:solidFill>
                  <a:schemeClr val="tx1">
                    <a:lumMod val="50000"/>
                    <a:lumOff val="50000"/>
                  </a:schemeClr>
                </a:solidFill>
              </a:rPr>
              <a:t>[</a:t>
            </a:r>
            <a:r>
              <a:rPr lang="en-US" dirty="0" err="1">
                <a:solidFill>
                  <a:schemeClr val="tx1">
                    <a:lumMod val="50000"/>
                    <a:lumOff val="50000"/>
                  </a:schemeClr>
                </a:solidFill>
              </a:rPr>
              <a:t>Viau</a:t>
            </a:r>
            <a:r>
              <a:rPr lang="en-US" dirty="0">
                <a:solidFill>
                  <a:schemeClr val="tx1">
                    <a:lumMod val="50000"/>
                    <a:lumOff val="50000"/>
                  </a:schemeClr>
                </a:solidFill>
              </a:rPr>
              <a:t> and McGuffin 2012]</a:t>
            </a:r>
          </a:p>
        </p:txBody>
      </p:sp>
      <p:pic>
        <p:nvPicPr>
          <p:cNvPr id="7" name="Grafik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10"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Integrated Views</a:t>
            </a:r>
          </a:p>
        </p:txBody>
      </p:sp>
    </p:spTree>
    <p:extLst>
      <p:ext uri="{BB962C8B-B14F-4D97-AF65-F5344CB8AC3E}">
        <p14:creationId xmlns:p14="http://schemas.microsoft.com/office/powerpoint/2010/main" val="1831107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39"/>
          <p:cNvSpPr>
            <a:spLocks noChangeArrowheads="1"/>
          </p:cNvSpPr>
          <p:nvPr/>
        </p:nvSpPr>
        <p:spPr bwMode="auto">
          <a:xfrm>
            <a:off x="6945365" y="4111116"/>
            <a:ext cx="1466090" cy="539164"/>
          </a:xfrm>
          <a:prstGeom prst="flowChartAlternateProcess">
            <a:avLst/>
          </a:prstGeom>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3</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
        <p:nvSpPr>
          <p:cNvPr id="37" name="AutoShape 39"/>
          <p:cNvSpPr>
            <a:spLocks noChangeArrowheads="1"/>
          </p:cNvSpPr>
          <p:nvPr/>
        </p:nvSpPr>
        <p:spPr bwMode="auto">
          <a:xfrm>
            <a:off x="3802623" y="4096920"/>
            <a:ext cx="1466090" cy="539164"/>
          </a:xfrm>
          <a:prstGeom prst="flowChartAlternateProcess">
            <a:avLst/>
          </a:prstGeom>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2</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
        <p:nvSpPr>
          <p:cNvPr id="3104" name="AutoShape 32"/>
          <p:cNvSpPr>
            <a:spLocks noChangeArrowheads="1"/>
          </p:cNvSpPr>
          <p:nvPr/>
        </p:nvSpPr>
        <p:spPr bwMode="auto">
          <a:xfrm>
            <a:off x="6536348" y="2089889"/>
            <a:ext cx="2284124" cy="1501630"/>
          </a:xfrm>
          <a:prstGeom prst="roundRect">
            <a:avLst>
              <a:gd name="adj" fmla="val 6134"/>
            </a:avLst>
          </a:prstGeom>
          <a:solidFill>
            <a:srgbClr val="FFFFFF"/>
          </a:solidFill>
          <a:ln w="38100">
            <a:solidFill>
              <a:srgbClr val="00A650"/>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Display 2</a:t>
            </a:r>
            <a:endParaRPr kumimoji="0" lang="en-US" sz="1400" b="0" i="0" u="none" strike="noStrike" cap="none" normalizeH="0" baseline="0" dirty="0">
              <a:ln>
                <a:noFill/>
              </a:ln>
              <a:effectLst/>
              <a:latin typeface="Arial" pitchFamily="34" charset="0"/>
              <a:cs typeface="Arial" pitchFamily="34" charset="0"/>
            </a:endParaRPr>
          </a:p>
        </p:txBody>
      </p:sp>
      <p:sp>
        <p:nvSpPr>
          <p:cNvPr id="3105" name="AutoShape 33"/>
          <p:cNvSpPr>
            <a:spLocks noChangeArrowheads="1"/>
          </p:cNvSpPr>
          <p:nvPr/>
        </p:nvSpPr>
        <p:spPr bwMode="auto">
          <a:xfrm>
            <a:off x="340863" y="2102119"/>
            <a:ext cx="5995048" cy="1501630"/>
          </a:xfrm>
          <a:prstGeom prst="roundRect">
            <a:avLst>
              <a:gd name="adj" fmla="val 9218"/>
            </a:avLst>
          </a:prstGeom>
          <a:solidFill>
            <a:srgbClr val="FFFFFF"/>
          </a:solidFill>
          <a:ln w="38100">
            <a:solidFill>
              <a:srgbClr val="00A650"/>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Display 1</a:t>
            </a:r>
            <a:endParaRPr kumimoji="0" lang="en-US" sz="1400" b="0" i="0" u="none" strike="noStrike" cap="none" normalizeH="0" baseline="0" dirty="0">
              <a:ln>
                <a:noFill/>
              </a:ln>
              <a:effectLst/>
              <a:latin typeface="Arial" pitchFamily="34" charset="0"/>
              <a:cs typeface="Arial" pitchFamily="34" charset="0"/>
            </a:endParaRPr>
          </a:p>
        </p:txBody>
      </p:sp>
      <p:sp>
        <p:nvSpPr>
          <p:cNvPr id="3106" name="AutoShape 34"/>
          <p:cNvSpPr>
            <a:spLocks noChangeArrowheads="1"/>
          </p:cNvSpPr>
          <p:nvPr/>
        </p:nvSpPr>
        <p:spPr bwMode="auto">
          <a:xfrm>
            <a:off x="6698696" y="2449104"/>
            <a:ext cx="1944216" cy="947238"/>
          </a:xfrm>
          <a:prstGeom prst="flowChartAlternateProcess">
            <a:avLst/>
          </a:prstGeom>
          <a:solidFill>
            <a:srgbClr val="FFFFFF"/>
          </a:solidFill>
          <a:ln w="38100">
            <a:solidFill>
              <a:srgbClr val="C0504D"/>
            </a:solidFill>
            <a:miter lim="800000"/>
            <a:headEnd/>
            <a:tailEnd/>
          </a:ln>
          <a:effectLst/>
        </p:spPr>
        <p:txBody>
          <a:bodyPr vert="horz" wrap="square" lIns="91440" tIns="1080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3</a:t>
            </a:r>
            <a:endParaRPr kumimoji="0" lang="en-US" sz="1400" b="0" i="0" u="none" strike="noStrike" cap="none" normalizeH="0" baseline="0" dirty="0">
              <a:ln>
                <a:noFill/>
              </a:ln>
              <a:effectLst/>
              <a:latin typeface="Arial" pitchFamily="34" charset="0"/>
              <a:cs typeface="Arial" pitchFamily="34" charset="0"/>
            </a:endParaRPr>
          </a:p>
        </p:txBody>
      </p:sp>
      <p:sp>
        <p:nvSpPr>
          <p:cNvPr id="3107" name="AutoShape 35"/>
          <p:cNvSpPr>
            <a:spLocks noChangeArrowheads="1"/>
          </p:cNvSpPr>
          <p:nvPr/>
        </p:nvSpPr>
        <p:spPr bwMode="auto">
          <a:xfrm>
            <a:off x="6902474" y="2829818"/>
            <a:ext cx="1536659" cy="389159"/>
          </a:xfrm>
          <a:prstGeom prst="roundRect">
            <a:avLst>
              <a:gd name="adj" fmla="val 16667"/>
            </a:avLst>
          </a:prstGeom>
          <a:solidFill>
            <a:srgbClr val="FFFFFF"/>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4</a:t>
            </a:r>
            <a:endParaRPr kumimoji="0" lang="en-US" sz="1400" b="0" i="0" u="none" strike="noStrike" cap="none" normalizeH="0" baseline="0" dirty="0">
              <a:ln>
                <a:noFill/>
              </a:ln>
              <a:effectLst/>
              <a:latin typeface="Arial" pitchFamily="34" charset="0"/>
              <a:cs typeface="Arial" pitchFamily="34" charset="0"/>
            </a:endParaRPr>
          </a:p>
        </p:txBody>
      </p:sp>
      <p:sp>
        <p:nvSpPr>
          <p:cNvPr id="3108" name="AutoShape 36"/>
          <p:cNvSpPr>
            <a:spLocks noChangeArrowheads="1"/>
          </p:cNvSpPr>
          <p:nvPr/>
        </p:nvSpPr>
        <p:spPr bwMode="auto">
          <a:xfrm>
            <a:off x="4279767" y="2469148"/>
            <a:ext cx="1842923" cy="928920"/>
          </a:xfrm>
          <a:prstGeom prst="roundRect">
            <a:avLst>
              <a:gd name="adj" fmla="val 16667"/>
            </a:avLst>
          </a:prstGeom>
          <a:solidFill>
            <a:srgbClr val="FFFFFF"/>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2</a:t>
            </a:r>
            <a:endParaRPr kumimoji="0" lang="en-US" sz="1400" b="0" i="0" u="none" strike="noStrike" cap="none" normalizeH="0" baseline="0" dirty="0">
              <a:ln>
                <a:noFill/>
              </a:ln>
              <a:effectLst/>
              <a:latin typeface="Arial" pitchFamily="34" charset="0"/>
              <a:cs typeface="Arial" pitchFamily="34" charset="0"/>
            </a:endParaRPr>
          </a:p>
        </p:txBody>
      </p:sp>
      <p:sp>
        <p:nvSpPr>
          <p:cNvPr id="3109" name="AutoShape 37"/>
          <p:cNvSpPr>
            <a:spLocks noChangeArrowheads="1"/>
          </p:cNvSpPr>
          <p:nvPr/>
        </p:nvSpPr>
        <p:spPr bwMode="auto">
          <a:xfrm>
            <a:off x="4492988" y="2824471"/>
            <a:ext cx="1471093" cy="389160"/>
          </a:xfrm>
          <a:prstGeom prst="flowChartAlternateProcess">
            <a:avLst/>
          </a:prstGeom>
          <a:solidFill>
            <a:srgbClr val="FFFFFF"/>
          </a:solidFill>
          <a:ln w="38100">
            <a:solidFill>
              <a:srgbClr val="4F81BD"/>
            </a:solidFill>
            <a:miter lim="800000"/>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a:t>
            </a:r>
            <a:r>
              <a:rPr kumimoji="0" lang="en-US" sz="1400" b="0" i="0" u="none" strike="noStrike" cap="none" normalizeH="0" baseline="0" dirty="0">
                <a:ln>
                  <a:noFill/>
                </a:ln>
                <a:effectLst/>
                <a:latin typeface="Calibri" pitchFamily="34" charset="0"/>
                <a:cs typeface="Arial" pitchFamily="34" charset="0"/>
              </a:rPr>
              <a:t>3</a:t>
            </a:r>
            <a:endParaRPr kumimoji="0" lang="en-US" sz="1400" b="0" i="0" u="none" strike="noStrike" cap="none" normalizeH="0" baseline="0" dirty="0">
              <a:ln>
                <a:noFill/>
              </a:ln>
              <a:effectLst/>
              <a:latin typeface="Arial" pitchFamily="34" charset="0"/>
              <a:cs typeface="Arial" pitchFamily="34" charset="0"/>
            </a:endParaRPr>
          </a:p>
        </p:txBody>
      </p:sp>
      <p:sp>
        <p:nvSpPr>
          <p:cNvPr id="3112" name="AutoShape 40"/>
          <p:cNvSpPr>
            <a:spLocks noChangeArrowheads="1"/>
          </p:cNvSpPr>
          <p:nvPr/>
        </p:nvSpPr>
        <p:spPr bwMode="auto">
          <a:xfrm>
            <a:off x="553267" y="2464432"/>
            <a:ext cx="3532011" cy="928916"/>
          </a:xfrm>
          <a:prstGeom prst="roundRect">
            <a:avLst>
              <a:gd name="adj" fmla="val 16667"/>
            </a:avLst>
          </a:prstGeom>
          <a:solidFill>
            <a:srgbClr val="FFFFFF"/>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1</a:t>
            </a:r>
            <a:endParaRPr kumimoji="0" lang="en-US" sz="1400" b="0" i="0" u="none" strike="noStrike" cap="none" normalizeH="0" baseline="0" dirty="0">
              <a:ln>
                <a:noFill/>
              </a:ln>
              <a:effectLst/>
              <a:latin typeface="Arial" pitchFamily="34" charset="0"/>
              <a:cs typeface="Arial" pitchFamily="34" charset="0"/>
            </a:endParaRPr>
          </a:p>
        </p:txBody>
      </p:sp>
      <p:sp>
        <p:nvSpPr>
          <p:cNvPr id="3113" name="AutoShape 41"/>
          <p:cNvSpPr>
            <a:spLocks noChangeArrowheads="1"/>
          </p:cNvSpPr>
          <p:nvPr/>
        </p:nvSpPr>
        <p:spPr bwMode="auto">
          <a:xfrm>
            <a:off x="2405650" y="2829818"/>
            <a:ext cx="1506026" cy="389159"/>
          </a:xfrm>
          <a:prstGeom prst="roundRect">
            <a:avLst>
              <a:gd name="adj" fmla="val 16667"/>
            </a:avLst>
          </a:prstGeom>
          <a:solidFill>
            <a:srgbClr val="FFFFFF"/>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2</a:t>
            </a:r>
            <a:endParaRPr kumimoji="0" lang="en-US" sz="1400" b="0" i="0" u="none" strike="noStrike" cap="none" normalizeH="0" baseline="0" dirty="0">
              <a:ln>
                <a:noFill/>
              </a:ln>
              <a:effectLst/>
              <a:latin typeface="Arial" pitchFamily="34" charset="0"/>
              <a:cs typeface="Arial" pitchFamily="34" charset="0"/>
            </a:endParaRPr>
          </a:p>
        </p:txBody>
      </p:sp>
      <p:sp>
        <p:nvSpPr>
          <p:cNvPr id="3115" name="AutoShape 43"/>
          <p:cNvSpPr>
            <a:spLocks noChangeArrowheads="1"/>
          </p:cNvSpPr>
          <p:nvPr/>
        </p:nvSpPr>
        <p:spPr bwMode="auto">
          <a:xfrm>
            <a:off x="769291" y="2824471"/>
            <a:ext cx="1458766" cy="389160"/>
          </a:xfrm>
          <a:prstGeom prst="roundRect">
            <a:avLst>
              <a:gd name="adj" fmla="val 16667"/>
            </a:avLst>
          </a:prstGeom>
          <a:solidFill>
            <a:srgbClr val="FFFFFF"/>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a:t>
            </a:r>
            <a:r>
              <a:rPr kumimoji="0" lang="en-US" sz="1400" b="0" i="0" u="none" strike="noStrike" cap="none" normalizeH="0" baseline="0" dirty="0">
                <a:ln>
                  <a:noFill/>
                </a:ln>
                <a:effectLst/>
                <a:latin typeface="Calibri" pitchFamily="34" charset="0"/>
                <a:cs typeface="Arial" pitchFamily="34" charset="0"/>
              </a:rPr>
              <a:t>1</a:t>
            </a:r>
            <a:endParaRPr kumimoji="0" lang="en-US" sz="1400" b="0" i="0" u="none" strike="noStrike" cap="none" normalizeH="0" baseline="0" dirty="0">
              <a:ln>
                <a:noFill/>
              </a:ln>
              <a:effectLst/>
              <a:latin typeface="Arial" pitchFamily="34" charset="0"/>
              <a:cs typeface="Arial" pitchFamily="34" charset="0"/>
            </a:endParaRPr>
          </a:p>
        </p:txBody>
      </p:sp>
      <p:sp>
        <p:nvSpPr>
          <p:cNvPr id="49" name="Title 1"/>
          <p:cNvSpPr>
            <a:spLocks noGrp="1"/>
          </p:cNvSpPr>
          <p:nvPr>
            <p:ph type="title"/>
          </p:nvPr>
        </p:nvSpPr>
        <p:spPr>
          <a:xfrm>
            <a:off x="457200" y="274639"/>
            <a:ext cx="8229600" cy="922115"/>
          </a:xfrm>
        </p:spPr>
        <p:txBody>
          <a:bodyPr>
            <a:normAutofit/>
          </a:bodyPr>
          <a:lstStyle/>
          <a:p>
            <a:r>
              <a:rPr lang="en-US" dirty="0"/>
              <a:t>Heterogeneity of Linking</a:t>
            </a:r>
          </a:p>
        </p:txBody>
      </p:sp>
      <p:pic>
        <p:nvPicPr>
          <p:cNvPr id="16" name="Picture 15" descr="user.png"/>
          <p:cNvPicPr>
            <a:picLocks noChangeAspect="1"/>
          </p:cNvPicPr>
          <p:nvPr/>
        </p:nvPicPr>
        <p:blipFill>
          <a:blip r:embed="rId3" cstate="print"/>
          <a:stretch>
            <a:fillRect/>
          </a:stretch>
        </p:blipFill>
        <p:spPr>
          <a:xfrm>
            <a:off x="3874631" y="4143774"/>
            <a:ext cx="457200" cy="457200"/>
          </a:xfrm>
          <a:prstGeom prst="rect">
            <a:avLst/>
          </a:prstGeom>
        </p:spPr>
      </p:pic>
      <p:pic>
        <p:nvPicPr>
          <p:cNvPr id="17" name="Picture 16" descr="user.png"/>
          <p:cNvPicPr>
            <a:picLocks noChangeAspect="1"/>
          </p:cNvPicPr>
          <p:nvPr/>
        </p:nvPicPr>
        <p:blipFill>
          <a:blip r:embed="rId4" cstate="print"/>
          <a:stretch>
            <a:fillRect/>
          </a:stretch>
        </p:blipFill>
        <p:spPr>
          <a:xfrm>
            <a:off x="7107575" y="4146226"/>
            <a:ext cx="457200" cy="457200"/>
          </a:xfrm>
          <a:prstGeom prst="rect">
            <a:avLst/>
          </a:prstGeom>
        </p:spPr>
      </p:pic>
      <p:cxnSp>
        <p:nvCxnSpPr>
          <p:cNvPr id="20" name="Straight Connector 19"/>
          <p:cNvCxnSpPr>
            <a:endCxn id="37" idx="0"/>
          </p:cNvCxnSpPr>
          <p:nvPr/>
        </p:nvCxnSpPr>
        <p:spPr>
          <a:xfrm>
            <a:off x="4535668" y="3603749"/>
            <a:ext cx="0" cy="493171"/>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p:cNvCxnSpPr>
            <a:stCxn id="3104" idx="2"/>
            <a:endCxn id="40" idx="0"/>
          </p:cNvCxnSpPr>
          <p:nvPr/>
        </p:nvCxnSpPr>
        <p:spPr>
          <a:xfrm>
            <a:off x="7678410" y="3591519"/>
            <a:ext cx="0" cy="519597"/>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p:cNvCxnSpPr>
            <a:endCxn id="52" idx="0"/>
          </p:cNvCxnSpPr>
          <p:nvPr/>
        </p:nvCxnSpPr>
        <p:spPr>
          <a:xfrm>
            <a:off x="2321083" y="3603749"/>
            <a:ext cx="0" cy="460513"/>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2" name="AutoShape 39"/>
          <p:cNvSpPr>
            <a:spLocks noChangeArrowheads="1"/>
          </p:cNvSpPr>
          <p:nvPr/>
        </p:nvSpPr>
        <p:spPr bwMode="auto">
          <a:xfrm>
            <a:off x="1588038" y="4064262"/>
            <a:ext cx="1466090" cy="539164"/>
          </a:xfrm>
          <a:prstGeom prst="flowChartAlternateProcess">
            <a:avLst/>
          </a:prstGeom>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1</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pic>
        <p:nvPicPr>
          <p:cNvPr id="53" name="Picture 52" descr="user.png"/>
          <p:cNvPicPr>
            <a:picLocks noChangeAspect="1"/>
          </p:cNvPicPr>
          <p:nvPr/>
        </p:nvPicPr>
        <p:blipFill>
          <a:blip r:embed="rId3" cstate="print"/>
          <a:stretch>
            <a:fillRect/>
          </a:stretch>
        </p:blipFill>
        <p:spPr>
          <a:xfrm>
            <a:off x="1713493" y="4105244"/>
            <a:ext cx="457200" cy="457200"/>
          </a:xfrm>
          <a:prstGeom prst="rect">
            <a:avLst/>
          </a:prstGeom>
        </p:spPr>
      </p:pic>
      <p:sp>
        <p:nvSpPr>
          <p:cNvPr id="25" name="Slide Number Placeholder 24"/>
          <p:cNvSpPr>
            <a:spLocks noGrp="1"/>
          </p:cNvSpPr>
          <p:nvPr>
            <p:ph type="sldNum" sz="quarter" idx="12"/>
          </p:nvPr>
        </p:nvSpPr>
        <p:spPr/>
        <p:txBody>
          <a:bodyPr/>
          <a:lstStyle/>
          <a:p>
            <a:fld id="{A4523DC7-086B-4AA1-B8ED-A8B52ACC25A5}"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98573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15"/>
                                        </p:tgtEl>
                                        <p:attrNameLst>
                                          <p:attrName>style.visibility</p:attrName>
                                        </p:attrNameLst>
                                      </p:cBhvr>
                                      <p:to>
                                        <p:strVal val="visible"/>
                                      </p:to>
                                    </p:set>
                                    <p:animEffect transition="in" filter="fade">
                                      <p:cBhvr>
                                        <p:cTn id="7" dur="500"/>
                                        <p:tgtEl>
                                          <p:spTgt spid="3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09"/>
                                        </p:tgtEl>
                                        <p:attrNameLst>
                                          <p:attrName>style.visibility</p:attrName>
                                        </p:attrNameLst>
                                      </p:cBhvr>
                                      <p:to>
                                        <p:strVal val="visible"/>
                                      </p:to>
                                    </p:set>
                                    <p:animEffect transition="in" filter="fade">
                                      <p:cBhvr>
                                        <p:cTn id="12" dur="500"/>
                                        <p:tgtEl>
                                          <p:spTgt spid="310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07"/>
                                        </p:tgtEl>
                                        <p:attrNameLst>
                                          <p:attrName>style.visibility</p:attrName>
                                        </p:attrNameLst>
                                      </p:cBhvr>
                                      <p:to>
                                        <p:strVal val="visible"/>
                                      </p:to>
                                    </p:set>
                                    <p:animEffect transition="in" filter="fade">
                                      <p:cBhvr>
                                        <p:cTn id="15" dur="500"/>
                                        <p:tgtEl>
                                          <p:spTgt spid="310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13"/>
                                        </p:tgtEl>
                                        <p:attrNameLst>
                                          <p:attrName>style.visibility</p:attrName>
                                        </p:attrNameLst>
                                      </p:cBhvr>
                                      <p:to>
                                        <p:strVal val="visible"/>
                                      </p:to>
                                    </p:set>
                                    <p:animEffect transition="in" filter="fade">
                                      <p:cBhvr>
                                        <p:cTn id="18" dur="500"/>
                                        <p:tgtEl>
                                          <p:spTgt spid="31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06"/>
                                        </p:tgtEl>
                                        <p:attrNameLst>
                                          <p:attrName>style.visibility</p:attrName>
                                        </p:attrNameLst>
                                      </p:cBhvr>
                                      <p:to>
                                        <p:strVal val="visible"/>
                                      </p:to>
                                    </p:set>
                                    <p:animEffect transition="in" filter="fade">
                                      <p:cBhvr>
                                        <p:cTn id="23" dur="500"/>
                                        <p:tgtEl>
                                          <p:spTgt spid="310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08"/>
                                        </p:tgtEl>
                                        <p:attrNameLst>
                                          <p:attrName>style.visibility</p:attrName>
                                        </p:attrNameLst>
                                      </p:cBhvr>
                                      <p:to>
                                        <p:strVal val="visible"/>
                                      </p:to>
                                    </p:set>
                                    <p:animEffect transition="in" filter="fade">
                                      <p:cBhvr>
                                        <p:cTn id="26" dur="500"/>
                                        <p:tgtEl>
                                          <p:spTgt spid="310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12"/>
                                        </p:tgtEl>
                                        <p:attrNameLst>
                                          <p:attrName>style.visibility</p:attrName>
                                        </p:attrNameLst>
                                      </p:cBhvr>
                                      <p:to>
                                        <p:strVal val="visible"/>
                                      </p:to>
                                    </p:set>
                                    <p:animEffect transition="in" filter="fade">
                                      <p:cBhvr>
                                        <p:cTn id="29" dur="500"/>
                                        <p:tgtEl>
                                          <p:spTgt spid="31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04"/>
                                        </p:tgtEl>
                                        <p:attrNameLst>
                                          <p:attrName>style.visibility</p:attrName>
                                        </p:attrNameLst>
                                      </p:cBhvr>
                                      <p:to>
                                        <p:strVal val="visible"/>
                                      </p:to>
                                    </p:set>
                                    <p:animEffect transition="in" filter="fade">
                                      <p:cBhvr>
                                        <p:cTn id="34" dur="500"/>
                                        <p:tgtEl>
                                          <p:spTgt spid="310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05"/>
                                        </p:tgtEl>
                                        <p:attrNameLst>
                                          <p:attrName>style.visibility</p:attrName>
                                        </p:attrNameLst>
                                      </p:cBhvr>
                                      <p:to>
                                        <p:strVal val="visible"/>
                                      </p:to>
                                    </p:set>
                                    <p:animEffect transition="in" filter="fade">
                                      <p:cBhvr>
                                        <p:cTn id="37" dur="500"/>
                                        <p:tgtEl>
                                          <p:spTgt spid="310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37" grpId="0" animBg="1"/>
      <p:bldP spid="37" grpId="1" animBg="1"/>
      <p:bldP spid="3104" grpId="0" animBg="1"/>
      <p:bldP spid="3105" grpId="0" animBg="1"/>
      <p:bldP spid="3106" grpId="0" animBg="1"/>
      <p:bldP spid="3107" grpId="0" animBg="1"/>
      <p:bldP spid="3108" grpId="0" animBg="1"/>
      <p:bldP spid="3109" grpId="0" animBg="1"/>
      <p:bldP spid="3112" grpId="0" animBg="1"/>
      <p:bldP spid="3113" grpId="0" animBg="1"/>
      <p:bldP spid="3115" grpId="0" animBg="1"/>
      <p:bldP spid="52" grpId="0" animBg="1"/>
      <p:bldP spid="5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30</a:t>
            </a:fld>
            <a:endParaRPr lang="en-US" dirty="0"/>
          </a:p>
        </p:txBody>
      </p:sp>
      <p:sp>
        <p:nvSpPr>
          <p:cNvPr id="7" name="Titel 1"/>
          <p:cNvSpPr>
            <a:spLocks noGrp="1"/>
          </p:cNvSpPr>
          <p:nvPr>
            <p:ph type="title"/>
          </p:nvPr>
        </p:nvSpPr>
        <p:spPr/>
        <p:txBody>
          <a:bodyPr/>
          <a:lstStyle/>
          <a:p>
            <a:r>
              <a:rPr lang="en-US"/>
              <a:t>Connected Charts</a:t>
            </a:r>
            <a:endParaRPr lang="en-US" dirty="0"/>
          </a:p>
        </p:txBody>
      </p:sp>
      <p:sp>
        <p:nvSpPr>
          <p:cNvPr id="8" name="Textfeld 7"/>
          <p:cNvSpPr txBox="1"/>
          <p:nvPr/>
        </p:nvSpPr>
        <p:spPr>
          <a:xfrm>
            <a:off x="6156176" y="1096329"/>
            <a:ext cx="3960440" cy="369332"/>
          </a:xfrm>
          <a:prstGeom prst="rect">
            <a:avLst/>
          </a:prstGeom>
          <a:noFill/>
        </p:spPr>
        <p:txBody>
          <a:bodyPr wrap="square" rtlCol="0">
            <a:spAutoFit/>
          </a:bodyPr>
          <a:lstStyle/>
          <a:p>
            <a:r>
              <a:rPr lang="en-US" dirty="0">
                <a:solidFill>
                  <a:schemeClr val="tx1">
                    <a:lumMod val="50000"/>
                    <a:lumOff val="50000"/>
                  </a:schemeClr>
                </a:solidFill>
              </a:rPr>
              <a:t>[</a:t>
            </a:r>
            <a:r>
              <a:rPr lang="en-US" dirty="0" err="1">
                <a:solidFill>
                  <a:schemeClr val="tx1">
                    <a:lumMod val="50000"/>
                    <a:lumOff val="50000"/>
                  </a:schemeClr>
                </a:solidFill>
              </a:rPr>
              <a:t>Viau</a:t>
            </a:r>
            <a:r>
              <a:rPr lang="en-US" dirty="0">
                <a:solidFill>
                  <a:schemeClr val="tx1">
                    <a:lumMod val="50000"/>
                    <a:lumOff val="50000"/>
                  </a:schemeClr>
                </a:solidFill>
              </a:rPr>
              <a:t> and McGuffin 2012]</a:t>
            </a:r>
          </a:p>
        </p:txBody>
      </p:sp>
      <p:pic>
        <p:nvPicPr>
          <p:cNvPr id="9" name="Inhaltsplatzhalt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57200" y="1780319"/>
            <a:ext cx="8229600" cy="4165725"/>
          </a:xfrm>
          <a:prstGeom prst="rect">
            <a:avLst/>
          </a:prstGeom>
        </p:spPr>
      </p:pic>
      <p:pic>
        <p:nvPicPr>
          <p:cNvPr id="10" name="Grafik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11"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Integrated Views</a:t>
            </a:r>
          </a:p>
        </p:txBody>
      </p:sp>
    </p:spTree>
    <p:extLst>
      <p:ext uri="{BB962C8B-B14F-4D97-AF65-F5344CB8AC3E}">
        <p14:creationId xmlns:p14="http://schemas.microsoft.com/office/powerpoint/2010/main" val="1572510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57935" y="119630"/>
            <a:ext cx="4316897" cy="1143000"/>
          </a:xfrm>
        </p:spPr>
        <p:txBody>
          <a:bodyPr>
            <a:normAutofit fontScale="90000"/>
          </a:bodyPr>
          <a:lstStyle/>
          <a:p>
            <a:r>
              <a:rPr lang="en-US" dirty="0"/>
              <a:t>Further Integrated View Examples</a:t>
            </a:r>
          </a:p>
        </p:txBody>
      </p:sp>
      <p:pic>
        <p:nvPicPr>
          <p:cNvPr id="7" name="Picture 6" descr="vislink_virtual_environment_intelligence_analysis.png"/>
          <p:cNvPicPr>
            <a:picLocks noChangeAspect="1"/>
          </p:cNvPicPr>
          <p:nvPr/>
        </p:nvPicPr>
        <p:blipFill>
          <a:blip r:embed="rId2" cstate="print"/>
          <a:stretch>
            <a:fillRect/>
          </a:stretch>
        </p:blipFill>
        <p:spPr>
          <a:xfrm>
            <a:off x="389622" y="134917"/>
            <a:ext cx="4102459" cy="2718019"/>
          </a:xfrm>
          <a:prstGeom prst="rect">
            <a:avLst/>
          </a:prstGeom>
          <a:ln>
            <a:noFill/>
          </a:ln>
          <a:effectLst>
            <a:outerShdw blurRad="190500" algn="tl" rotWithShape="0">
              <a:srgbClr val="000000">
                <a:alpha val="70000"/>
              </a:srgbClr>
            </a:outerShdw>
          </a:effectLst>
        </p:spPr>
      </p:pic>
      <p:pic>
        <p:nvPicPr>
          <p:cNvPr id="8" name="Picture 3" descr="microsoft_patent_hoellerer.png"/>
          <p:cNvPicPr>
            <a:picLocks noChangeAspect="1"/>
          </p:cNvPicPr>
          <p:nvPr/>
        </p:nvPicPr>
        <p:blipFill>
          <a:blip r:embed="rId3" cstate="print"/>
          <a:stretch>
            <a:fillRect/>
          </a:stretch>
        </p:blipFill>
        <p:spPr>
          <a:xfrm>
            <a:off x="389622" y="3265410"/>
            <a:ext cx="4102459" cy="3103553"/>
          </a:xfrm>
          <a:prstGeom prst="rect">
            <a:avLst/>
          </a:prstGeom>
          <a:ln>
            <a:noFill/>
          </a:ln>
          <a:effectLst>
            <a:outerShdw blurRad="190500" algn="tl" rotWithShape="0">
              <a:srgbClr val="000000">
                <a:alpha val="70000"/>
              </a:srgbClr>
            </a:outerShdw>
          </a:effectLst>
        </p:spPr>
      </p:pic>
      <p:sp>
        <p:nvSpPr>
          <p:cNvPr id="9" name="Textfeld 8"/>
          <p:cNvSpPr txBox="1"/>
          <p:nvPr/>
        </p:nvSpPr>
        <p:spPr>
          <a:xfrm>
            <a:off x="1201551" y="2852936"/>
            <a:ext cx="3456384" cy="369332"/>
          </a:xfrm>
          <a:prstGeom prst="rect">
            <a:avLst/>
          </a:prstGeom>
          <a:noFill/>
        </p:spPr>
        <p:txBody>
          <a:bodyPr wrap="square" rtlCol="0">
            <a:spAutoFit/>
          </a:bodyPr>
          <a:lstStyle/>
          <a:p>
            <a:r>
              <a:rPr lang="en-US" dirty="0">
                <a:solidFill>
                  <a:schemeClr val="tx1">
                    <a:lumMod val="50000"/>
                    <a:lumOff val="50000"/>
                  </a:schemeClr>
                </a:solidFill>
              </a:rPr>
              <a:t>[</a:t>
            </a:r>
            <a:r>
              <a:rPr lang="en-US" dirty="0" err="1">
                <a:solidFill>
                  <a:schemeClr val="tx1">
                    <a:lumMod val="50000"/>
                    <a:lumOff val="50000"/>
                  </a:schemeClr>
                </a:solidFill>
              </a:rPr>
              <a:t>Risch</a:t>
            </a:r>
            <a:r>
              <a:rPr lang="en-US" dirty="0">
                <a:solidFill>
                  <a:schemeClr val="tx1">
                    <a:lumMod val="50000"/>
                    <a:lumOff val="50000"/>
                  </a:schemeClr>
                </a:solidFill>
              </a:rPr>
              <a:t> et al. 1996]</a:t>
            </a:r>
          </a:p>
        </p:txBody>
      </p:sp>
      <p:sp>
        <p:nvSpPr>
          <p:cNvPr id="10" name="Textfeld 9"/>
          <p:cNvSpPr txBox="1"/>
          <p:nvPr/>
        </p:nvSpPr>
        <p:spPr>
          <a:xfrm>
            <a:off x="617510" y="6425846"/>
            <a:ext cx="4067944" cy="369332"/>
          </a:xfrm>
          <a:prstGeom prst="rect">
            <a:avLst/>
          </a:prstGeom>
          <a:noFill/>
        </p:spPr>
        <p:txBody>
          <a:bodyPr wrap="square" rtlCol="0">
            <a:spAutoFit/>
          </a:bodyPr>
          <a:lstStyle/>
          <a:p>
            <a:r>
              <a:rPr lang="en-US" dirty="0">
                <a:solidFill>
                  <a:schemeClr val="tx1">
                    <a:lumMod val="50000"/>
                    <a:lumOff val="50000"/>
                  </a:schemeClr>
                </a:solidFill>
              </a:rPr>
              <a:t>Microsoft patent [</a:t>
            </a:r>
            <a:r>
              <a:rPr lang="en-US" dirty="0" err="1">
                <a:solidFill>
                  <a:schemeClr val="tx1">
                    <a:lumMod val="50000"/>
                    <a:lumOff val="50000"/>
                  </a:schemeClr>
                </a:solidFill>
              </a:rPr>
              <a:t>Höllerer</a:t>
            </a:r>
            <a:r>
              <a:rPr lang="en-US" dirty="0">
                <a:solidFill>
                  <a:schemeClr val="tx1">
                    <a:lumMod val="50000"/>
                    <a:lumOff val="50000"/>
                  </a:schemeClr>
                </a:solidFill>
              </a:rPr>
              <a:t> et al. 2007]</a:t>
            </a:r>
          </a:p>
        </p:txBody>
      </p:sp>
      <p:pic>
        <p:nvPicPr>
          <p:cNvPr id="11" name="Picture 46"/>
          <p:cNvPicPr/>
          <p:nvPr/>
        </p:nvPicPr>
        <p:blipFill>
          <a:blip r:embed="rId4" cstate="print"/>
          <a:srcRect/>
          <a:stretch>
            <a:fillRect/>
          </a:stretch>
        </p:blipFill>
        <p:spPr bwMode="auto">
          <a:xfrm>
            <a:off x="5652120" y="1383760"/>
            <a:ext cx="2592288" cy="4973918"/>
          </a:xfrm>
          <a:prstGeom prst="rect">
            <a:avLst/>
          </a:prstGeom>
          <a:noFill/>
          <a:ln w="9525">
            <a:noFill/>
            <a:round/>
            <a:headEnd/>
            <a:tailEnd/>
          </a:ln>
          <a:effectLst/>
        </p:spPr>
      </p:pic>
      <p:sp>
        <p:nvSpPr>
          <p:cNvPr id="12" name="Textfeld 11"/>
          <p:cNvSpPr txBox="1"/>
          <p:nvPr/>
        </p:nvSpPr>
        <p:spPr>
          <a:xfrm>
            <a:off x="4860032" y="6439224"/>
            <a:ext cx="4644008" cy="369332"/>
          </a:xfrm>
          <a:prstGeom prst="rect">
            <a:avLst/>
          </a:prstGeom>
          <a:noFill/>
        </p:spPr>
        <p:txBody>
          <a:bodyPr wrap="square" rtlCol="0">
            <a:spAutoFit/>
          </a:bodyPr>
          <a:lstStyle/>
          <a:p>
            <a:r>
              <a:rPr lang="en-US" dirty="0">
                <a:solidFill>
                  <a:schemeClr val="tx1">
                    <a:lumMod val="50000"/>
                    <a:lumOff val="50000"/>
                  </a:schemeClr>
                </a:solidFill>
              </a:rPr>
              <a:t>Interconnected Pathways [</a:t>
            </a:r>
            <a:r>
              <a:rPr lang="en-US" dirty="0" err="1">
                <a:solidFill>
                  <a:schemeClr val="tx1">
                    <a:lumMod val="50000"/>
                    <a:lumOff val="50000"/>
                  </a:schemeClr>
                </a:solidFill>
              </a:rPr>
              <a:t>Streit</a:t>
            </a:r>
            <a:r>
              <a:rPr lang="en-US" dirty="0">
                <a:solidFill>
                  <a:schemeClr val="tx1">
                    <a:lumMod val="50000"/>
                    <a:lumOff val="50000"/>
                  </a:schemeClr>
                </a:solidFill>
              </a:rPr>
              <a:t> et al. 2007]</a:t>
            </a:r>
          </a:p>
        </p:txBody>
      </p:sp>
    </p:spTree>
    <p:extLst>
      <p:ext uri="{BB962C8B-B14F-4D97-AF65-F5344CB8AC3E}">
        <p14:creationId xmlns:p14="http://schemas.microsoft.com/office/powerpoint/2010/main" val="1812033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Combined Vis: </a:t>
            </a:r>
            <a:r>
              <a:rPr lang="en-US">
                <a:solidFill>
                  <a:srgbClr val="00B0F0"/>
                </a:solidFill>
              </a:rPr>
              <a:t>Nesting</a:t>
            </a:r>
            <a:endParaRPr lang="en-US" dirty="0">
              <a:solidFill>
                <a:srgbClr val="00B0F0"/>
              </a:solidFill>
            </a:endParaRPr>
          </a:p>
        </p:txBody>
      </p:sp>
      <p:sp>
        <p:nvSpPr>
          <p:cNvPr id="3" name="Inhaltsplatzhalter 2"/>
          <p:cNvSpPr>
            <a:spLocks noGrp="1"/>
          </p:cNvSpPr>
          <p:nvPr>
            <p:ph idx="1"/>
          </p:nvPr>
        </p:nvSpPr>
        <p:spPr/>
        <p:txBody>
          <a:bodyPr>
            <a:normAutofit/>
          </a:bodyPr>
          <a:lstStyle/>
          <a:p>
            <a:r>
              <a:rPr lang="en-US" dirty="0"/>
              <a:t>Client visualizations nested </a:t>
            </a:r>
            <a:r>
              <a:rPr lang="en-US" b="1" dirty="0"/>
              <a:t>inside</a:t>
            </a:r>
            <a:r>
              <a:rPr lang="en-US" dirty="0"/>
              <a:t> host visualization</a:t>
            </a:r>
          </a:p>
          <a:p>
            <a:endParaRPr lang="en-US" dirty="0"/>
          </a:p>
          <a:p>
            <a:endParaRPr lang="en-US" dirty="0"/>
          </a:p>
          <a:p>
            <a:endParaRPr lang="en-US" dirty="0"/>
          </a:p>
          <a:p>
            <a:r>
              <a:rPr lang="en-US" dirty="0"/>
              <a:t>Single or multi view? </a:t>
            </a:r>
          </a:p>
          <a:p>
            <a:pPr lvl="1"/>
            <a:r>
              <a:rPr lang="en-US" dirty="0"/>
              <a:t>Depends on perspective</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32</a:t>
            </a:fld>
            <a:endParaRPr lang="en-US" dirty="0"/>
          </a:p>
        </p:txBody>
      </p:sp>
      <p:pic>
        <p:nvPicPr>
          <p:cNvPr id="6" name="Inhaltsplatzhalter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292080" y="2204864"/>
            <a:ext cx="3546326" cy="2949363"/>
          </a:xfrm>
          <a:prstGeom prst="rect">
            <a:avLst/>
          </a:prstGeom>
        </p:spPr>
      </p:pic>
      <p:pic>
        <p:nvPicPr>
          <p:cNvPr id="7" name="Grafik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95536" y="2636912"/>
            <a:ext cx="3530477" cy="1152128"/>
          </a:xfrm>
          <a:prstGeom prst="rect">
            <a:avLst/>
          </a:prstGeom>
        </p:spPr>
      </p:pic>
    </p:spTree>
    <p:extLst>
      <p:ext uri="{BB962C8B-B14F-4D97-AF65-F5344CB8AC3E}">
        <p14:creationId xmlns:p14="http://schemas.microsoft.com/office/powerpoint/2010/main" val="222572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95536" y="1656160"/>
            <a:ext cx="8229600" cy="3501030"/>
          </a:xfrm>
        </p:spPr>
      </p:pic>
      <p:sp>
        <p:nvSpPr>
          <p:cNvPr id="2" name="Titel 1"/>
          <p:cNvSpPr>
            <a:spLocks noGrp="1"/>
          </p:cNvSpPr>
          <p:nvPr>
            <p:ph type="title"/>
          </p:nvPr>
        </p:nvSpPr>
        <p:spPr>
          <a:xfrm>
            <a:off x="0" y="274637"/>
            <a:ext cx="8686800" cy="1143000"/>
          </a:xfrm>
        </p:spPr>
        <p:txBody>
          <a:bodyPr>
            <a:normAutofit/>
          </a:bodyPr>
          <a:lstStyle/>
          <a:p>
            <a:r>
              <a:rPr lang="en-US" dirty="0"/>
              <a:t>Example 1: </a:t>
            </a:r>
            <a:r>
              <a:rPr lang="en-US" dirty="0" err="1"/>
              <a:t>Nodetrix</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33</a:t>
            </a:fld>
            <a:endParaRPr lang="en-US" dirty="0"/>
          </a:p>
        </p:txBody>
      </p:sp>
      <p:sp>
        <p:nvSpPr>
          <p:cNvPr id="7" name="Textfeld 6"/>
          <p:cNvSpPr txBox="1"/>
          <p:nvPr/>
        </p:nvSpPr>
        <p:spPr>
          <a:xfrm>
            <a:off x="6732240" y="1124744"/>
            <a:ext cx="2483768" cy="369332"/>
          </a:xfrm>
          <a:prstGeom prst="rect">
            <a:avLst/>
          </a:prstGeom>
          <a:noFill/>
        </p:spPr>
        <p:txBody>
          <a:bodyPr wrap="square" rtlCol="0">
            <a:spAutoFit/>
          </a:bodyPr>
          <a:lstStyle/>
          <a:p>
            <a:r>
              <a:rPr lang="en-US" dirty="0">
                <a:solidFill>
                  <a:schemeClr val="tx1">
                    <a:lumMod val="50000"/>
                    <a:lumOff val="50000"/>
                  </a:schemeClr>
                </a:solidFill>
              </a:rPr>
              <a:t>[Henry et al. 2007]</a:t>
            </a:r>
          </a:p>
        </p:txBody>
      </p:sp>
      <p:sp>
        <p:nvSpPr>
          <p:cNvPr id="8" name="Rectangle 5"/>
          <p:cNvSpPr/>
          <p:nvPr/>
        </p:nvSpPr>
        <p:spPr>
          <a:xfrm>
            <a:off x="-612576" y="5157190"/>
            <a:ext cx="6775786" cy="1036915"/>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a:solidFill>
                  <a:schemeClr val="tx1">
                    <a:lumMod val="65000"/>
                    <a:lumOff val="35000"/>
                  </a:schemeClr>
                </a:solidFill>
              </a:rPr>
              <a:t>Single or composite visualization?</a:t>
            </a:r>
            <a:endParaRPr lang="en-US" sz="2800" dirty="0">
              <a:solidFill>
                <a:schemeClr val="tx1">
                  <a:lumMod val="65000"/>
                  <a:lumOff val="35000"/>
                </a:schemeClr>
              </a:solidFill>
            </a:endParaRPr>
          </a:p>
        </p:txBody>
      </p:sp>
      <p:pic>
        <p:nvPicPr>
          <p:cNvPr id="9" name="Grafik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818" y="-27384"/>
            <a:ext cx="2412476" cy="811980"/>
          </a:xfrm>
          <a:prstGeom prst="rect">
            <a:avLst/>
          </a:prstGeom>
        </p:spPr>
      </p:pic>
      <p:sp>
        <p:nvSpPr>
          <p:cNvPr id="10" name="Text Placeholder 3"/>
          <p:cNvSpPr txBox="1">
            <a:spLocks/>
          </p:cNvSpPr>
          <p:nvPr/>
        </p:nvSpPr>
        <p:spPr>
          <a:xfrm>
            <a:off x="35496" y="708012"/>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Nesting</a:t>
            </a:r>
          </a:p>
        </p:txBody>
      </p:sp>
    </p:spTree>
    <p:extLst>
      <p:ext uri="{BB962C8B-B14F-4D97-AF65-F5344CB8AC3E}">
        <p14:creationId xmlns:p14="http://schemas.microsoft.com/office/powerpoint/2010/main" val="2141448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en-US" dirty="0"/>
              <a:t>Example 2: </a:t>
            </a:r>
            <a:r>
              <a:rPr lang="en-US" dirty="0" err="1"/>
              <a:t>VisBricks</a:t>
            </a:r>
            <a:endParaRPr lang="en-US" dirty="0"/>
          </a:p>
        </p:txBody>
      </p:sp>
      <p:sp>
        <p:nvSpPr>
          <p:cNvPr id="6" name="Slide Number Placeholder 5"/>
          <p:cNvSpPr>
            <a:spLocks noGrp="1"/>
          </p:cNvSpPr>
          <p:nvPr>
            <p:ph type="sldNum" sz="quarter" idx="12"/>
          </p:nvPr>
        </p:nvSpPr>
        <p:spPr/>
        <p:txBody>
          <a:bodyPr/>
          <a:lstStyle/>
          <a:p>
            <a:fld id="{30742C3F-4840-460C-ADF2-7005A7FA8881}" type="slidenum">
              <a:rPr lang="en-US" smtClean="0"/>
              <a:pPr/>
              <a:t>34</a:t>
            </a:fld>
            <a:endParaRPr lang="en-US" dirty="0"/>
          </a:p>
        </p:txBody>
      </p:sp>
      <p:pic>
        <p:nvPicPr>
          <p:cNvPr id="8" name="Picture 1"/>
          <p:cNvPicPr>
            <a:picLocks noGrp="1" noChangeAspect="1"/>
          </p:cNvPicPr>
          <p:nvPr>
            <p:ph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1560" y="1268760"/>
            <a:ext cx="7632848" cy="4222617"/>
          </a:xfrm>
          <a:prstGeom prst="rect">
            <a:avLst/>
          </a:prstGeom>
          <a:noFill/>
          <a:ln>
            <a:noFill/>
          </a:ln>
        </p:spPr>
      </p:pic>
      <p:sp>
        <p:nvSpPr>
          <p:cNvPr id="10" name="Text Placeholder 3"/>
          <p:cNvSpPr txBox="1">
            <a:spLocks/>
          </p:cNvSpPr>
          <p:nvPr/>
        </p:nvSpPr>
        <p:spPr>
          <a:xfrm>
            <a:off x="6948264" y="1124744"/>
            <a:ext cx="1895986" cy="4191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t>
            </a:r>
            <a:r>
              <a:rPr lang="en-US" sz="1800" dirty="0" err="1">
                <a:solidFill>
                  <a:schemeClr val="tx1">
                    <a:lumMod val="50000"/>
                    <a:lumOff val="50000"/>
                  </a:schemeClr>
                </a:solidFill>
              </a:rPr>
              <a:t>Lex</a:t>
            </a:r>
            <a:r>
              <a:rPr lang="en-US" sz="1800" dirty="0">
                <a:solidFill>
                  <a:schemeClr val="tx1">
                    <a:lumMod val="50000"/>
                    <a:lumOff val="50000"/>
                  </a:schemeClr>
                </a:solidFill>
              </a:rPr>
              <a:t> et al. 2011]</a:t>
            </a:r>
          </a:p>
        </p:txBody>
      </p:sp>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
        <p:nvSpPr>
          <p:cNvPr id="9" name="Rectangle 5"/>
          <p:cNvSpPr/>
          <p:nvPr/>
        </p:nvSpPr>
        <p:spPr>
          <a:xfrm>
            <a:off x="-612576" y="5157190"/>
            <a:ext cx="6775786" cy="1036915"/>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a:solidFill>
                  <a:schemeClr val="tx1">
                    <a:lumMod val="65000"/>
                    <a:lumOff val="35000"/>
                  </a:schemeClr>
                </a:solidFill>
              </a:rPr>
              <a:t>Single or composite visualization?</a:t>
            </a:r>
            <a:endParaRPr lang="en-US" sz="2800" dirty="0">
              <a:solidFill>
                <a:schemeClr val="tx1">
                  <a:lumMod val="65000"/>
                  <a:lumOff val="35000"/>
                </a:schemeClr>
              </a:solidFill>
            </a:endParaRPr>
          </a:p>
        </p:txBody>
      </p:sp>
      <p:pic>
        <p:nvPicPr>
          <p:cNvPr id="11" name="Grafik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0818" y="-27384"/>
            <a:ext cx="2412476" cy="811980"/>
          </a:xfrm>
          <a:prstGeom prst="rect">
            <a:avLst/>
          </a:prstGeom>
        </p:spPr>
      </p:pic>
      <p:sp>
        <p:nvSpPr>
          <p:cNvPr id="12" name="Text Placeholder 3"/>
          <p:cNvSpPr txBox="1">
            <a:spLocks/>
          </p:cNvSpPr>
          <p:nvPr/>
        </p:nvSpPr>
        <p:spPr>
          <a:xfrm>
            <a:off x="35496" y="708012"/>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Nesting</a:t>
            </a:r>
          </a:p>
        </p:txBody>
      </p:sp>
    </p:spTree>
    <p:extLst>
      <p:ext uri="{BB962C8B-B14F-4D97-AF65-F5344CB8AC3E}">
        <p14:creationId xmlns:p14="http://schemas.microsoft.com/office/powerpoint/2010/main" val="3005660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74637"/>
            <a:ext cx="8686800" cy="1143000"/>
          </a:xfrm>
        </p:spPr>
        <p:txBody>
          <a:bodyPr>
            <a:normAutofit/>
          </a:bodyPr>
          <a:lstStyle/>
          <a:p>
            <a:r>
              <a:rPr lang="en-US" dirty="0"/>
              <a:t>Example 3: Jigsaw List View</a:t>
            </a:r>
          </a:p>
        </p:txBody>
      </p:sp>
      <p:pic>
        <p:nvPicPr>
          <p:cNvPr id="6" name="Inhaltsplatzhalt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58148" y="1628800"/>
            <a:ext cx="8229600" cy="1985936"/>
          </a:xfrm>
        </p:spPr>
      </p:pic>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35</a:t>
            </a:fld>
            <a:endParaRPr lang="en-US" dirty="0"/>
          </a:p>
        </p:txBody>
      </p:sp>
      <p:sp>
        <p:nvSpPr>
          <p:cNvPr id="7" name="Textfeld 6"/>
          <p:cNvSpPr txBox="1"/>
          <p:nvPr/>
        </p:nvSpPr>
        <p:spPr>
          <a:xfrm>
            <a:off x="6622844" y="3645703"/>
            <a:ext cx="2483768" cy="369332"/>
          </a:xfrm>
          <a:prstGeom prst="rect">
            <a:avLst/>
          </a:prstGeom>
          <a:noFill/>
        </p:spPr>
        <p:txBody>
          <a:bodyPr wrap="square" rtlCol="0">
            <a:spAutoFit/>
          </a:bodyPr>
          <a:lstStyle/>
          <a:p>
            <a:r>
              <a:rPr lang="en-US" dirty="0">
                <a:solidFill>
                  <a:schemeClr val="tx1">
                    <a:lumMod val="50000"/>
                    <a:lumOff val="50000"/>
                  </a:schemeClr>
                </a:solidFill>
              </a:rPr>
              <a:t>[</a:t>
            </a:r>
            <a:r>
              <a:rPr lang="en-US" dirty="0" err="1">
                <a:solidFill>
                  <a:schemeClr val="tx1">
                    <a:lumMod val="50000"/>
                    <a:lumOff val="50000"/>
                  </a:schemeClr>
                </a:solidFill>
              </a:rPr>
              <a:t>Stasko</a:t>
            </a:r>
            <a:r>
              <a:rPr lang="en-US" dirty="0">
                <a:solidFill>
                  <a:schemeClr val="tx1">
                    <a:lumMod val="50000"/>
                    <a:lumOff val="50000"/>
                  </a:schemeClr>
                </a:solidFill>
              </a:rPr>
              <a:t> et al. 2008]</a:t>
            </a:r>
          </a:p>
        </p:txBody>
      </p:sp>
      <p:sp>
        <p:nvSpPr>
          <p:cNvPr id="9" name="Rectangle 5"/>
          <p:cNvSpPr/>
          <p:nvPr/>
        </p:nvSpPr>
        <p:spPr>
          <a:xfrm>
            <a:off x="-612576" y="5157190"/>
            <a:ext cx="6775786" cy="1036915"/>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a:solidFill>
                  <a:schemeClr val="tx1">
                    <a:lumMod val="65000"/>
                    <a:lumOff val="35000"/>
                  </a:schemeClr>
                </a:solidFill>
              </a:rPr>
              <a:t>Single or composite visualization?</a:t>
            </a:r>
            <a:endParaRPr lang="en-US" sz="2800" dirty="0">
              <a:solidFill>
                <a:schemeClr val="tx1">
                  <a:lumMod val="65000"/>
                  <a:lumOff val="35000"/>
                </a:schemeClr>
              </a:solidFill>
            </a:endParaRPr>
          </a:p>
        </p:txBody>
      </p:sp>
    </p:spTree>
    <p:extLst>
      <p:ext uri="{BB962C8B-B14F-4D97-AF65-F5344CB8AC3E}">
        <p14:creationId xmlns:p14="http://schemas.microsoft.com/office/powerpoint/2010/main" val="121700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33"/>
          <p:cNvSpPr>
            <a:spLocks noChangeArrowheads="1"/>
          </p:cNvSpPr>
          <p:nvPr/>
        </p:nvSpPr>
        <p:spPr bwMode="auto">
          <a:xfrm>
            <a:off x="340863" y="978262"/>
            <a:ext cx="5995048" cy="1501630"/>
          </a:xfrm>
          <a:prstGeom prst="roundRect">
            <a:avLst>
              <a:gd name="adj" fmla="val 9218"/>
            </a:avLst>
          </a:prstGeom>
          <a:solidFill>
            <a:srgbClr val="FFFFFF"/>
          </a:solidFill>
          <a:ln w="38100">
            <a:solidFill>
              <a:srgbClr val="00A650"/>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Display 1</a:t>
            </a:r>
            <a:endParaRPr kumimoji="0" lang="en-US" sz="1400" b="0" i="0" u="none" strike="noStrike" cap="none" normalizeH="0" baseline="0" dirty="0">
              <a:ln>
                <a:noFill/>
              </a:ln>
              <a:effectLst/>
              <a:latin typeface="Arial" pitchFamily="34" charset="0"/>
              <a:cs typeface="Arial" pitchFamily="34" charset="0"/>
            </a:endParaRPr>
          </a:p>
        </p:txBody>
      </p:sp>
      <p:sp>
        <p:nvSpPr>
          <p:cNvPr id="27" name="AutoShape 40"/>
          <p:cNvSpPr>
            <a:spLocks noChangeArrowheads="1"/>
          </p:cNvSpPr>
          <p:nvPr/>
        </p:nvSpPr>
        <p:spPr bwMode="auto">
          <a:xfrm>
            <a:off x="4277983" y="1356322"/>
            <a:ext cx="1846490" cy="928916"/>
          </a:xfrm>
          <a:prstGeom prst="roundRect">
            <a:avLst>
              <a:gd name="adj" fmla="val 16667"/>
            </a:avLst>
          </a:prstGeom>
          <a:solidFill>
            <a:srgbClr val="F4C8C8"/>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2</a:t>
            </a:r>
            <a:endParaRPr kumimoji="0" lang="en-US" sz="1400" b="0" i="0" u="none" strike="noStrike" cap="none" normalizeH="0" baseline="0" dirty="0">
              <a:ln>
                <a:noFill/>
              </a:ln>
              <a:effectLst/>
              <a:latin typeface="Arial" pitchFamily="34" charset="0"/>
              <a:cs typeface="Arial" pitchFamily="34" charset="0"/>
            </a:endParaRPr>
          </a:p>
        </p:txBody>
      </p:sp>
      <p:sp>
        <p:nvSpPr>
          <p:cNvPr id="4" name="Titel 3"/>
          <p:cNvSpPr>
            <a:spLocks noGrp="1"/>
          </p:cNvSpPr>
          <p:nvPr>
            <p:ph type="title"/>
          </p:nvPr>
        </p:nvSpPr>
        <p:spPr/>
        <p:txBody>
          <a:bodyPr/>
          <a:lstStyle/>
          <a:p>
            <a:r>
              <a:rPr lang="en-US" dirty="0"/>
              <a:t>Linking ACROSS </a:t>
            </a:r>
            <a:br>
              <a:rPr lang="en-US" dirty="0"/>
            </a:br>
            <a:r>
              <a:rPr lang="en-US" dirty="0"/>
              <a:t>Applications</a:t>
            </a:r>
          </a:p>
        </p:txBody>
      </p:sp>
      <p:sp>
        <p:nvSpPr>
          <p:cNvPr id="6" name="AutoShape 39"/>
          <p:cNvSpPr>
            <a:spLocks noChangeArrowheads="1"/>
          </p:cNvSpPr>
          <p:nvPr/>
        </p:nvSpPr>
        <p:spPr bwMode="auto">
          <a:xfrm>
            <a:off x="6945365" y="2976515"/>
            <a:ext cx="1466090" cy="539164"/>
          </a:xfrm>
          <a:prstGeom prst="flowChartAlternateProcess">
            <a:avLst/>
          </a:prstGeom>
          <a:ln w="38100">
            <a:solidFill>
              <a:schemeClr val="bg1">
                <a:lumMod val="75000"/>
              </a:schemeClr>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User 3</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7" name="AutoShape 39"/>
          <p:cNvSpPr>
            <a:spLocks noChangeArrowheads="1"/>
          </p:cNvSpPr>
          <p:nvPr/>
        </p:nvSpPr>
        <p:spPr bwMode="auto">
          <a:xfrm>
            <a:off x="3802623" y="2962319"/>
            <a:ext cx="1466090" cy="539164"/>
          </a:xfrm>
          <a:prstGeom prst="flowChartAlternateProcess">
            <a:avLst/>
          </a:prstGeom>
          <a:ln w="38100">
            <a:solidFill>
              <a:schemeClr val="bg1">
                <a:lumMod val="75000"/>
              </a:schemeClr>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User 2</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8" name="AutoShape 32"/>
          <p:cNvSpPr>
            <a:spLocks noChangeArrowheads="1"/>
          </p:cNvSpPr>
          <p:nvPr/>
        </p:nvSpPr>
        <p:spPr bwMode="auto">
          <a:xfrm>
            <a:off x="6536348" y="955288"/>
            <a:ext cx="2284124" cy="1501630"/>
          </a:xfrm>
          <a:prstGeom prst="roundRect">
            <a:avLst>
              <a:gd name="adj" fmla="val 6134"/>
            </a:avLst>
          </a:prstGeom>
          <a:solidFill>
            <a:srgbClr val="FFFFFF"/>
          </a:solidFill>
          <a:ln w="38100">
            <a:solidFill>
              <a:schemeClr val="bg1">
                <a:lumMod val="75000"/>
              </a:schemeClr>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Display 2</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10" name="AutoShape 34"/>
          <p:cNvSpPr>
            <a:spLocks noChangeArrowheads="1"/>
          </p:cNvSpPr>
          <p:nvPr/>
        </p:nvSpPr>
        <p:spPr bwMode="auto">
          <a:xfrm>
            <a:off x="6698696" y="1314503"/>
            <a:ext cx="1944216" cy="947238"/>
          </a:xfrm>
          <a:prstGeom prst="flowChartAlternateProcess">
            <a:avLst/>
          </a:prstGeom>
          <a:solidFill>
            <a:srgbClr val="FFFFFF"/>
          </a:solidFill>
          <a:ln w="38100">
            <a:solidFill>
              <a:schemeClr val="bg1">
                <a:lumMod val="75000"/>
              </a:schemeClr>
            </a:solidFill>
            <a:miter lim="800000"/>
            <a:headEnd/>
            <a:tailEnd/>
          </a:ln>
          <a:effectLst/>
        </p:spPr>
        <p:txBody>
          <a:bodyPr vert="horz" wrap="square" lIns="91440" tIns="1080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Application 3</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11" name="AutoShape 35"/>
          <p:cNvSpPr>
            <a:spLocks noChangeArrowheads="1"/>
          </p:cNvSpPr>
          <p:nvPr/>
        </p:nvSpPr>
        <p:spPr bwMode="auto">
          <a:xfrm>
            <a:off x="6902474" y="1695217"/>
            <a:ext cx="1536659" cy="389159"/>
          </a:xfrm>
          <a:prstGeom prst="roundRect">
            <a:avLst>
              <a:gd name="adj" fmla="val 16667"/>
            </a:avLst>
          </a:prstGeom>
          <a:solidFill>
            <a:srgbClr val="FFFFFF"/>
          </a:solidFill>
          <a:ln w="38100">
            <a:solidFill>
              <a:schemeClr val="bg1">
                <a:lumMod val="75000"/>
              </a:schemeClr>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solidFill>
                  <a:schemeClr val="bg1">
                    <a:lumMod val="50000"/>
                  </a:schemeClr>
                </a:solidFill>
                <a:latin typeface="Calibri" pitchFamily="34" charset="0"/>
                <a:cs typeface="Arial" pitchFamily="34" charset="0"/>
              </a:rPr>
              <a:t>Visualization 4</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14" name="AutoShape 40"/>
          <p:cNvSpPr>
            <a:spLocks noChangeArrowheads="1"/>
          </p:cNvSpPr>
          <p:nvPr/>
        </p:nvSpPr>
        <p:spPr bwMode="auto">
          <a:xfrm>
            <a:off x="553267" y="1329831"/>
            <a:ext cx="3532011" cy="928916"/>
          </a:xfrm>
          <a:prstGeom prst="roundRect">
            <a:avLst>
              <a:gd name="adj" fmla="val 16667"/>
            </a:avLst>
          </a:prstGeom>
          <a:solidFill>
            <a:srgbClr val="F4C8C8"/>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1</a:t>
            </a:r>
            <a:endParaRPr kumimoji="0" lang="en-US" sz="1400" b="0" i="0" u="none" strike="noStrike" cap="none" normalizeH="0" baseline="0" dirty="0">
              <a:ln>
                <a:noFill/>
              </a:ln>
              <a:effectLst/>
              <a:latin typeface="Arial" pitchFamily="34" charset="0"/>
              <a:cs typeface="Arial" pitchFamily="34" charset="0"/>
            </a:endParaRPr>
          </a:p>
        </p:txBody>
      </p:sp>
      <p:sp>
        <p:nvSpPr>
          <p:cNvPr id="16" name="AutoShape 43"/>
          <p:cNvSpPr>
            <a:spLocks noChangeArrowheads="1"/>
          </p:cNvSpPr>
          <p:nvPr/>
        </p:nvSpPr>
        <p:spPr bwMode="auto">
          <a:xfrm>
            <a:off x="769291" y="1689870"/>
            <a:ext cx="1458766" cy="389160"/>
          </a:xfrm>
          <a:prstGeom prst="roundRect">
            <a:avLst>
              <a:gd name="adj" fmla="val 16667"/>
            </a:avLst>
          </a:prstGeom>
          <a:solidFill>
            <a:schemeClr val="bg1"/>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Visualization </a:t>
            </a:r>
            <a:r>
              <a:rPr kumimoji="0" lang="en-US" sz="1400" b="0" i="0" u="none" strike="noStrike" cap="none" normalizeH="0" baseline="0" dirty="0">
                <a:ln>
                  <a:noFill/>
                </a:ln>
                <a:effectLst/>
                <a:latin typeface="Calibri" pitchFamily="34" charset="0"/>
                <a:cs typeface="Arial" pitchFamily="34" charset="0"/>
              </a:rPr>
              <a:t>1</a:t>
            </a:r>
            <a:endParaRPr kumimoji="0" lang="en-US" sz="1400" b="0" i="0" u="none" strike="noStrike" cap="none" normalizeH="0" baseline="0" dirty="0">
              <a:ln>
                <a:noFill/>
              </a:ln>
              <a:effectLst/>
              <a:latin typeface="Arial" pitchFamily="34" charset="0"/>
              <a:cs typeface="Arial" pitchFamily="34" charset="0"/>
            </a:endParaRPr>
          </a:p>
        </p:txBody>
      </p:sp>
      <p:pic>
        <p:nvPicPr>
          <p:cNvPr id="17" name="Picture 15" descr="user.png"/>
          <p:cNvPicPr>
            <a:picLocks noChangeAspect="1"/>
          </p:cNvPicPr>
          <p:nvPr/>
        </p:nvPicPr>
        <p:blipFill>
          <a:blip r:embed="rId3" cstate="print">
            <a:duotone>
              <a:schemeClr val="bg2">
                <a:shade val="45000"/>
                <a:satMod val="135000"/>
              </a:schemeClr>
              <a:prstClr val="white"/>
            </a:duotone>
          </a:blip>
          <a:stretch>
            <a:fillRect/>
          </a:stretch>
        </p:blipFill>
        <p:spPr>
          <a:xfrm>
            <a:off x="3874631" y="3009173"/>
            <a:ext cx="457200" cy="457200"/>
          </a:xfrm>
          <a:prstGeom prst="rect">
            <a:avLst/>
          </a:prstGeom>
          <a:ln>
            <a:noFill/>
          </a:ln>
        </p:spPr>
      </p:pic>
      <p:pic>
        <p:nvPicPr>
          <p:cNvPr id="18" name="Picture 16" descr="user.png"/>
          <p:cNvPicPr>
            <a:picLocks noChangeAspect="1"/>
          </p:cNvPicPr>
          <p:nvPr/>
        </p:nvPicPr>
        <p:blipFill>
          <a:blip r:embed="rId4" cstate="print">
            <a:duotone>
              <a:schemeClr val="bg2">
                <a:shade val="45000"/>
                <a:satMod val="135000"/>
              </a:schemeClr>
              <a:prstClr val="white"/>
            </a:duotone>
          </a:blip>
          <a:stretch>
            <a:fillRect/>
          </a:stretch>
        </p:blipFill>
        <p:spPr>
          <a:xfrm>
            <a:off x="7107575" y="3011625"/>
            <a:ext cx="457200" cy="457200"/>
          </a:xfrm>
          <a:prstGeom prst="rect">
            <a:avLst/>
          </a:prstGeom>
          <a:ln>
            <a:noFill/>
          </a:ln>
        </p:spPr>
      </p:pic>
      <p:cxnSp>
        <p:nvCxnSpPr>
          <p:cNvPr id="19" name="Straight Connector 19"/>
          <p:cNvCxnSpPr>
            <a:endCxn id="7" idx="0"/>
          </p:cNvCxnSpPr>
          <p:nvPr/>
        </p:nvCxnSpPr>
        <p:spPr>
          <a:xfrm>
            <a:off x="4535668" y="2469148"/>
            <a:ext cx="0" cy="493171"/>
          </a:xfrm>
          <a:prstGeom prst="line">
            <a:avLst/>
          </a:prstGeom>
          <a:ln w="28575">
            <a:solidFill>
              <a:schemeClr val="bg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27"/>
          <p:cNvCxnSpPr>
            <a:stCxn id="8" idx="2"/>
            <a:endCxn id="6" idx="0"/>
          </p:cNvCxnSpPr>
          <p:nvPr/>
        </p:nvCxnSpPr>
        <p:spPr>
          <a:xfrm>
            <a:off x="7678410" y="2456918"/>
            <a:ext cx="0" cy="519597"/>
          </a:xfrm>
          <a:prstGeom prst="line">
            <a:avLst/>
          </a:prstGeom>
          <a:ln w="28575">
            <a:solidFill>
              <a:schemeClr val="bg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30"/>
          <p:cNvCxnSpPr>
            <a:endCxn id="22" idx="0"/>
          </p:cNvCxnSpPr>
          <p:nvPr/>
        </p:nvCxnSpPr>
        <p:spPr>
          <a:xfrm>
            <a:off x="2321083" y="2469148"/>
            <a:ext cx="0" cy="460513"/>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2" name="AutoShape 39"/>
          <p:cNvSpPr>
            <a:spLocks noChangeArrowheads="1"/>
          </p:cNvSpPr>
          <p:nvPr/>
        </p:nvSpPr>
        <p:spPr bwMode="auto">
          <a:xfrm>
            <a:off x="1588038" y="2929661"/>
            <a:ext cx="1466090" cy="539164"/>
          </a:xfrm>
          <a:prstGeom prst="flowChartAlternateProcess">
            <a:avLst/>
          </a:prstGeom>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1</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pic>
        <p:nvPicPr>
          <p:cNvPr id="23" name="Picture 52" descr="user.png"/>
          <p:cNvPicPr>
            <a:picLocks noChangeAspect="1"/>
          </p:cNvPicPr>
          <p:nvPr/>
        </p:nvPicPr>
        <p:blipFill>
          <a:blip r:embed="rId3" cstate="print"/>
          <a:stretch>
            <a:fillRect/>
          </a:stretch>
        </p:blipFill>
        <p:spPr>
          <a:xfrm>
            <a:off x="1713493" y="2970643"/>
            <a:ext cx="457200" cy="457200"/>
          </a:xfrm>
          <a:prstGeom prst="rect">
            <a:avLst/>
          </a:prstGeom>
        </p:spPr>
      </p:pic>
      <p:sp>
        <p:nvSpPr>
          <p:cNvPr id="24" name="AutoShape 43"/>
          <p:cNvSpPr>
            <a:spLocks noChangeArrowheads="1"/>
          </p:cNvSpPr>
          <p:nvPr/>
        </p:nvSpPr>
        <p:spPr bwMode="auto">
          <a:xfrm>
            <a:off x="2398714" y="1706103"/>
            <a:ext cx="1458766" cy="389160"/>
          </a:xfrm>
          <a:prstGeom prst="roundRect">
            <a:avLst>
              <a:gd name="adj" fmla="val 16667"/>
            </a:avLst>
          </a:prstGeom>
          <a:solidFill>
            <a:schemeClr val="bg1"/>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Visualization 2</a:t>
            </a:r>
            <a:endParaRPr kumimoji="0" lang="en-US" sz="1400" b="0" i="0" u="none" strike="noStrike" cap="none" normalizeH="0" baseline="0" dirty="0">
              <a:ln>
                <a:noFill/>
              </a:ln>
              <a:effectLst/>
              <a:latin typeface="Arial" pitchFamily="34" charset="0"/>
              <a:cs typeface="Arial" pitchFamily="34" charset="0"/>
            </a:endParaRPr>
          </a:p>
        </p:txBody>
      </p:sp>
      <p:sp>
        <p:nvSpPr>
          <p:cNvPr id="25" name="AutoShape 43"/>
          <p:cNvSpPr>
            <a:spLocks noChangeArrowheads="1"/>
          </p:cNvSpPr>
          <p:nvPr/>
        </p:nvSpPr>
        <p:spPr bwMode="auto">
          <a:xfrm>
            <a:off x="4471845" y="1729077"/>
            <a:ext cx="1458766" cy="389160"/>
          </a:xfrm>
          <a:prstGeom prst="roundRect">
            <a:avLst>
              <a:gd name="adj" fmla="val 16667"/>
            </a:avLst>
          </a:prstGeom>
          <a:solidFill>
            <a:schemeClr val="bg1"/>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Visualization </a:t>
            </a:r>
            <a:r>
              <a:rPr kumimoji="0" lang="en-US" sz="1400" b="0" i="0" u="none" strike="noStrike" cap="none" normalizeH="0" baseline="0" dirty="0">
                <a:ln>
                  <a:noFill/>
                </a:ln>
                <a:effectLst/>
                <a:latin typeface="Calibri" pitchFamily="34" charset="0"/>
                <a:cs typeface="Arial" pitchFamily="34" charset="0"/>
              </a:rPr>
              <a:t>3</a:t>
            </a:r>
            <a:endParaRPr kumimoji="0" lang="en-US" sz="1400" b="0" i="0" u="none" strike="noStrike" cap="none" normalizeH="0" baseline="0" dirty="0">
              <a:ln>
                <a:noFill/>
              </a:ln>
              <a:effectLst/>
              <a:latin typeface="Arial" pitchFamily="34" charset="0"/>
              <a:cs typeface="Arial" pitchFamily="34" charset="0"/>
            </a:endParaRPr>
          </a:p>
        </p:txBody>
      </p:sp>
      <p:sp>
        <p:nvSpPr>
          <p:cNvPr id="26"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1448270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37</a:t>
            </a:fld>
            <a:endParaRPr lang="en-US" dirty="0"/>
          </a:p>
        </p:txBody>
      </p:sp>
      <p:pic>
        <p:nvPicPr>
          <p:cNvPr id="9" name="Inhaltsplatzhalter 8"/>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55576" y="157568"/>
            <a:ext cx="4248472" cy="6176961"/>
          </a:xfrm>
        </p:spPr>
      </p:pic>
      <p:pic>
        <p:nvPicPr>
          <p:cNvPr id="10" name="Grafik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68144" y="548680"/>
            <a:ext cx="2742857" cy="533333"/>
          </a:xfrm>
          <a:prstGeom prst="rect">
            <a:avLst/>
          </a:prstGeom>
        </p:spPr>
      </p:pic>
      <p:sp>
        <p:nvSpPr>
          <p:cNvPr id="12" name="Inhaltsplatzhalter 6"/>
          <p:cNvSpPr txBox="1">
            <a:spLocks/>
          </p:cNvSpPr>
          <p:nvPr/>
        </p:nvSpPr>
        <p:spPr>
          <a:xfrm>
            <a:off x="5650224" y="1772816"/>
            <a:ext cx="3178696" cy="4525963"/>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622300"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Domain specific specializations:</a:t>
            </a:r>
          </a:p>
          <a:p>
            <a:pPr lvl="1"/>
            <a:r>
              <a:rPr lang="en-US"/>
              <a:t>Banking, Consumer Packaged Goods,  Education, Game Design, Government, Healthcare, Insurance, Manufacturing, Oil And Gas, Real Estate, Retail, Securities And Investments, Communications</a:t>
            </a:r>
            <a:endParaRPr lang="en-US" dirty="0"/>
          </a:p>
        </p:txBody>
      </p:sp>
    </p:spTree>
    <p:extLst>
      <p:ext uri="{BB962C8B-B14F-4D97-AF65-F5344CB8AC3E}">
        <p14:creationId xmlns:p14="http://schemas.microsoft.com/office/powerpoint/2010/main" val="643282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a:bodyPr>
          <a:lstStyle/>
          <a:p>
            <a:r>
              <a:rPr lang="en-US" dirty="0"/>
              <a:t>Jigsaw</a:t>
            </a:r>
          </a:p>
        </p:txBody>
      </p:sp>
      <p:sp>
        <p:nvSpPr>
          <p:cNvPr id="4" name="Foliennummernplatzhalter 3"/>
          <p:cNvSpPr>
            <a:spLocks noGrp="1"/>
          </p:cNvSpPr>
          <p:nvPr>
            <p:ph type="sldNum" sz="quarter" idx="12"/>
          </p:nvPr>
        </p:nvSpPr>
        <p:spPr/>
        <p:txBody>
          <a:bodyPr/>
          <a:lstStyle/>
          <a:p>
            <a:fld id="{8FB98122-3CAF-441C-B044-36781A933B69}" type="slidenum">
              <a:rPr lang="en-US" smtClean="0"/>
              <a:t>38</a:t>
            </a:fld>
            <a:endParaRPr lang="en-US"/>
          </a:p>
        </p:txBody>
      </p:sp>
      <p:pic>
        <p:nvPicPr>
          <p:cNvPr id="12" name="Grafik 11"/>
          <p:cNvPicPr>
            <a:picLocks noChangeAspect="1"/>
          </p:cNvPicPr>
          <p:nvPr/>
        </p:nvPicPr>
        <p:blipFill rotWithShape="1">
          <a:blip r:embed="rId3" cstate="print">
            <a:extLst>
              <a:ext uri="{28A0092B-C50C-407E-A947-70E740481C1C}">
                <a14:useLocalDpi xmlns:a14="http://schemas.microsoft.com/office/drawing/2010/main"/>
              </a:ext>
            </a:extLst>
          </a:blip>
          <a:srcRect b="14398"/>
          <a:stretch/>
        </p:blipFill>
        <p:spPr>
          <a:xfrm>
            <a:off x="274397" y="21839"/>
            <a:ext cx="6510649" cy="5159771"/>
          </a:xfrm>
          <a:prstGeom prst="rect">
            <a:avLst/>
          </a:prstGeom>
        </p:spPr>
      </p:pic>
      <p:pic>
        <p:nvPicPr>
          <p:cNvPr id="13" name="Grafik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48064" y="3429000"/>
            <a:ext cx="3744416" cy="2808312"/>
          </a:xfrm>
          <a:prstGeom prst="rect">
            <a:avLst/>
          </a:prstGeom>
          <a:ln>
            <a:noFill/>
          </a:ln>
          <a:effectLst>
            <a:outerShdw blurRad="190500" algn="tl" rotWithShape="0">
              <a:srgbClr val="000000">
                <a:alpha val="70000"/>
              </a:srgbClr>
            </a:outerShdw>
          </a:effectLst>
        </p:spPr>
      </p:pic>
      <p:sp>
        <p:nvSpPr>
          <p:cNvPr id="15" name="TextBox 7"/>
          <p:cNvSpPr txBox="1"/>
          <p:nvPr/>
        </p:nvSpPr>
        <p:spPr>
          <a:xfrm>
            <a:off x="6804248" y="1101657"/>
            <a:ext cx="1963423" cy="369332"/>
          </a:xfrm>
          <a:prstGeom prst="rect">
            <a:avLst/>
          </a:prstGeom>
          <a:noFill/>
        </p:spPr>
        <p:txBody>
          <a:bodyPr wrap="none" rtlCol="0">
            <a:spAutoFit/>
          </a:bodyPr>
          <a:lstStyle/>
          <a:p>
            <a:r>
              <a:rPr lang="en-US" baseline="0" dirty="0">
                <a:solidFill>
                  <a:schemeClr val="bg1">
                    <a:lumMod val="50000"/>
                  </a:schemeClr>
                </a:solidFill>
              </a:rPr>
              <a:t>[</a:t>
            </a:r>
            <a:r>
              <a:rPr lang="en-US" baseline="0" dirty="0" err="1">
                <a:solidFill>
                  <a:schemeClr val="bg1">
                    <a:lumMod val="50000"/>
                  </a:schemeClr>
                </a:solidFill>
              </a:rPr>
              <a:t>Stasko</a:t>
            </a:r>
            <a:r>
              <a:rPr lang="en-US" baseline="0" dirty="0">
                <a:solidFill>
                  <a:schemeClr val="bg1">
                    <a:lumMod val="50000"/>
                  </a:schemeClr>
                </a:solidFill>
              </a:rPr>
              <a:t> et al. 2007]</a:t>
            </a:r>
          </a:p>
        </p:txBody>
      </p:sp>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3057816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7544" y="0"/>
            <a:ext cx="7272808" cy="1143000"/>
          </a:xfrm>
        </p:spPr>
        <p:txBody>
          <a:bodyPr>
            <a:normAutofit/>
          </a:bodyPr>
          <a:lstStyle/>
          <a:p>
            <a:r>
              <a:rPr lang="en-US" dirty="0" err="1"/>
              <a:t>Caleydo</a:t>
            </a:r>
            <a:endParaRPr lang="en-US" dirty="0"/>
          </a:p>
        </p:txBody>
      </p:sp>
      <p:sp>
        <p:nvSpPr>
          <p:cNvPr id="10" name="Text Placeholder 3"/>
          <p:cNvSpPr txBox="1">
            <a:spLocks/>
          </p:cNvSpPr>
          <p:nvPr/>
        </p:nvSpPr>
        <p:spPr>
          <a:xfrm>
            <a:off x="2483768" y="6372285"/>
            <a:ext cx="1772548" cy="369083"/>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t>
            </a:r>
            <a:r>
              <a:rPr lang="en-US" sz="1800" dirty="0" err="1">
                <a:solidFill>
                  <a:schemeClr val="tx1">
                    <a:lumMod val="50000"/>
                    <a:lumOff val="50000"/>
                  </a:schemeClr>
                </a:solidFill>
              </a:rPr>
              <a:t>Streit</a:t>
            </a:r>
            <a:r>
              <a:rPr lang="en-US" sz="1800" dirty="0">
                <a:solidFill>
                  <a:schemeClr val="tx1">
                    <a:lumMod val="50000"/>
                    <a:lumOff val="50000"/>
                  </a:schemeClr>
                </a:solidFill>
              </a:rPr>
              <a:t> et al. 2012]</a:t>
            </a:r>
          </a:p>
        </p:txBody>
      </p:sp>
      <p:pic>
        <p:nvPicPr>
          <p:cNvPr id="9" name="Content Placeholder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60061" y="3717032"/>
            <a:ext cx="4611662" cy="2654138"/>
          </a:xfrm>
          <a:prstGeom prst="rect">
            <a:avLst/>
          </a:prstGeom>
          <a:ln>
            <a:noFill/>
          </a:ln>
          <a:effectLst>
            <a:outerShdw blurRad="190500" algn="tl" rotWithShape="0">
              <a:srgbClr val="000000">
                <a:alpha val="70000"/>
              </a:srgbClr>
            </a:outerShdw>
          </a:effectLst>
        </p:spPr>
      </p:pic>
      <p:pic>
        <p:nvPicPr>
          <p:cNvPr id="7" name="Picture 2" descr="Z:\alexsb\uni\papers\org.caleydo.papers\paper\2010_TVCG\figures\stack_n_flip_screenshot.png"/>
          <p:cNvPicPr>
            <a:picLocks noGrp="1" noChangeAspect="1" noChangeArrowheads="1"/>
          </p:cNvPicPr>
          <p:nvPr>
            <p:ph idx="1"/>
          </p:nvPr>
        </p:nvPicPr>
        <p:blipFill>
          <a:blip r:embed="rId3" cstate="print"/>
          <a:stretch>
            <a:fillRect/>
          </a:stretch>
        </p:blipFill>
        <p:spPr bwMode="auto">
          <a:xfrm>
            <a:off x="144016" y="3715118"/>
            <a:ext cx="3995936" cy="2649401"/>
          </a:xfrm>
          <a:prstGeom prst="rect">
            <a:avLst/>
          </a:prstGeom>
          <a:ln>
            <a:noFill/>
          </a:ln>
          <a:effectLst>
            <a:outerShdw blurRad="190500" algn="tl" rotWithShape="0">
              <a:srgbClr val="000000">
                <a:alpha val="70000"/>
              </a:srgbClr>
            </a:outerShdw>
          </a:effectLst>
        </p:spPr>
      </p:pic>
      <p:sp>
        <p:nvSpPr>
          <p:cNvPr id="11" name="Text Placeholder 3"/>
          <p:cNvSpPr txBox="1">
            <a:spLocks/>
          </p:cNvSpPr>
          <p:nvPr/>
        </p:nvSpPr>
        <p:spPr>
          <a:xfrm>
            <a:off x="7384797" y="6372285"/>
            <a:ext cx="1772548" cy="36908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t>
            </a:r>
            <a:r>
              <a:rPr lang="en-US" sz="1800" dirty="0" err="1">
                <a:solidFill>
                  <a:schemeClr val="tx1">
                    <a:lumMod val="50000"/>
                    <a:lumOff val="50000"/>
                  </a:schemeClr>
                </a:solidFill>
              </a:rPr>
              <a:t>Lex</a:t>
            </a:r>
            <a:r>
              <a:rPr lang="en-US" sz="1800" dirty="0">
                <a:solidFill>
                  <a:schemeClr val="tx1">
                    <a:lumMod val="50000"/>
                    <a:lumOff val="50000"/>
                  </a:schemeClr>
                </a:solidFill>
              </a:rPr>
              <a:t> et al. 2012]</a:t>
            </a:r>
          </a:p>
        </p:txBody>
      </p:sp>
      <p:pic>
        <p:nvPicPr>
          <p:cNvPr id="6" name="Grafik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9992" y="1365062"/>
            <a:ext cx="3240360" cy="2053251"/>
          </a:xfrm>
          <a:prstGeom prst="rect">
            <a:avLst/>
          </a:prstGeom>
          <a:ln>
            <a:noFill/>
          </a:ln>
          <a:effectLst>
            <a:outerShdw blurRad="190500" algn="tl" rotWithShape="0">
              <a:srgbClr val="000000">
                <a:alpha val="70000"/>
              </a:srgbClr>
            </a:outerShdw>
          </a:effectLst>
        </p:spPr>
      </p:pic>
      <p:pic>
        <p:nvPicPr>
          <p:cNvPr id="13" name="Grafik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2118" y="490624"/>
            <a:ext cx="3917834" cy="2938376"/>
          </a:xfrm>
          <a:prstGeom prst="rect">
            <a:avLst/>
          </a:prstGeom>
          <a:ln>
            <a:noFill/>
          </a:ln>
          <a:effectLst>
            <a:outerShdw blurRad="190500" algn="tl" rotWithShape="0">
              <a:srgbClr val="000000">
                <a:alpha val="70000"/>
              </a:srgbClr>
            </a:outerShdw>
          </a:effectLst>
        </p:spPr>
      </p:pic>
      <p:sp>
        <p:nvSpPr>
          <p:cNvPr id="14" name="Text Placeholder 3"/>
          <p:cNvSpPr txBox="1">
            <a:spLocks/>
          </p:cNvSpPr>
          <p:nvPr/>
        </p:nvSpPr>
        <p:spPr>
          <a:xfrm>
            <a:off x="2367404" y="44624"/>
            <a:ext cx="1772548" cy="369083"/>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t>
            </a:r>
            <a:r>
              <a:rPr lang="en-US" sz="1800" dirty="0" err="1">
                <a:solidFill>
                  <a:schemeClr val="tx1">
                    <a:lumMod val="50000"/>
                    <a:lumOff val="50000"/>
                  </a:schemeClr>
                </a:solidFill>
              </a:rPr>
              <a:t>Partl</a:t>
            </a:r>
            <a:r>
              <a:rPr lang="en-US" sz="1800" dirty="0">
                <a:solidFill>
                  <a:schemeClr val="tx1">
                    <a:lumMod val="50000"/>
                    <a:lumOff val="50000"/>
                  </a:schemeClr>
                </a:solidFill>
              </a:rPr>
              <a:t> et al. 2012]</a:t>
            </a:r>
          </a:p>
        </p:txBody>
      </p:sp>
    </p:spTree>
    <p:extLst>
      <p:ext uri="{BB962C8B-B14F-4D97-AF65-F5344CB8AC3E}">
        <p14:creationId xmlns:p14="http://schemas.microsoft.com/office/powerpoint/2010/main" val="395084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Clarification</a:t>
            </a:r>
            <a:endParaRPr lang="en-US" dirty="0"/>
          </a:p>
        </p:txBody>
      </p:sp>
      <p:sp>
        <p:nvSpPr>
          <p:cNvPr id="3" name="Inhaltsplatzhalter 2"/>
          <p:cNvSpPr>
            <a:spLocks noGrp="1"/>
          </p:cNvSpPr>
          <p:nvPr>
            <p:ph idx="1"/>
          </p:nvPr>
        </p:nvSpPr>
        <p:spPr/>
        <p:txBody>
          <a:bodyPr/>
          <a:lstStyle/>
          <a:p>
            <a:r>
              <a:rPr lang="en-US"/>
              <a:t>Part III orthogonal to Part I and II</a:t>
            </a:r>
          </a:p>
          <a:p>
            <a:pPr lvl="1"/>
            <a:endParaRPr lang="en-US"/>
          </a:p>
          <a:p>
            <a:pPr lvl="1"/>
            <a:r>
              <a:rPr lang="en-US"/>
              <a:t>Could be linking on data/view/interaction level</a:t>
            </a:r>
          </a:p>
          <a:p>
            <a:pPr lvl="1"/>
            <a:endParaRPr lang="en-US"/>
          </a:p>
          <a:p>
            <a:pPr lvl="1"/>
            <a:r>
              <a:rPr lang="en-US"/>
              <a:t>Could be any linking technique</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4</a:t>
            </a:fld>
            <a:endParaRPr lang="en-US" dirty="0"/>
          </a:p>
        </p:txBody>
      </p:sp>
    </p:spTree>
    <p:extLst>
      <p:ext uri="{BB962C8B-B14F-4D97-AF65-F5344CB8AC3E}">
        <p14:creationId xmlns:p14="http://schemas.microsoft.com/office/powerpoint/2010/main" val="3786589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Application?</a:t>
            </a:r>
          </a:p>
        </p:txBody>
      </p:sp>
      <p:sp>
        <p:nvSpPr>
          <p:cNvPr id="3" name="Content Placeholder 2"/>
          <p:cNvSpPr>
            <a:spLocks noGrp="1"/>
          </p:cNvSpPr>
          <p:nvPr>
            <p:ph idx="1"/>
          </p:nvPr>
        </p:nvSpPr>
        <p:spPr/>
        <p:txBody>
          <a:bodyPr>
            <a:noAutofit/>
          </a:bodyPr>
          <a:lstStyle/>
          <a:p>
            <a:r>
              <a:rPr lang="en-US" sz="2800" dirty="0">
                <a:solidFill>
                  <a:srgbClr val="00ACDC"/>
                </a:solidFill>
              </a:rPr>
              <a:t>Super Application </a:t>
            </a:r>
            <a:r>
              <a:rPr lang="en-US" sz="2800" dirty="0"/>
              <a:t>that can visualize everything</a:t>
            </a:r>
          </a:p>
          <a:p>
            <a:r>
              <a:rPr lang="en-US" sz="2800" dirty="0">
                <a:solidFill>
                  <a:schemeClr val="accent6">
                    <a:lumMod val="75000"/>
                  </a:schemeClr>
                </a:solidFill>
              </a:rPr>
              <a:t>Not Feasible! </a:t>
            </a:r>
            <a:r>
              <a:rPr lang="en-US" sz="2800" dirty="0"/>
              <a:t>Solution: use existing applications</a:t>
            </a:r>
          </a:p>
          <a:p>
            <a:r>
              <a:rPr lang="en-US" sz="2800" dirty="0"/>
              <a:t>Downsides:</a:t>
            </a:r>
          </a:p>
          <a:p>
            <a:pPr lvl="1"/>
            <a:r>
              <a:rPr lang="en-US" dirty="0"/>
              <a:t>not integrated</a:t>
            </a:r>
          </a:p>
          <a:p>
            <a:pPr lvl="1"/>
            <a:r>
              <a:rPr lang="en-US" dirty="0"/>
              <a:t>no highlighting, linking, etc.</a:t>
            </a:r>
            <a:endParaRPr lang="en-US" sz="2800" dirty="0"/>
          </a:p>
          <a:p>
            <a:pPr marL="0" indent="0" algn="ctr">
              <a:buNone/>
            </a:pPr>
            <a:endParaRPr lang="en-US" sz="2800" dirty="0">
              <a:solidFill>
                <a:srgbClr val="00A650"/>
              </a:solidFill>
            </a:endParaRPr>
          </a:p>
        </p:txBody>
      </p:sp>
      <p:sp>
        <p:nvSpPr>
          <p:cNvPr id="5" name="Slide Number Placeholder 4"/>
          <p:cNvSpPr>
            <a:spLocks noGrp="1"/>
          </p:cNvSpPr>
          <p:nvPr>
            <p:ph type="sldNum" sz="quarter" idx="12"/>
          </p:nvPr>
        </p:nvSpPr>
        <p:spPr/>
        <p:txBody>
          <a:bodyPr/>
          <a:lstStyle/>
          <a:p>
            <a:fld id="{30742C3F-4840-460C-ADF2-7005A7FA8881}" type="slidenum">
              <a:rPr lang="en-US" smtClean="0"/>
              <a:t>40</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40152" y="2924944"/>
            <a:ext cx="2804914" cy="20756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
        <p:nvSpPr>
          <p:cNvPr id="7" name="Rectangle 5"/>
          <p:cNvSpPr/>
          <p:nvPr/>
        </p:nvSpPr>
        <p:spPr>
          <a:xfrm>
            <a:off x="-1476672" y="5085184"/>
            <a:ext cx="6775786" cy="1036915"/>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dirty="0">
                <a:solidFill>
                  <a:schemeClr val="tx1">
                    <a:lumMod val="65000"/>
                    <a:lumOff val="35000"/>
                  </a:schemeClr>
                </a:solidFill>
              </a:rPr>
              <a:t>Can we solve this?</a:t>
            </a:r>
          </a:p>
        </p:txBody>
      </p:sp>
    </p:spTree>
    <p:extLst>
      <p:ext uri="{BB962C8B-B14F-4D97-AF65-F5344CB8AC3E}">
        <p14:creationId xmlns:p14="http://schemas.microsoft.com/office/powerpoint/2010/main" val="244800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4000" dirty="0"/>
              <a:t>Snap-Together Visualizations</a:t>
            </a:r>
          </a:p>
        </p:txBody>
      </p:sp>
      <p:sp>
        <p:nvSpPr>
          <p:cNvPr id="6" name="Inhaltsplatzhalter 5"/>
          <p:cNvSpPr>
            <a:spLocks noGrp="1"/>
          </p:cNvSpPr>
          <p:nvPr>
            <p:ph idx="1"/>
          </p:nvPr>
        </p:nvSpPr>
        <p:spPr/>
        <p:txBody>
          <a:bodyPr/>
          <a:lstStyle/>
          <a:p>
            <a:r>
              <a:rPr lang="en-US" dirty="0"/>
              <a:t>Linking &amp; brushing across multiple applications</a:t>
            </a:r>
          </a:p>
        </p:txBody>
      </p:sp>
      <p:sp>
        <p:nvSpPr>
          <p:cNvPr id="4" name="Text Placeholder 3"/>
          <p:cNvSpPr txBox="1">
            <a:spLocks/>
          </p:cNvSpPr>
          <p:nvPr/>
        </p:nvSpPr>
        <p:spPr>
          <a:xfrm>
            <a:off x="5446508" y="1124744"/>
            <a:ext cx="3384377" cy="4200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bg1">
                    <a:lumMod val="50000"/>
                  </a:schemeClr>
                </a:solidFill>
              </a:rPr>
              <a:t>[North and </a:t>
            </a:r>
            <a:r>
              <a:rPr lang="en-US" sz="1800" dirty="0" err="1">
                <a:solidFill>
                  <a:schemeClr val="bg1">
                    <a:lumMod val="50000"/>
                  </a:schemeClr>
                </a:solidFill>
              </a:rPr>
              <a:t>Shneiderman</a:t>
            </a:r>
            <a:r>
              <a:rPr lang="en-US" sz="1800" dirty="0">
                <a:solidFill>
                  <a:schemeClr val="bg1">
                    <a:lumMod val="50000"/>
                  </a:schemeClr>
                </a:solidFill>
              </a:rPr>
              <a:t> 2000]</a:t>
            </a:r>
          </a:p>
        </p:txBody>
      </p:sp>
      <p:pic>
        <p:nvPicPr>
          <p:cNvPr id="3" name="Grafik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60" y="2240244"/>
            <a:ext cx="6184508" cy="4084292"/>
          </a:xfrm>
          <a:prstGeom prst="rect">
            <a:avLst/>
          </a:prstGeom>
          <a:ln>
            <a:noFill/>
          </a:ln>
          <a:effectLst>
            <a:outerShdw blurRad="190500" algn="tl" rotWithShape="0">
              <a:srgbClr val="000000">
                <a:alpha val="70000"/>
              </a:srgbClr>
            </a:outerShdw>
          </a:effectLst>
        </p:spPr>
      </p:pic>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pic>
        <p:nvPicPr>
          <p:cNvPr id="8" name="Grafik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5313" y="0"/>
            <a:ext cx="2374438" cy="752569"/>
          </a:xfrm>
          <a:prstGeom prst="rect">
            <a:avLst/>
          </a:prstGeom>
        </p:spPr>
      </p:pic>
      <p:sp>
        <p:nvSpPr>
          <p:cNvPr id="9" name="Text Placeholder 3"/>
          <p:cNvSpPr txBox="1">
            <a:spLocks/>
          </p:cNvSpPr>
          <p:nvPr/>
        </p:nvSpPr>
        <p:spPr>
          <a:xfrm>
            <a:off x="53107" y="692696"/>
            <a:ext cx="2649520" cy="50405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Juxtaposition</a:t>
            </a:r>
          </a:p>
        </p:txBody>
      </p:sp>
    </p:spTree>
    <p:extLst>
      <p:ext uri="{BB962C8B-B14F-4D97-AF65-F5344CB8AC3E}">
        <p14:creationId xmlns:p14="http://schemas.microsoft.com/office/powerpoint/2010/main" val="1354007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Visual Linking </a:t>
            </a:r>
            <a:br>
              <a:rPr lang="en-US" dirty="0"/>
            </a:br>
            <a:r>
              <a:rPr lang="en-US" dirty="0"/>
              <a:t>Across Applications</a:t>
            </a:r>
          </a:p>
        </p:txBody>
      </p:sp>
      <p:sp>
        <p:nvSpPr>
          <p:cNvPr id="4" name="Text Placeholder 3"/>
          <p:cNvSpPr>
            <a:spLocks noGrp="1"/>
          </p:cNvSpPr>
          <p:nvPr>
            <p:ph type="body" idx="1"/>
          </p:nvPr>
        </p:nvSpPr>
        <p:spPr/>
        <p:txBody>
          <a:bodyPr>
            <a:normAutofit/>
          </a:bodyPr>
          <a:lstStyle/>
          <a:p>
            <a:r>
              <a:rPr lang="en-US" sz="1800" dirty="0"/>
              <a:t>[</a:t>
            </a:r>
            <a:r>
              <a:rPr lang="en-US" sz="1800" dirty="0" err="1"/>
              <a:t>Waldner</a:t>
            </a:r>
            <a:r>
              <a:rPr lang="en-US" sz="1800" dirty="0"/>
              <a:t>, GI 2010] – best paper award</a:t>
            </a:r>
          </a:p>
        </p:txBody>
      </p:sp>
      <p:sp>
        <p:nvSpPr>
          <p:cNvPr id="6" name="Slide Number Placeholder 5"/>
          <p:cNvSpPr>
            <a:spLocks noGrp="1"/>
          </p:cNvSpPr>
          <p:nvPr>
            <p:ph type="sldNum" sz="quarter" idx="12"/>
          </p:nvPr>
        </p:nvSpPr>
        <p:spPr/>
        <p:txBody>
          <a:bodyPr/>
          <a:lstStyle/>
          <a:p>
            <a:fld id="{30742C3F-4840-460C-ADF2-7005A7FA8881}" type="slidenum">
              <a:rPr lang="en-US" smtClean="0"/>
              <a:pPr/>
              <a:t>42</a:t>
            </a:fld>
            <a:endParaRPr lang="en-US" dirty="0"/>
          </a:p>
        </p:txBody>
      </p:sp>
      <p:sp>
        <p:nvSpPr>
          <p:cNvPr id="2" name="Bildplatzhalter 1"/>
          <p:cNvSpPr>
            <a:spLocks noGrp="1"/>
          </p:cNvSpPr>
          <p:nvPr>
            <p:ph type="pic" sz="quarter" idx="13"/>
          </p:nvPr>
        </p:nvSpPr>
        <p:spPr/>
      </p:sp>
      <p:pic>
        <p:nvPicPr>
          <p:cNvPr id="7" name="Picture 2"/>
          <p:cNvPicPr>
            <a:picLocks noChangeAspect="1" noChangeArrowheads="1"/>
          </p:cNvPicPr>
          <p:nvPr/>
        </p:nvPicPr>
        <p:blipFill>
          <a:blip r:embed="rId3" cstate="hqprint">
            <a:extLst>
              <a:ext uri="{28A0092B-C50C-407E-A947-70E740481C1C}">
                <a14:useLocalDpi xmlns:a14="http://schemas.microsoft.com/office/drawing/2010/main"/>
              </a:ext>
            </a:extLst>
          </a:blip>
          <a:stretch>
            <a:fillRect/>
          </a:stretch>
        </p:blipFill>
        <p:spPr bwMode="auto">
          <a:xfrm>
            <a:off x="5258646" y="2250916"/>
            <a:ext cx="4065882" cy="2514286"/>
          </a:xfrm>
          <a:prstGeom prst="rect">
            <a:avLst/>
          </a:prstGeom>
          <a:ln>
            <a:solidFill>
              <a:schemeClr val="bg1"/>
            </a:solidFill>
          </a:ln>
          <a:effectLst>
            <a:reflection blurRad="6350" stA="50000" endA="275" endPos="40000" dist="101600" dir="5400000" sy="-100000" algn="bl" rotWithShape="0"/>
          </a:effectLst>
          <a:scene3d>
            <a:camera prst="perspectiveLeft">
              <a:rot lat="0" lon="2400000" rev="0"/>
            </a:camera>
            <a:lightRig rig="threePt" dir="t"/>
          </a:scene3d>
          <a:sp3d z="69850"/>
        </p:spPr>
      </p:pic>
      <p:sp>
        <p:nvSpPr>
          <p:cNvPr id="9" name="Text Placeholder 3"/>
          <p:cNvSpPr txBox="1">
            <a:spLocks/>
          </p:cNvSpPr>
          <p:nvPr/>
        </p:nvSpPr>
        <p:spPr>
          <a:xfrm>
            <a:off x="59671" y="3508059"/>
            <a:ext cx="4792628" cy="465517"/>
          </a:xfrm>
          <a:prstGeom prst="rect">
            <a:avLst/>
          </a:prstGeom>
        </p:spPr>
        <p:txBody>
          <a:bodyPr>
            <a:noAutofit/>
          </a:bodyPr>
          <a:lstStyle/>
          <a:p>
            <a:pPr marL="0" marR="0" lvl="0" indent="0" algn="ctr" defTabSz="914400" rtl="0" eaLnBrk="1" fontAlgn="auto" latinLnBrk="0" hangingPunct="1">
              <a:lnSpc>
                <a:spcPct val="100000"/>
              </a:lnSpc>
              <a:spcBef>
                <a:spcPct val="20000"/>
              </a:spcBef>
              <a:spcAft>
                <a:spcPts val="0"/>
              </a:spcAft>
              <a:buClr>
                <a:srgbClr val="00ACDC"/>
              </a:buClr>
              <a:buSzTx/>
              <a:buFont typeface="Arial" pitchFamily="34" charset="0"/>
              <a:buNone/>
              <a:tabLst>
                <a:tab pos="7172325" algn="r"/>
              </a:tabLst>
              <a:defRPr/>
            </a:pPr>
            <a:r>
              <a:rPr kumimoji="0" lang="en-US" sz="1400" b="0" i="0" u="none" strike="noStrike" kern="1200" cap="none" spc="0" normalizeH="0" baseline="0" noProof="0">
                <a:ln>
                  <a:noFill/>
                </a:ln>
                <a:solidFill>
                  <a:srgbClr val="00ACDC"/>
                </a:solidFill>
                <a:effectLst/>
                <a:uLnTx/>
                <a:uFillTx/>
                <a:latin typeface="+mn-lt"/>
                <a:ea typeface="+mn-ea"/>
                <a:cs typeface="+mn-cs"/>
              </a:rPr>
              <a:t>Manuela</a:t>
            </a:r>
            <a:r>
              <a:rPr kumimoji="0" lang="en-US" sz="1400" b="0" i="0" u="none" strike="noStrike" kern="1200" cap="none" spc="0" normalizeH="0" noProof="0">
                <a:ln>
                  <a:noFill/>
                </a:ln>
                <a:solidFill>
                  <a:srgbClr val="00ACDC"/>
                </a:solidFill>
                <a:effectLst/>
                <a:uLnTx/>
                <a:uFillTx/>
                <a:latin typeface="+mn-lt"/>
                <a:ea typeface="+mn-ea"/>
                <a:cs typeface="+mn-cs"/>
              </a:rPr>
              <a:t> Waldner</a:t>
            </a:r>
            <a:endParaRPr kumimoji="0" lang="en-US" sz="1400" b="0" i="0" u="none" strike="noStrike" kern="1200" cap="none" spc="0" normalizeH="0" baseline="0" noProof="0" dirty="0">
              <a:ln>
                <a:noFill/>
              </a:ln>
              <a:solidFill>
                <a:srgbClr val="00ACDC"/>
              </a:solidFill>
              <a:effectLst/>
              <a:uLnTx/>
              <a:uFillTx/>
              <a:latin typeface="+mn-lt"/>
              <a:ea typeface="+mn-ea"/>
              <a:cs typeface="+mn-cs"/>
            </a:endParaRPr>
          </a:p>
        </p:txBody>
      </p:sp>
      <p:pic>
        <p:nvPicPr>
          <p:cNvPr id="10" name="Picture 2"/>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598129" y="283459"/>
            <a:ext cx="1857485" cy="3224600"/>
          </a:xfrm>
          <a:prstGeom prst="rect">
            <a:avLst/>
          </a:prstGeom>
          <a:ln>
            <a:noFill/>
          </a:ln>
          <a:effectLst>
            <a:outerShdw blurRad="190500" algn="tl" rotWithShape="0">
              <a:srgbClr val="000000">
                <a:alpha val="70000"/>
              </a:srgbClr>
            </a:outerShdw>
          </a:effectLst>
        </p:spPr>
      </p:pic>
      <p:sp>
        <p:nvSpPr>
          <p:cNvPr id="11"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9791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457200" y="714375"/>
            <a:ext cx="8228013"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lgn="ctr"/>
            <a:r>
              <a:rPr lang="en-US" sz="3200">
                <a:solidFill>
                  <a:srgbClr val="808080"/>
                </a:solidFill>
              </a:rPr>
              <a:t>Motivation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0713"/>
            <a:ext cx="9144000" cy="571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23051952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0713"/>
            <a:ext cx="9144000" cy="571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617538"/>
            <a:ext cx="9144000" cy="571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14411080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3350" y="2535510"/>
            <a:ext cx="6970713" cy="4129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03350" y="3470548"/>
            <a:ext cx="6970713" cy="3198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el 1"/>
          <p:cNvSpPr>
            <a:spLocks noGrp="1"/>
          </p:cNvSpPr>
          <p:nvPr>
            <p:ph type="title"/>
          </p:nvPr>
        </p:nvSpPr>
        <p:spPr/>
        <p:txBody>
          <a:bodyPr>
            <a:normAutofit/>
          </a:bodyPr>
          <a:lstStyle/>
          <a:p>
            <a:r>
              <a:rPr lang="en-US" dirty="0"/>
              <a:t>Visual Links Across Applications</a:t>
            </a:r>
          </a:p>
        </p:txBody>
      </p:sp>
      <p:sp>
        <p:nvSpPr>
          <p:cNvPr id="5"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50416516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6588" y="3470821"/>
            <a:ext cx="4297362" cy="17065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48263" y="3175546"/>
            <a:ext cx="3024187" cy="344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65738" y="3932783"/>
            <a:ext cx="2727325" cy="1368425"/>
          </a:xfrm>
          <a:prstGeom prst="rect">
            <a:avLst/>
          </a:prstGeom>
          <a:noFill/>
          <a:ln w="9360">
            <a:solidFill>
              <a:srgbClr val="000000"/>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el 1"/>
          <p:cNvSpPr>
            <a:spLocks noGrp="1"/>
          </p:cNvSpPr>
          <p:nvPr>
            <p:ph type="title"/>
          </p:nvPr>
        </p:nvSpPr>
        <p:spPr/>
        <p:txBody>
          <a:bodyPr>
            <a:normAutofit/>
          </a:bodyPr>
          <a:lstStyle/>
          <a:p>
            <a:r>
              <a:rPr lang="en-US" dirty="0"/>
              <a:t>Triggering Selections</a:t>
            </a:r>
          </a:p>
        </p:txBody>
      </p:sp>
      <p:sp>
        <p:nvSpPr>
          <p:cNvPr id="5" name="Inhaltsplatzhalter 4"/>
          <p:cNvSpPr>
            <a:spLocks noGrp="1"/>
          </p:cNvSpPr>
          <p:nvPr>
            <p:ph idx="1"/>
          </p:nvPr>
        </p:nvSpPr>
        <p:spPr/>
        <p:txBody>
          <a:bodyPr/>
          <a:lstStyle/>
          <a:p>
            <a:pPr>
              <a:spcBef>
                <a:spcPts val="600"/>
              </a:spcBef>
            </a:pPr>
            <a:r>
              <a:rPr lang="de-AT" dirty="0" err="1">
                <a:solidFill>
                  <a:srgbClr val="000000"/>
                </a:solidFill>
              </a:rPr>
              <a:t>Determined</a:t>
            </a:r>
            <a:r>
              <a:rPr lang="de-AT" dirty="0">
                <a:solidFill>
                  <a:srgbClr val="000000"/>
                </a:solidFill>
              </a:rPr>
              <a:t> </a:t>
            </a:r>
            <a:r>
              <a:rPr lang="de-AT" dirty="0" err="1">
                <a:solidFill>
                  <a:srgbClr val="000000"/>
                </a:solidFill>
              </a:rPr>
              <a:t>by</a:t>
            </a:r>
            <a:r>
              <a:rPr lang="de-AT" dirty="0">
                <a:solidFill>
                  <a:srgbClr val="000000"/>
                </a:solidFill>
              </a:rPr>
              <a:t> individual </a:t>
            </a:r>
            <a:r>
              <a:rPr lang="de-AT" dirty="0" err="1">
                <a:solidFill>
                  <a:srgbClr val="000000"/>
                </a:solidFill>
              </a:rPr>
              <a:t>application</a:t>
            </a:r>
            <a:endParaRPr lang="en-US" dirty="0">
              <a:solidFill>
                <a:srgbClr val="000000"/>
              </a:solidFill>
            </a:endParaRPr>
          </a:p>
          <a:p>
            <a:pPr>
              <a:spcBef>
                <a:spcPts val="600"/>
              </a:spcBef>
            </a:pPr>
            <a:endParaRPr lang="en-US" dirty="0">
              <a:solidFill>
                <a:srgbClr val="000000"/>
              </a:solidFill>
            </a:endParaRPr>
          </a:p>
          <a:p>
            <a:pPr>
              <a:spcBef>
                <a:spcPts val="600"/>
              </a:spcBef>
            </a:pPr>
            <a:endParaRPr lang="en-US" dirty="0">
              <a:solidFill>
                <a:srgbClr val="000000"/>
              </a:solidFill>
            </a:endParaRPr>
          </a:p>
          <a:p>
            <a:pPr>
              <a:spcBef>
                <a:spcPts val="600"/>
              </a:spcBef>
            </a:pPr>
            <a:endParaRPr lang="en-US" dirty="0">
              <a:solidFill>
                <a:srgbClr val="000000"/>
              </a:solidFill>
            </a:endParaRPr>
          </a:p>
          <a:p>
            <a:pPr>
              <a:spcBef>
                <a:spcPts val="600"/>
              </a:spcBef>
            </a:pPr>
            <a:endParaRPr lang="en-US" dirty="0">
              <a:solidFill>
                <a:srgbClr val="000000"/>
              </a:solidFill>
            </a:endParaRPr>
          </a:p>
          <a:p>
            <a:pPr>
              <a:spcBef>
                <a:spcPts val="600"/>
              </a:spcBef>
            </a:pPr>
            <a:endParaRPr lang="en-US" dirty="0">
              <a:solidFill>
                <a:srgbClr val="000000"/>
              </a:solidFill>
            </a:endParaRPr>
          </a:p>
          <a:p>
            <a:pPr>
              <a:spcBef>
                <a:spcPts val="600"/>
              </a:spcBef>
            </a:pPr>
            <a:endParaRPr lang="en-US" dirty="0">
              <a:solidFill>
                <a:srgbClr val="000000"/>
              </a:solidFill>
            </a:endParaRPr>
          </a:p>
          <a:p>
            <a:pPr>
              <a:spcBef>
                <a:spcPts val="600"/>
              </a:spcBef>
            </a:pPr>
            <a:endParaRPr lang="en-US" dirty="0">
              <a:solidFill>
                <a:srgbClr val="000000"/>
              </a:solidFill>
            </a:endParaRPr>
          </a:p>
          <a:p>
            <a:endParaRPr lang="en-US" dirty="0"/>
          </a:p>
        </p:txBody>
      </p:sp>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203037605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3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3350" y="2538685"/>
            <a:ext cx="6985000" cy="4130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68538" y="2695773"/>
            <a:ext cx="1368425" cy="157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el 1"/>
          <p:cNvSpPr>
            <a:spLocks noGrp="1"/>
          </p:cNvSpPr>
          <p:nvPr>
            <p:ph type="title"/>
          </p:nvPr>
        </p:nvSpPr>
        <p:spPr/>
        <p:txBody>
          <a:bodyPr>
            <a:normAutofit/>
          </a:bodyPr>
          <a:lstStyle/>
          <a:p>
            <a:r>
              <a:rPr lang="en-US" dirty="0"/>
              <a:t>Visual Links Across Applications</a:t>
            </a:r>
          </a:p>
        </p:txBody>
      </p:sp>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184394228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Visual Links Across Applications</a:t>
            </a:r>
          </a:p>
        </p:txBody>
      </p:sp>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7969" y="2540272"/>
            <a:ext cx="6981825" cy="4129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5487360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0825" y="3237011"/>
            <a:ext cx="4465638" cy="17049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blipFill dpi="0" rotWithShape="0">
                  <a:blip/>
                  <a:srcRect/>
                  <a:stretch>
                    <a:fillRect/>
                  </a:stretch>
                </a:blipFill>
              </a14:hiddenFill>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32363" y="2946499"/>
            <a:ext cx="3998912" cy="24987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blipFill dpi="0" rotWithShape="0">
                  <a:blip/>
                  <a:srcRect/>
                  <a:stretch>
                    <a:fillRect/>
                  </a:stretch>
                </a:blipFill>
              </a14:hiddenFill>
            </a:ext>
          </a:extLst>
        </p:spPr>
      </p:pic>
      <p:sp>
        <p:nvSpPr>
          <p:cNvPr id="2" name="Titel 1"/>
          <p:cNvSpPr>
            <a:spLocks noGrp="1"/>
          </p:cNvSpPr>
          <p:nvPr>
            <p:ph type="title"/>
          </p:nvPr>
        </p:nvSpPr>
        <p:spPr/>
        <p:txBody>
          <a:bodyPr/>
          <a:lstStyle/>
          <a:p>
            <a:r>
              <a:rPr lang="en-US"/>
              <a:t>Selection Mapping</a:t>
            </a:r>
            <a:endParaRPr lang="en-US" dirty="0"/>
          </a:p>
        </p:txBody>
      </p:sp>
      <p:sp>
        <p:nvSpPr>
          <p:cNvPr id="3" name="Inhaltsplatzhalter 2"/>
          <p:cNvSpPr>
            <a:spLocks noGrp="1"/>
          </p:cNvSpPr>
          <p:nvPr>
            <p:ph idx="1"/>
          </p:nvPr>
        </p:nvSpPr>
        <p:spPr/>
        <p:txBody>
          <a:bodyPr/>
          <a:lstStyle/>
          <a:p>
            <a:pPr>
              <a:spcBef>
                <a:spcPts val="600"/>
              </a:spcBef>
            </a:pPr>
            <a:r>
              <a:rPr lang="en-US" dirty="0">
                <a:solidFill>
                  <a:srgbClr val="000000"/>
                </a:solidFill>
              </a:rPr>
              <a:t>Applications evaluate incoming selection ID</a:t>
            </a:r>
          </a:p>
          <a:p>
            <a:pPr>
              <a:spcBef>
                <a:spcPts val="600"/>
              </a:spcBef>
            </a:pPr>
            <a:endParaRPr lang="en-US" dirty="0">
              <a:solidFill>
                <a:srgbClr val="000000"/>
              </a:solidFill>
            </a:endParaRPr>
          </a:p>
          <a:p>
            <a:endParaRPr lang="en-US" dirty="0"/>
          </a:p>
        </p:txBody>
      </p:sp>
      <p:sp>
        <p:nvSpPr>
          <p:cNvPr id="6"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191519722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View vs. Visualization</a:t>
            </a:r>
            <a:endParaRPr lang="en-US" dirty="0"/>
          </a:p>
        </p:txBody>
      </p:sp>
      <p:sp>
        <p:nvSpPr>
          <p:cNvPr id="8" name="Inhaltsplatzhalter 7"/>
          <p:cNvSpPr>
            <a:spLocks noGrp="1"/>
          </p:cNvSpPr>
          <p:nvPr>
            <p:ph idx="1"/>
          </p:nvPr>
        </p:nvSpPr>
        <p:spPr>
          <a:xfrm>
            <a:off x="457200" y="1600201"/>
            <a:ext cx="8579296" cy="4525963"/>
          </a:xfrm>
        </p:spPr>
        <p:txBody>
          <a:bodyPr>
            <a:normAutofit/>
          </a:bodyPr>
          <a:lstStyle/>
          <a:p>
            <a:r>
              <a:rPr lang="en-US">
                <a:solidFill>
                  <a:schemeClr val="accent3"/>
                </a:solidFill>
              </a:rPr>
              <a:t>Visualization</a:t>
            </a:r>
          </a:p>
          <a:p>
            <a:pPr lvl="1"/>
            <a:r>
              <a:rPr lang="en-US"/>
              <a:t>Visual representation that</a:t>
            </a:r>
          </a:p>
          <a:p>
            <a:pPr lvl="2"/>
            <a:r>
              <a:rPr lang="en-US"/>
              <a:t>is based on (non-visual) data</a:t>
            </a:r>
          </a:p>
          <a:p>
            <a:pPr lvl="2"/>
            <a:r>
              <a:rPr lang="en-US"/>
              <a:t>produces an image</a:t>
            </a:r>
          </a:p>
          <a:p>
            <a:pPr lvl="2"/>
            <a:r>
              <a:rPr lang="en-US"/>
              <a:t>is readable and recognizable</a:t>
            </a:r>
          </a:p>
          <a:p>
            <a:r>
              <a:rPr lang="en-US">
                <a:solidFill>
                  <a:srgbClr val="00ACDC"/>
                </a:solidFill>
              </a:rPr>
              <a:t>View</a:t>
            </a:r>
            <a:endParaRPr lang="en-US"/>
          </a:p>
          <a:p>
            <a:pPr lvl="1"/>
            <a:r>
              <a:rPr lang="en-US"/>
              <a:t>Physical display space (most often 2D) where a visual structure is rendered </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5</a:t>
            </a:fld>
            <a:endParaRPr lang="en-US" dirty="0"/>
          </a:p>
        </p:txBody>
      </p:sp>
      <p:sp>
        <p:nvSpPr>
          <p:cNvPr id="9" name="Textfeld 8"/>
          <p:cNvSpPr txBox="1"/>
          <p:nvPr/>
        </p:nvSpPr>
        <p:spPr>
          <a:xfrm>
            <a:off x="2677953" y="4568485"/>
            <a:ext cx="4827714" cy="369332"/>
          </a:xfrm>
          <a:prstGeom prst="rect">
            <a:avLst/>
          </a:prstGeom>
          <a:noFill/>
        </p:spPr>
        <p:txBody>
          <a:bodyPr wrap="square" rtlCol="0">
            <a:spAutoFit/>
          </a:bodyPr>
          <a:lstStyle/>
          <a:p>
            <a:r>
              <a:rPr lang="en-US">
                <a:solidFill>
                  <a:schemeClr val="bg1">
                    <a:lumMod val="50000"/>
                  </a:schemeClr>
                </a:solidFill>
              </a:rPr>
              <a:t>[Card, Mackinlay and Shneiderman 1999]</a:t>
            </a:r>
            <a:endParaRPr lang="en-US" dirty="0">
              <a:solidFill>
                <a:schemeClr val="bg1">
                  <a:lumMod val="50000"/>
                </a:schemeClr>
              </a:solidFill>
            </a:endParaRPr>
          </a:p>
        </p:txBody>
      </p:sp>
      <p:sp>
        <p:nvSpPr>
          <p:cNvPr id="11" name="Textfeld 10"/>
          <p:cNvSpPr txBox="1"/>
          <p:nvPr/>
        </p:nvSpPr>
        <p:spPr>
          <a:xfrm>
            <a:off x="2699792" y="1763524"/>
            <a:ext cx="4827714" cy="369332"/>
          </a:xfrm>
          <a:prstGeom prst="rect">
            <a:avLst/>
          </a:prstGeom>
          <a:noFill/>
        </p:spPr>
        <p:txBody>
          <a:bodyPr wrap="square" rtlCol="0">
            <a:spAutoFit/>
          </a:bodyPr>
          <a:lstStyle/>
          <a:p>
            <a:r>
              <a:rPr lang="en-US" dirty="0">
                <a:solidFill>
                  <a:schemeClr val="bg1">
                    <a:lumMod val="50000"/>
                  </a:schemeClr>
                </a:solidFill>
              </a:rPr>
              <a:t>[</a:t>
            </a:r>
            <a:r>
              <a:rPr lang="en-US" dirty="0" err="1">
                <a:solidFill>
                  <a:schemeClr val="bg1">
                    <a:lumMod val="50000"/>
                  </a:schemeClr>
                </a:solidFill>
              </a:rPr>
              <a:t>Kosara</a:t>
            </a:r>
            <a:r>
              <a:rPr lang="en-US" dirty="0">
                <a:solidFill>
                  <a:schemeClr val="bg1">
                    <a:lumMod val="50000"/>
                  </a:schemeClr>
                </a:solidFill>
              </a:rPr>
              <a:t> 2008]</a:t>
            </a:r>
          </a:p>
        </p:txBody>
      </p:sp>
    </p:spTree>
    <p:extLst>
      <p:ext uri="{BB962C8B-B14F-4D97-AF65-F5344CB8AC3E}">
        <p14:creationId xmlns:p14="http://schemas.microsoft.com/office/powerpoint/2010/main" val="746675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3350" y="2540272"/>
            <a:ext cx="6981825" cy="4129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el 1"/>
          <p:cNvSpPr>
            <a:spLocks noGrp="1"/>
          </p:cNvSpPr>
          <p:nvPr>
            <p:ph type="title"/>
          </p:nvPr>
        </p:nvSpPr>
        <p:spPr/>
        <p:txBody>
          <a:bodyPr>
            <a:normAutofit/>
          </a:bodyPr>
          <a:lstStyle/>
          <a:p>
            <a:r>
              <a:rPr lang="en-US" dirty="0"/>
              <a:t>Visual Links Across Applications</a:t>
            </a:r>
          </a:p>
        </p:txBody>
      </p:sp>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345126822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3350" y="2540272"/>
            <a:ext cx="6970713" cy="4129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el 1"/>
          <p:cNvSpPr>
            <a:spLocks noGrp="1"/>
          </p:cNvSpPr>
          <p:nvPr>
            <p:ph type="title"/>
          </p:nvPr>
        </p:nvSpPr>
        <p:spPr/>
        <p:txBody>
          <a:bodyPr/>
          <a:lstStyle/>
          <a:p>
            <a:r>
              <a:rPr lang="en-US" dirty="0"/>
              <a:t>Visual Links Across Applications</a:t>
            </a:r>
          </a:p>
        </p:txBody>
      </p:sp>
      <p:sp>
        <p:nvSpPr>
          <p:cNvPr id="3" name="Inhaltsplatzhalter 2"/>
          <p:cNvSpPr>
            <a:spLocks noGrp="1"/>
          </p:cNvSpPr>
          <p:nvPr>
            <p:ph idx="1"/>
          </p:nvPr>
        </p:nvSpPr>
        <p:spPr/>
        <p:txBody>
          <a:bodyPr/>
          <a:lstStyle/>
          <a:p>
            <a:r>
              <a:rPr lang="en-US" dirty="0">
                <a:solidFill>
                  <a:srgbClr val="000000"/>
                </a:solidFill>
              </a:rPr>
              <a:t>Selection regions are collected and sent to renderer</a:t>
            </a:r>
          </a:p>
          <a:p>
            <a:endParaRPr lang="en-US" dirty="0"/>
          </a:p>
        </p:txBody>
      </p:sp>
      <p:sp>
        <p:nvSpPr>
          <p:cNvPr id="5"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15285949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30413" y="1813719"/>
            <a:ext cx="5083175" cy="3230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0016" y="1813719"/>
            <a:ext cx="5083175" cy="3230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30015" y="1813719"/>
            <a:ext cx="5083175" cy="3230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30014" y="1813719"/>
            <a:ext cx="5083175" cy="3230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30013" y="1813719"/>
            <a:ext cx="5083175" cy="3230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030012" y="1813719"/>
            <a:ext cx="5083175" cy="3230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030011" y="1813719"/>
            <a:ext cx="5083175" cy="3230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el 1"/>
          <p:cNvSpPr>
            <a:spLocks noGrp="1"/>
          </p:cNvSpPr>
          <p:nvPr>
            <p:ph type="title"/>
          </p:nvPr>
        </p:nvSpPr>
        <p:spPr/>
        <p:txBody>
          <a:bodyPr>
            <a:normAutofit fontScale="90000"/>
          </a:bodyPr>
          <a:lstStyle/>
          <a:p>
            <a:r>
              <a:rPr lang="en-US" dirty="0"/>
              <a:t>Design of Visual Links Across Apps</a:t>
            </a:r>
          </a:p>
        </p:txBody>
      </p:sp>
      <p:sp>
        <p:nvSpPr>
          <p:cNvPr id="10"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3050789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1188" y="1341438"/>
            <a:ext cx="7920037" cy="4949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el 1"/>
          <p:cNvSpPr>
            <a:spLocks noGrp="1"/>
          </p:cNvSpPr>
          <p:nvPr>
            <p:ph type="title"/>
          </p:nvPr>
        </p:nvSpPr>
        <p:spPr/>
        <p:txBody>
          <a:bodyPr/>
          <a:lstStyle/>
          <a:p>
            <a:r>
              <a:rPr lang="en-US"/>
              <a:t>Design of Visual Links</a:t>
            </a:r>
            <a:endParaRPr lang="en-US" dirty="0"/>
          </a:p>
        </p:txBody>
      </p:sp>
      <p:sp>
        <p:nvSpPr>
          <p:cNvPr id="4"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19181399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3238" y="1295400"/>
            <a:ext cx="8101012" cy="5064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3238" y="1295400"/>
            <a:ext cx="8101012" cy="5062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itel 4"/>
          <p:cNvSpPr>
            <a:spLocks noGrp="1"/>
          </p:cNvSpPr>
          <p:nvPr>
            <p:ph type="title"/>
          </p:nvPr>
        </p:nvSpPr>
        <p:spPr/>
        <p:txBody>
          <a:bodyPr>
            <a:normAutofit/>
          </a:bodyPr>
          <a:lstStyle/>
          <a:p>
            <a:r>
              <a:rPr lang="en-US" dirty="0"/>
              <a:t>Design of Visual Links</a:t>
            </a:r>
          </a:p>
        </p:txBody>
      </p:sp>
      <p:sp>
        <p:nvSpPr>
          <p:cNvPr id="6"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38243840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442799" y="1582738"/>
            <a:ext cx="8229600" cy="445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marL="739775" indent="-282575">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spcBef>
                <a:spcPts val="600"/>
              </a:spcBef>
            </a:pPr>
            <a:endParaRPr lang="en-US" sz="2000" dirty="0">
              <a:solidFill>
                <a:srgbClr val="000000"/>
              </a:solidFill>
              <a:cs typeface="Arial" charset="0"/>
            </a:endParaRPr>
          </a:p>
        </p:txBody>
      </p:sp>
      <p:sp>
        <p:nvSpPr>
          <p:cNvPr id="2" name="Titel 1"/>
          <p:cNvSpPr>
            <a:spLocks noGrp="1"/>
          </p:cNvSpPr>
          <p:nvPr>
            <p:ph type="title"/>
          </p:nvPr>
        </p:nvSpPr>
        <p:spPr/>
        <p:txBody>
          <a:bodyPr/>
          <a:lstStyle/>
          <a:p>
            <a:r>
              <a:rPr lang="en-US"/>
              <a:t>Application Integration</a:t>
            </a:r>
            <a:endParaRPr lang="en-US" dirty="0"/>
          </a:p>
        </p:txBody>
      </p:sp>
      <p:sp>
        <p:nvSpPr>
          <p:cNvPr id="3" name="Inhaltsplatzhalter 2"/>
          <p:cNvSpPr>
            <a:spLocks noGrp="1"/>
          </p:cNvSpPr>
          <p:nvPr>
            <p:ph idx="1"/>
          </p:nvPr>
        </p:nvSpPr>
        <p:spPr/>
        <p:txBody>
          <a:bodyPr>
            <a:normAutofit/>
          </a:bodyPr>
          <a:lstStyle/>
          <a:p>
            <a:r>
              <a:rPr lang="en-US" dirty="0"/>
              <a:t>Application support</a:t>
            </a:r>
          </a:p>
          <a:p>
            <a:pPr lvl="1"/>
            <a:r>
              <a:rPr lang="en-US" dirty="0"/>
              <a:t>Direct support</a:t>
            </a:r>
          </a:p>
          <a:p>
            <a:pPr lvl="1"/>
            <a:r>
              <a:rPr lang="en-US" dirty="0"/>
              <a:t>Software extensions (plug-ins)</a:t>
            </a:r>
          </a:p>
          <a:p>
            <a:pPr lvl="1"/>
            <a:r>
              <a:rPr lang="en-US" dirty="0" err="1"/>
              <a:t>Mashup</a:t>
            </a:r>
            <a:r>
              <a:rPr lang="en-US" dirty="0"/>
              <a:t> application</a:t>
            </a:r>
          </a:p>
          <a:p>
            <a:pPr lvl="1"/>
            <a:r>
              <a:rPr lang="en-US" dirty="0"/>
              <a:t>OCR‏</a:t>
            </a:r>
          </a:p>
          <a:p>
            <a:endParaRPr lang="en-US" dirty="0"/>
          </a:p>
        </p:txBody>
      </p:sp>
      <p:sp>
        <p:nvSpPr>
          <p:cNvPr id="5"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4963751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8024" y="1772816"/>
            <a:ext cx="4248016" cy="319354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Lst>
        </p:spPr>
      </p:pic>
      <p:sp>
        <p:nvSpPr>
          <p:cNvPr id="2" name="Titel 1"/>
          <p:cNvSpPr>
            <a:spLocks noGrp="1"/>
          </p:cNvSpPr>
          <p:nvPr>
            <p:ph type="title"/>
          </p:nvPr>
        </p:nvSpPr>
        <p:spPr/>
        <p:txBody>
          <a:bodyPr/>
          <a:lstStyle/>
          <a:p>
            <a:r>
              <a:rPr lang="en-US"/>
              <a:t>Direct Application Support</a:t>
            </a:r>
            <a:endParaRPr lang="en-US" dirty="0"/>
          </a:p>
        </p:txBody>
      </p:sp>
      <p:sp>
        <p:nvSpPr>
          <p:cNvPr id="3" name="Inhaltsplatzhalter 2"/>
          <p:cNvSpPr>
            <a:spLocks noGrp="1"/>
          </p:cNvSpPr>
          <p:nvPr>
            <p:ph idx="1"/>
          </p:nvPr>
        </p:nvSpPr>
        <p:spPr>
          <a:xfrm>
            <a:off x="457200" y="1600201"/>
            <a:ext cx="4762872" cy="4525963"/>
          </a:xfrm>
        </p:spPr>
        <p:txBody>
          <a:bodyPr/>
          <a:lstStyle/>
          <a:p>
            <a:r>
              <a:rPr lang="en-US" dirty="0"/>
              <a:t>Extending </a:t>
            </a:r>
            <a:r>
              <a:rPr lang="en-US" dirty="0" err="1"/>
              <a:t>Caleydo</a:t>
            </a:r>
            <a:r>
              <a:rPr lang="en-US" dirty="0"/>
              <a:t> visualization framework </a:t>
            </a:r>
          </a:p>
          <a:p>
            <a:pPr lvl="1"/>
            <a:r>
              <a:rPr lang="en-US" dirty="0"/>
              <a:t>Internal highlighting → coordinates are sent to manager</a:t>
            </a:r>
          </a:p>
          <a:p>
            <a:endParaRPr lang="en-US" dirty="0"/>
          </a:p>
        </p:txBody>
      </p:sp>
      <p:sp>
        <p:nvSpPr>
          <p:cNvPr id="5"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8469138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457200" y="1582738"/>
            <a:ext cx="8229600" cy="445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1pPr>
            <a:lvl2pPr marL="739775" indent="-282575">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2pPr>
            <a:lvl3pPr>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3pPr>
            <a:lvl4pPr>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4pPr>
            <a:lvl5pPr>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5pPr>
            <a:lvl6pPr marL="2514600" indent="-228600" defTabSz="457200" fontAlgn="base">
              <a:lnSpc>
                <a:spcPct val="93000"/>
              </a:lnSpc>
              <a:spcBef>
                <a:spcPct val="0"/>
              </a:spcBef>
              <a:spcAft>
                <a:spcPct val="0"/>
              </a:spcAft>
              <a:buClr>
                <a:srgbClr val="000000"/>
              </a:buClr>
              <a:buSzPct val="100000"/>
              <a:buFont typeface="Times New Roman" pitchFamily="16" charset="0"/>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6pPr>
            <a:lvl7pPr marL="2971800" indent="-228600" defTabSz="457200" fontAlgn="base">
              <a:lnSpc>
                <a:spcPct val="93000"/>
              </a:lnSpc>
              <a:spcBef>
                <a:spcPct val="0"/>
              </a:spcBef>
              <a:spcAft>
                <a:spcPct val="0"/>
              </a:spcAft>
              <a:buClr>
                <a:srgbClr val="000000"/>
              </a:buClr>
              <a:buSzPct val="100000"/>
              <a:buFont typeface="Times New Roman" pitchFamily="16" charset="0"/>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7pPr>
            <a:lvl8pPr marL="3429000" indent="-228600" defTabSz="457200" fontAlgn="base">
              <a:lnSpc>
                <a:spcPct val="93000"/>
              </a:lnSpc>
              <a:spcBef>
                <a:spcPct val="0"/>
              </a:spcBef>
              <a:spcAft>
                <a:spcPct val="0"/>
              </a:spcAft>
              <a:buClr>
                <a:srgbClr val="000000"/>
              </a:buClr>
              <a:buSzPct val="100000"/>
              <a:buFont typeface="Times New Roman" pitchFamily="16" charset="0"/>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8pPr>
            <a:lvl9pPr marL="3886200" indent="-228600" defTabSz="457200" fontAlgn="base">
              <a:lnSpc>
                <a:spcPct val="93000"/>
              </a:lnSpc>
              <a:spcBef>
                <a:spcPct val="0"/>
              </a:spcBef>
              <a:spcAft>
                <a:spcPct val="0"/>
              </a:spcAft>
              <a:buClr>
                <a:srgbClr val="000000"/>
              </a:buClr>
              <a:buSzPct val="100000"/>
              <a:buFont typeface="Times New Roman" pitchFamily="16" charset="0"/>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DejaVu Sans" pitchFamily="32" charset="0"/>
                <a:cs typeface="DejaVu Sans" pitchFamily="32" charset="0"/>
              </a:defRPr>
            </a:lvl9pPr>
          </a:lstStyle>
          <a:p>
            <a:pPr>
              <a:spcBef>
                <a:spcPts val="600"/>
              </a:spcBef>
            </a:pPr>
            <a:endParaRPr lang="en-US" sz="2000" dirty="0">
              <a:solidFill>
                <a:srgbClr val="000000"/>
              </a:solidFill>
            </a:endParaRPr>
          </a:p>
        </p:txBody>
      </p:sp>
      <p:pic>
        <p:nvPicPr>
          <p:cNvPr id="3379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52530" y="3212976"/>
            <a:ext cx="4737508" cy="31683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Lst>
        </p:spPr>
      </p:pic>
      <p:sp>
        <p:nvSpPr>
          <p:cNvPr id="2" name="Titel 1"/>
          <p:cNvSpPr>
            <a:spLocks noGrp="1"/>
          </p:cNvSpPr>
          <p:nvPr>
            <p:ph type="title"/>
          </p:nvPr>
        </p:nvSpPr>
        <p:spPr/>
        <p:txBody>
          <a:bodyPr/>
          <a:lstStyle/>
          <a:p>
            <a:r>
              <a:rPr lang="en-US"/>
              <a:t>Software Extension</a:t>
            </a:r>
            <a:endParaRPr lang="en-US" dirty="0"/>
          </a:p>
        </p:txBody>
      </p:sp>
      <p:sp>
        <p:nvSpPr>
          <p:cNvPr id="3" name="Inhaltsplatzhalter 2"/>
          <p:cNvSpPr>
            <a:spLocks noGrp="1"/>
          </p:cNvSpPr>
          <p:nvPr>
            <p:ph idx="1"/>
          </p:nvPr>
        </p:nvSpPr>
        <p:spPr>
          <a:xfrm>
            <a:off x="457200" y="1340769"/>
            <a:ext cx="8229600" cy="4785396"/>
          </a:xfrm>
        </p:spPr>
        <p:txBody>
          <a:bodyPr/>
          <a:lstStyle/>
          <a:p>
            <a:r>
              <a:rPr lang="en-US" dirty="0"/>
              <a:t>Mozilla Firefox web browser add-on</a:t>
            </a:r>
          </a:p>
          <a:p>
            <a:pPr lvl="1"/>
            <a:r>
              <a:rPr lang="en-US" dirty="0"/>
              <a:t>Access to DOM of HTML-document</a:t>
            </a:r>
          </a:p>
          <a:p>
            <a:pPr lvl="1"/>
            <a:r>
              <a:rPr lang="en-US" dirty="0"/>
              <a:t>Temporarily enclosing selection ID with &lt;span&gt;-tag</a:t>
            </a:r>
          </a:p>
          <a:p>
            <a:endParaRPr lang="en-US" dirty="0"/>
          </a:p>
        </p:txBody>
      </p:sp>
      <p:sp>
        <p:nvSpPr>
          <p:cNvPr id="6"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7379819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04859" y="2492896"/>
            <a:ext cx="3473450" cy="3644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Lst>
        </p:spPr>
      </p:pic>
      <p:sp>
        <p:nvSpPr>
          <p:cNvPr id="2" name="Titel 1"/>
          <p:cNvSpPr>
            <a:spLocks noGrp="1"/>
          </p:cNvSpPr>
          <p:nvPr>
            <p:ph type="title"/>
          </p:nvPr>
        </p:nvSpPr>
        <p:spPr/>
        <p:txBody>
          <a:bodyPr/>
          <a:lstStyle/>
          <a:p>
            <a:r>
              <a:rPr lang="en-US"/>
              <a:t>Mashup Application</a:t>
            </a:r>
            <a:endParaRPr lang="en-US" dirty="0"/>
          </a:p>
        </p:txBody>
      </p:sp>
      <p:sp>
        <p:nvSpPr>
          <p:cNvPr id="3" name="Inhaltsplatzhalter 2"/>
          <p:cNvSpPr>
            <a:spLocks noGrp="1"/>
          </p:cNvSpPr>
          <p:nvPr>
            <p:ph idx="1"/>
          </p:nvPr>
        </p:nvSpPr>
        <p:spPr>
          <a:xfrm>
            <a:off x="457200" y="1600201"/>
            <a:ext cx="5266928" cy="4525963"/>
          </a:xfrm>
        </p:spPr>
        <p:txBody>
          <a:bodyPr/>
          <a:lstStyle/>
          <a:p>
            <a:r>
              <a:rPr lang="en-US" dirty="0"/>
              <a:t>HTML-page utilizing JavaScript and Google Maps API</a:t>
            </a:r>
          </a:p>
          <a:p>
            <a:pPr lvl="1"/>
            <a:r>
              <a:rPr lang="en-US" dirty="0"/>
              <a:t>Geographic location associated with selection ID</a:t>
            </a:r>
          </a:p>
          <a:p>
            <a:pPr lvl="1"/>
            <a:r>
              <a:rPr lang="en-US" dirty="0"/>
              <a:t>Reports bounding rectangle around screen coordinates</a:t>
            </a:r>
          </a:p>
          <a:p>
            <a:endParaRPr lang="en-US" dirty="0"/>
          </a:p>
        </p:txBody>
      </p:sp>
      <p:sp>
        <p:nvSpPr>
          <p:cNvPr id="5"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8256363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3238" y="1268760"/>
            <a:ext cx="8101012" cy="50101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Lst>
        </p:spPr>
      </p:pic>
      <p:sp>
        <p:nvSpPr>
          <p:cNvPr id="4" name="Titel 3"/>
          <p:cNvSpPr>
            <a:spLocks noGrp="1"/>
          </p:cNvSpPr>
          <p:nvPr>
            <p:ph type="title"/>
          </p:nvPr>
        </p:nvSpPr>
        <p:spPr/>
        <p:txBody>
          <a:bodyPr>
            <a:normAutofit fontScale="90000"/>
          </a:bodyPr>
          <a:lstStyle/>
          <a:p>
            <a:r>
              <a:rPr lang="en-US" dirty="0"/>
              <a:t>Usage Scenario: Biomedical Analysis</a:t>
            </a:r>
          </a:p>
        </p:txBody>
      </p:sp>
      <p:sp>
        <p:nvSpPr>
          <p:cNvPr id="5"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9056588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Single Visualization</a:t>
            </a:r>
          </a:p>
        </p:txBody>
      </p:sp>
      <p:sp>
        <p:nvSpPr>
          <p:cNvPr id="5" name="Inhaltsplatzhalter 4"/>
          <p:cNvSpPr>
            <a:spLocks noGrp="1"/>
          </p:cNvSpPr>
          <p:nvPr>
            <p:ph idx="1"/>
          </p:nvPr>
        </p:nvSpPr>
        <p:spPr>
          <a:xfrm>
            <a:off x="457200" y="1600200"/>
            <a:ext cx="7931224" cy="4525963"/>
          </a:xfrm>
        </p:spPr>
        <p:txBody>
          <a:bodyPr>
            <a:normAutofit/>
          </a:bodyPr>
          <a:lstStyle/>
          <a:p>
            <a:r>
              <a:rPr lang="en-US" dirty="0"/>
              <a:t>Showing a single relationship in the data</a:t>
            </a:r>
            <a:br>
              <a:rPr lang="en-US" dirty="0"/>
            </a:br>
            <a:endParaRPr lang="en-US" dirty="0"/>
          </a:p>
          <a:p>
            <a:endParaRPr lang="en-US" dirty="0"/>
          </a:p>
          <a:p>
            <a:endParaRPr lang="en-US" dirty="0"/>
          </a:p>
          <a:p>
            <a:endParaRPr lang="en-US" dirty="0"/>
          </a:p>
          <a:p>
            <a:endParaRPr lang="en-US" dirty="0"/>
          </a:p>
        </p:txBody>
      </p:sp>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pic>
        <p:nvPicPr>
          <p:cNvPr id="2" name="Grafik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3938" y="2276872"/>
            <a:ext cx="7932478" cy="3721745"/>
          </a:xfrm>
          <a:prstGeom prst="rect">
            <a:avLst/>
          </a:prstGeom>
        </p:spPr>
      </p:pic>
      <p:sp>
        <p:nvSpPr>
          <p:cNvPr id="6" name="Textfeld 5"/>
          <p:cNvSpPr txBox="1"/>
          <p:nvPr/>
        </p:nvSpPr>
        <p:spPr>
          <a:xfrm>
            <a:off x="5902559" y="5993915"/>
            <a:ext cx="4827714" cy="369332"/>
          </a:xfrm>
          <a:prstGeom prst="rect">
            <a:avLst/>
          </a:prstGeom>
          <a:noFill/>
        </p:spPr>
        <p:txBody>
          <a:bodyPr wrap="square" rtlCol="0">
            <a:spAutoFit/>
          </a:bodyPr>
          <a:lstStyle/>
          <a:p>
            <a:r>
              <a:rPr lang="en-US" dirty="0">
                <a:solidFill>
                  <a:schemeClr val="bg1">
                    <a:lumMod val="50000"/>
                  </a:schemeClr>
                </a:solidFill>
              </a:rPr>
              <a:t>D3.js Line Chart Example</a:t>
            </a:r>
          </a:p>
        </p:txBody>
      </p:sp>
    </p:spTree>
    <p:extLst>
      <p:ext uri="{BB962C8B-B14F-4D97-AF65-F5344CB8AC3E}">
        <p14:creationId xmlns:p14="http://schemas.microsoft.com/office/powerpoint/2010/main" val="14130765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_visual_links.avi">
            <a:hlinkClick r:id="" action="ppaction://media"/>
          </p:cNvPr>
          <p:cNvPicPr>
            <a:picLocks noGrp="1" noChangeAspect="1"/>
          </p:cNvPicPr>
          <p:nvPr>
            <p:ph idx="1"/>
            <a:videoFile r:link="rId1"/>
            <p:extLst>
              <p:ext uri="{DAA4B4D4-6D71-4841-9C94-3DE7FCFB9230}">
                <p14:media xmlns:p14="http://schemas.microsoft.com/office/powerpoint/2010/main" r:embed="rId2">
                  <p14:trim st="6198.0908"/>
                </p14:media>
              </p:ext>
            </p:extLst>
          </p:nvPr>
        </p:nvPicPr>
        <p:blipFill>
          <a:blip r:embed="rId5"/>
          <a:stretch>
            <a:fillRect/>
          </a:stretch>
        </p:blipFill>
        <p:spPr>
          <a:xfrm>
            <a:off x="0" y="1268760"/>
            <a:ext cx="9084461" cy="5110009"/>
          </a:xfrm>
        </p:spPr>
      </p:pic>
      <p:sp>
        <p:nvSpPr>
          <p:cNvPr id="5" name="Slide Number Placeholder 4"/>
          <p:cNvSpPr>
            <a:spLocks noGrp="1"/>
          </p:cNvSpPr>
          <p:nvPr>
            <p:ph type="sldNum" sz="quarter" idx="12"/>
          </p:nvPr>
        </p:nvSpPr>
        <p:spPr/>
        <p:txBody>
          <a:bodyPr/>
          <a:lstStyle/>
          <a:p>
            <a:fld id="{30742C3F-4840-460C-ADF2-7005A7FA8881}" type="slidenum">
              <a:rPr lang="en-US" smtClean="0"/>
              <a:t>60</a:t>
            </a:fld>
            <a:endParaRPr lang="en-US" dirty="0"/>
          </a:p>
        </p:txBody>
      </p:sp>
      <p:sp>
        <p:nvSpPr>
          <p:cNvPr id="7"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
        <p:nvSpPr>
          <p:cNvPr id="8" name="Titel 1"/>
          <p:cNvSpPr>
            <a:spLocks noGrp="1"/>
          </p:cNvSpPr>
          <p:nvPr>
            <p:ph type="title"/>
          </p:nvPr>
        </p:nvSpPr>
        <p:spPr>
          <a:xfrm>
            <a:off x="457200" y="274637"/>
            <a:ext cx="8229600" cy="1143000"/>
          </a:xfrm>
        </p:spPr>
        <p:txBody>
          <a:bodyPr>
            <a:normAutofit fontScale="90000"/>
          </a:bodyPr>
          <a:lstStyle/>
          <a:p>
            <a:r>
              <a:rPr lang="en-US" dirty="0"/>
              <a:t>Usage Scenario: Economic Statistics</a:t>
            </a:r>
          </a:p>
        </p:txBody>
      </p:sp>
    </p:spTree>
    <p:extLst>
      <p:ext uri="{BB962C8B-B14F-4D97-AF65-F5344CB8AC3E}">
        <p14:creationId xmlns:p14="http://schemas.microsoft.com/office/powerpoint/2010/main" val="269283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Soon Available:</a:t>
            </a:r>
            <a:br>
              <a:rPr lang="en-US" dirty="0"/>
            </a:br>
            <a:r>
              <a:rPr lang="en-US" dirty="0"/>
              <a:t>Routed Visual Links Across Apps</a:t>
            </a:r>
          </a:p>
        </p:txBody>
      </p:sp>
      <p:sp>
        <p:nvSpPr>
          <p:cNvPr id="3" name="Inhaltsplatzhalter 2"/>
          <p:cNvSpPr>
            <a:spLocks noGrp="1"/>
          </p:cNvSpPr>
          <p:nvPr>
            <p:ph idx="1"/>
          </p:nvPr>
        </p:nvSpPr>
        <p:spPr>
          <a:xfrm>
            <a:off x="457200" y="1700808"/>
            <a:ext cx="8229600" cy="4425356"/>
          </a:xfrm>
        </p:spPr>
        <p:txBody>
          <a:bodyPr>
            <a:normAutofit/>
          </a:bodyPr>
          <a:lstStyle/>
          <a:p>
            <a:r>
              <a:rPr lang="en-US" dirty="0"/>
              <a:t>Light-weight app that renders on top of desktop</a:t>
            </a:r>
          </a:p>
          <a:p>
            <a:pPr lvl="1"/>
            <a:r>
              <a:rPr lang="en-US" dirty="0"/>
              <a:t>Real-time, OS-independent</a:t>
            </a:r>
          </a:p>
        </p:txBody>
      </p:sp>
      <p:pic>
        <p:nvPicPr>
          <p:cNvPr id="4" name="Picture 2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1720" y="2879797"/>
            <a:ext cx="6696744" cy="3537047"/>
          </a:xfrm>
          <a:prstGeom prst="rect">
            <a:avLst/>
          </a:prstGeom>
        </p:spPr>
      </p:pic>
      <p:sp>
        <p:nvSpPr>
          <p:cNvPr id="5"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3416305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What’s missing:</a:t>
            </a:r>
            <a:br>
              <a:rPr lang="en-US" dirty="0"/>
            </a:br>
            <a:r>
              <a:rPr lang="en-US" dirty="0"/>
              <a:t>Linking beyond Strings</a:t>
            </a:r>
          </a:p>
        </p:txBody>
      </p:sp>
      <p:sp>
        <p:nvSpPr>
          <p:cNvPr id="3" name="Inhaltsplatzhalter 2"/>
          <p:cNvSpPr>
            <a:spLocks noGrp="1"/>
          </p:cNvSpPr>
          <p:nvPr>
            <p:ph idx="1"/>
          </p:nvPr>
        </p:nvSpPr>
        <p:spPr/>
        <p:txBody>
          <a:bodyPr>
            <a:normAutofit fontScale="92500" lnSpcReduction="20000"/>
          </a:bodyPr>
          <a:lstStyle/>
          <a:p>
            <a:r>
              <a:rPr lang="en-US" dirty="0"/>
              <a:t>Data</a:t>
            </a:r>
          </a:p>
          <a:p>
            <a:pPr lvl="1"/>
            <a:r>
              <a:rPr lang="en-US" dirty="0"/>
              <a:t>Abstractions</a:t>
            </a:r>
          </a:p>
          <a:p>
            <a:pPr lvl="1"/>
            <a:r>
              <a:rPr lang="en-US" dirty="0"/>
              <a:t>Selections</a:t>
            </a:r>
          </a:p>
          <a:p>
            <a:pPr lvl="1"/>
            <a:r>
              <a:rPr lang="en-US" dirty="0"/>
              <a:t>Intermediate processing results</a:t>
            </a:r>
          </a:p>
          <a:p>
            <a:r>
              <a:rPr lang="en-US" dirty="0"/>
              <a:t>Meta-data</a:t>
            </a:r>
          </a:p>
          <a:p>
            <a:pPr lvl="1"/>
            <a:r>
              <a:rPr lang="en-US" dirty="0"/>
              <a:t>Groups (clusters)</a:t>
            </a:r>
          </a:p>
          <a:p>
            <a:r>
              <a:rPr lang="en-US" dirty="0"/>
              <a:t>Interaction</a:t>
            </a:r>
          </a:p>
          <a:p>
            <a:endParaRPr lang="en-US" dirty="0"/>
          </a:p>
          <a:p>
            <a:r>
              <a:rPr lang="en-US" dirty="0">
                <a:sym typeface="Wingdings" pitchFamily="2" charset="2"/>
              </a:rPr>
              <a:t> As discussed in </a:t>
            </a:r>
            <a:r>
              <a:rPr lang="en-US" dirty="0"/>
              <a:t>Part I</a:t>
            </a:r>
          </a:p>
        </p:txBody>
      </p:sp>
      <p:sp>
        <p:nvSpPr>
          <p:cNvPr id="4"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3405595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
            <a:ext cx="9130613" cy="2352555"/>
          </a:xfrm>
          <a:prstGeom prst="rect">
            <a:avLst/>
          </a:prstGeom>
        </p:spPr>
      </p:pic>
      <p:sp>
        <p:nvSpPr>
          <p:cNvPr id="3" name="Inhaltsplatzhalter 2"/>
          <p:cNvSpPr>
            <a:spLocks noGrp="1"/>
          </p:cNvSpPr>
          <p:nvPr>
            <p:ph idx="1"/>
          </p:nvPr>
        </p:nvSpPr>
        <p:spPr>
          <a:xfrm>
            <a:off x="457200" y="2708920"/>
            <a:ext cx="8229600" cy="3417244"/>
          </a:xfrm>
        </p:spPr>
        <p:txBody>
          <a:bodyPr>
            <a:normAutofit/>
          </a:bodyPr>
          <a:lstStyle/>
          <a:p>
            <a:r>
              <a:rPr lang="en-US" dirty="0"/>
              <a:t>Domain specific coordination project </a:t>
            </a:r>
            <a:br>
              <a:rPr lang="en-US" dirty="0"/>
            </a:br>
            <a:r>
              <a:rPr lang="en-US" dirty="0"/>
              <a:t>for systems biology</a:t>
            </a:r>
          </a:p>
          <a:p>
            <a:pPr lvl="1"/>
            <a:r>
              <a:rPr lang="en-US" dirty="0"/>
              <a:t>Broad Institute</a:t>
            </a:r>
          </a:p>
          <a:p>
            <a:pPr lvl="1"/>
            <a:r>
              <a:rPr lang="en-US" dirty="0"/>
              <a:t>http://www.genomespace.org</a:t>
            </a:r>
          </a:p>
          <a:p>
            <a:r>
              <a:rPr lang="en-US" dirty="0"/>
              <a:t>Allows to move data(sets) smoothly between applications</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63</a:t>
            </a:fld>
            <a:endParaRPr lang="en-US" dirty="0"/>
          </a:p>
        </p:txBody>
      </p:sp>
      <p:pic>
        <p:nvPicPr>
          <p:cNvPr id="6" name="Grafik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7772" y="476672"/>
            <a:ext cx="3876675" cy="438150"/>
          </a:xfrm>
          <a:prstGeom prst="rect">
            <a:avLst/>
          </a:prstGeom>
        </p:spPr>
      </p:pic>
    </p:spTree>
    <p:extLst>
      <p:ext uri="{BB962C8B-B14F-4D97-AF65-F5344CB8AC3E}">
        <p14:creationId xmlns:p14="http://schemas.microsoft.com/office/powerpoint/2010/main" val="735741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457200" y="2348880"/>
            <a:ext cx="8229600" cy="3777284"/>
          </a:xfrm>
        </p:spPr>
        <p:txBody>
          <a:bodyPr/>
          <a:lstStyle/>
          <a:p>
            <a:r>
              <a:rPr lang="en-US" dirty="0"/>
              <a:t>Domain specific coordination project </a:t>
            </a:r>
            <a:br>
              <a:rPr lang="en-US" dirty="0"/>
            </a:br>
            <a:r>
              <a:rPr lang="en-US" dirty="0"/>
              <a:t>for systems biology</a:t>
            </a:r>
          </a:p>
          <a:p>
            <a:pPr lvl="1"/>
            <a:r>
              <a:rPr lang="de-AT" dirty="0"/>
              <a:t>Institute </a:t>
            </a:r>
            <a:r>
              <a:rPr lang="de-AT" dirty="0" err="1"/>
              <a:t>of</a:t>
            </a:r>
            <a:r>
              <a:rPr lang="de-AT" dirty="0"/>
              <a:t> Systems </a:t>
            </a:r>
            <a:r>
              <a:rPr lang="de-AT" dirty="0" err="1"/>
              <a:t>Biology</a:t>
            </a:r>
            <a:endParaRPr lang="en-US" dirty="0"/>
          </a:p>
          <a:p>
            <a:pPr lvl="1"/>
            <a:r>
              <a:rPr lang="en-US" dirty="0"/>
              <a:t>http://gaggle.systemsbiology.net/</a:t>
            </a:r>
          </a:p>
          <a:p>
            <a:endParaRPr lang="en-US" dirty="0"/>
          </a:p>
          <a:p>
            <a:r>
              <a:rPr lang="en-US" dirty="0"/>
              <a:t>Also integrates analytical tools such as R</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64</a:t>
            </a:fld>
            <a:endParaRPr lang="en-US" dirty="0"/>
          </a:p>
        </p:txBody>
      </p:sp>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128"/>
            <a:ext cx="9144000" cy="1877138"/>
          </a:xfrm>
          <a:prstGeom prst="rect">
            <a:avLst/>
          </a:prstGeom>
        </p:spPr>
      </p:pic>
    </p:spTree>
    <p:extLst>
      <p:ext uri="{BB962C8B-B14F-4D97-AF65-F5344CB8AC3E}">
        <p14:creationId xmlns:p14="http://schemas.microsoft.com/office/powerpoint/2010/main" val="4130068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
        <p:nvSpPr>
          <p:cNvPr id="3" name="Inhaltsplatzhalter 2"/>
          <p:cNvSpPr>
            <a:spLocks noGrp="1"/>
          </p:cNvSpPr>
          <p:nvPr>
            <p:ph idx="1"/>
          </p:nvPr>
        </p:nvSpPr>
        <p:spPr>
          <a:xfrm>
            <a:off x="457200" y="2420888"/>
            <a:ext cx="8229600" cy="3705276"/>
          </a:xfrm>
        </p:spPr>
        <p:txBody>
          <a:bodyPr>
            <a:normAutofit/>
          </a:bodyPr>
          <a:lstStyle/>
          <a:p>
            <a:r>
              <a:rPr lang="en-US" dirty="0"/>
              <a:t>Allows to exchange:</a:t>
            </a:r>
          </a:p>
          <a:p>
            <a:pPr lvl="1"/>
            <a:r>
              <a:rPr lang="en-US" dirty="0"/>
              <a:t>Name list</a:t>
            </a:r>
          </a:p>
          <a:p>
            <a:pPr lvl="1"/>
            <a:r>
              <a:rPr lang="en-US" dirty="0"/>
              <a:t>Clusters/groups</a:t>
            </a:r>
          </a:p>
          <a:p>
            <a:pPr lvl="1"/>
            <a:r>
              <a:rPr lang="en-US" dirty="0"/>
              <a:t>Tuple: a collection of name/value pairs</a:t>
            </a:r>
          </a:p>
          <a:p>
            <a:pPr lvl="1"/>
            <a:r>
              <a:rPr lang="en-US" dirty="0"/>
              <a:t>Matrix (rows and columns)</a:t>
            </a:r>
          </a:p>
          <a:p>
            <a:pPr lvl="1"/>
            <a:r>
              <a:rPr lang="en-US" dirty="0"/>
              <a:t>Network: a collection of nodes and edges</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65</a:t>
            </a:fld>
            <a:endParaRPr lang="en-US" dirty="0"/>
          </a:p>
        </p:txBody>
      </p:sp>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128"/>
            <a:ext cx="9144000" cy="1877138"/>
          </a:xfrm>
          <a:prstGeom prst="rect">
            <a:avLst/>
          </a:prstGeom>
        </p:spPr>
      </p:pic>
    </p:spTree>
    <p:extLst>
      <p:ext uri="{BB962C8B-B14F-4D97-AF65-F5344CB8AC3E}">
        <p14:creationId xmlns:p14="http://schemas.microsoft.com/office/powerpoint/2010/main" val="2010241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Firefox toolbar for the Gaggle</a:t>
            </a:r>
          </a:p>
        </p:txBody>
      </p:sp>
      <p:pic>
        <p:nvPicPr>
          <p:cNvPr id="7" name="Inhaltsplatzhalter 6"/>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4072" y="1916832"/>
            <a:ext cx="9098726" cy="4176464"/>
          </a:xfrm>
        </p:spPr>
      </p:pic>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66</a:t>
            </a:fld>
            <a:endParaRPr lang="en-US" dirty="0"/>
          </a:p>
        </p:txBody>
      </p:sp>
    </p:spTree>
    <p:extLst>
      <p:ext uri="{BB962C8B-B14F-4D97-AF65-F5344CB8AC3E}">
        <p14:creationId xmlns:p14="http://schemas.microsoft.com/office/powerpoint/2010/main" val="764194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Obvious</a:t>
            </a:r>
            <a:endParaRPr lang="en-US" dirty="0"/>
          </a:p>
        </p:txBody>
      </p:sp>
      <p:sp>
        <p:nvSpPr>
          <p:cNvPr id="3" name="Inhaltsplatzhalter 2"/>
          <p:cNvSpPr>
            <a:spLocks noGrp="1"/>
          </p:cNvSpPr>
          <p:nvPr>
            <p:ph idx="1"/>
          </p:nvPr>
        </p:nvSpPr>
        <p:spPr/>
        <p:txBody>
          <a:bodyPr/>
          <a:lstStyle/>
          <a:p>
            <a:r>
              <a:rPr lang="en-US" dirty="0"/>
              <a:t>Meta-Toolkit to Encapsulate Information Visualization Toolkits</a:t>
            </a:r>
          </a:p>
          <a:p>
            <a:pPr marL="176212" lvl="2"/>
            <a:r>
              <a:rPr lang="en-US" sz="2800" dirty="0"/>
              <a:t>http://code.google.com/p/obvious</a:t>
            </a:r>
            <a:endParaRPr lang="en-US" dirty="0"/>
          </a:p>
          <a:p>
            <a:endParaRPr lang="en-US" dirty="0"/>
          </a:p>
          <a:p>
            <a:r>
              <a:rPr lang="en-US" dirty="0"/>
              <a:t>Deep integration between frameworks</a:t>
            </a:r>
          </a:p>
          <a:p>
            <a:pPr lvl="1"/>
            <a:r>
              <a:rPr lang="en-US" dirty="0"/>
              <a:t>Unifies </a:t>
            </a:r>
            <a:r>
              <a:rPr lang="en-US" dirty="0" err="1"/>
              <a:t>Prefuse</a:t>
            </a:r>
            <a:r>
              <a:rPr lang="en-US" dirty="0"/>
              <a:t>, the </a:t>
            </a:r>
            <a:r>
              <a:rPr lang="en-US" dirty="0" err="1"/>
              <a:t>InfoVis</a:t>
            </a:r>
            <a:r>
              <a:rPr lang="en-US" dirty="0"/>
              <a:t> Toolkit, partly Improvise, JUNG and other data management libraries</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67</a:t>
            </a:fld>
            <a:endParaRPr lang="en-US" dirty="0"/>
          </a:p>
        </p:txBody>
      </p:sp>
      <p:sp>
        <p:nvSpPr>
          <p:cNvPr id="6" name="Textfeld 5"/>
          <p:cNvSpPr txBox="1"/>
          <p:nvPr/>
        </p:nvSpPr>
        <p:spPr>
          <a:xfrm>
            <a:off x="6948264" y="1196752"/>
            <a:ext cx="1872208" cy="338554"/>
          </a:xfrm>
          <a:prstGeom prst="rect">
            <a:avLst/>
          </a:prstGeom>
          <a:noFill/>
        </p:spPr>
        <p:txBody>
          <a:bodyPr wrap="square" rtlCol="0">
            <a:spAutoFit/>
          </a:bodyPr>
          <a:lstStyle/>
          <a:p>
            <a:r>
              <a:rPr lang="en-US" sz="1600" dirty="0">
                <a:solidFill>
                  <a:schemeClr val="tx1">
                    <a:lumMod val="50000"/>
                    <a:lumOff val="50000"/>
                  </a:schemeClr>
                </a:solidFill>
              </a:rPr>
              <a:t>[</a:t>
            </a:r>
            <a:r>
              <a:rPr lang="en-US" sz="1600" dirty="0" err="1">
                <a:solidFill>
                  <a:schemeClr val="tx1">
                    <a:lumMod val="50000"/>
                    <a:lumOff val="50000"/>
                  </a:schemeClr>
                </a:solidFill>
              </a:rPr>
              <a:t>Fekete</a:t>
            </a:r>
            <a:r>
              <a:rPr lang="en-US" sz="1600" dirty="0">
                <a:solidFill>
                  <a:schemeClr val="tx1">
                    <a:lumMod val="50000"/>
                    <a:lumOff val="50000"/>
                  </a:schemeClr>
                </a:solidFill>
              </a:rPr>
              <a:t> et al. 2011]</a:t>
            </a:r>
          </a:p>
        </p:txBody>
      </p:sp>
    </p:spTree>
    <p:extLst>
      <p:ext uri="{BB962C8B-B14F-4D97-AF65-F5344CB8AC3E}">
        <p14:creationId xmlns:p14="http://schemas.microsoft.com/office/powerpoint/2010/main" val="1003946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Linking ACROSS </a:t>
            </a:r>
            <a:br>
              <a:rPr lang="en-US" dirty="0"/>
            </a:br>
            <a:r>
              <a:rPr lang="en-US" dirty="0"/>
              <a:t>DISPLAYS / USERS</a:t>
            </a:r>
          </a:p>
        </p:txBody>
      </p:sp>
      <p:sp>
        <p:nvSpPr>
          <p:cNvPr id="18" name="AutoShape 39"/>
          <p:cNvSpPr>
            <a:spLocks noChangeArrowheads="1"/>
          </p:cNvSpPr>
          <p:nvPr/>
        </p:nvSpPr>
        <p:spPr bwMode="auto">
          <a:xfrm>
            <a:off x="6945365" y="2976515"/>
            <a:ext cx="1466090" cy="539164"/>
          </a:xfrm>
          <a:prstGeom prst="flowChartAlternateProcess">
            <a:avLst/>
          </a:prstGeom>
          <a:solidFill>
            <a:schemeClr val="accent6">
              <a:lumMod val="40000"/>
              <a:lumOff val="60000"/>
            </a:schemeClr>
          </a:solidFill>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3</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
        <p:nvSpPr>
          <p:cNvPr id="25" name="AutoShape 39"/>
          <p:cNvSpPr>
            <a:spLocks noChangeArrowheads="1"/>
          </p:cNvSpPr>
          <p:nvPr/>
        </p:nvSpPr>
        <p:spPr bwMode="auto">
          <a:xfrm>
            <a:off x="3802623" y="2962319"/>
            <a:ext cx="1466090" cy="539164"/>
          </a:xfrm>
          <a:prstGeom prst="flowChartAlternateProcess">
            <a:avLst/>
          </a:prstGeom>
          <a:solidFill>
            <a:schemeClr val="accent6">
              <a:lumMod val="40000"/>
              <a:lumOff val="60000"/>
            </a:schemeClr>
          </a:solidFill>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2</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
        <p:nvSpPr>
          <p:cNvPr id="26" name="AutoShape 32"/>
          <p:cNvSpPr>
            <a:spLocks noChangeArrowheads="1"/>
          </p:cNvSpPr>
          <p:nvPr/>
        </p:nvSpPr>
        <p:spPr bwMode="auto">
          <a:xfrm>
            <a:off x="6536348" y="955288"/>
            <a:ext cx="2284124" cy="1501630"/>
          </a:xfrm>
          <a:prstGeom prst="roundRect">
            <a:avLst>
              <a:gd name="adj" fmla="val 6134"/>
            </a:avLst>
          </a:prstGeom>
          <a:solidFill>
            <a:srgbClr val="D3EBBB"/>
          </a:solidFill>
          <a:ln w="38100">
            <a:solidFill>
              <a:srgbClr val="00A650"/>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Display 2</a:t>
            </a:r>
            <a:endParaRPr kumimoji="0" lang="en-US" sz="1400" b="0" i="0" u="none" strike="noStrike" cap="none" normalizeH="0" baseline="0" dirty="0">
              <a:ln>
                <a:noFill/>
              </a:ln>
              <a:effectLst/>
              <a:latin typeface="Arial" pitchFamily="34" charset="0"/>
              <a:cs typeface="Arial" pitchFamily="34" charset="0"/>
            </a:endParaRPr>
          </a:p>
        </p:txBody>
      </p:sp>
      <p:sp>
        <p:nvSpPr>
          <p:cNvPr id="27" name="AutoShape 33"/>
          <p:cNvSpPr>
            <a:spLocks noChangeArrowheads="1"/>
          </p:cNvSpPr>
          <p:nvPr/>
        </p:nvSpPr>
        <p:spPr bwMode="auto">
          <a:xfrm>
            <a:off x="340863" y="967518"/>
            <a:ext cx="5995048" cy="1501630"/>
          </a:xfrm>
          <a:prstGeom prst="roundRect">
            <a:avLst>
              <a:gd name="adj" fmla="val 9218"/>
            </a:avLst>
          </a:prstGeom>
          <a:solidFill>
            <a:srgbClr val="D3EBBB"/>
          </a:solidFill>
          <a:ln w="38100">
            <a:solidFill>
              <a:srgbClr val="00A650"/>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Display 1</a:t>
            </a:r>
            <a:endParaRPr kumimoji="0" lang="en-US" sz="1400" b="0" i="0" u="none" strike="noStrike" cap="none" normalizeH="0" baseline="0" dirty="0">
              <a:ln>
                <a:noFill/>
              </a:ln>
              <a:effectLst/>
              <a:latin typeface="Arial" pitchFamily="34" charset="0"/>
              <a:cs typeface="Arial" pitchFamily="34" charset="0"/>
            </a:endParaRPr>
          </a:p>
        </p:txBody>
      </p:sp>
      <p:sp>
        <p:nvSpPr>
          <p:cNvPr id="28" name="AutoShape 34"/>
          <p:cNvSpPr>
            <a:spLocks noChangeArrowheads="1"/>
          </p:cNvSpPr>
          <p:nvPr/>
        </p:nvSpPr>
        <p:spPr bwMode="auto">
          <a:xfrm>
            <a:off x="6698696" y="1314503"/>
            <a:ext cx="1944216" cy="947238"/>
          </a:xfrm>
          <a:prstGeom prst="flowChartAlternateProcess">
            <a:avLst/>
          </a:prstGeom>
          <a:solidFill>
            <a:srgbClr val="FFFFFF"/>
          </a:solidFill>
          <a:ln w="38100">
            <a:solidFill>
              <a:srgbClr val="C0504D"/>
            </a:solidFill>
            <a:miter lim="800000"/>
            <a:headEnd/>
            <a:tailEnd/>
          </a:ln>
          <a:effectLst/>
        </p:spPr>
        <p:txBody>
          <a:bodyPr vert="horz" wrap="square" lIns="91440" tIns="1080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3</a:t>
            </a:r>
            <a:endParaRPr kumimoji="0" lang="en-US" sz="1400" b="0" i="0" u="none" strike="noStrike" cap="none" normalizeH="0" baseline="0" dirty="0">
              <a:ln>
                <a:noFill/>
              </a:ln>
              <a:effectLst/>
              <a:latin typeface="Arial" pitchFamily="34" charset="0"/>
              <a:cs typeface="Arial" pitchFamily="34" charset="0"/>
            </a:endParaRPr>
          </a:p>
        </p:txBody>
      </p:sp>
      <p:sp>
        <p:nvSpPr>
          <p:cNvPr id="29" name="AutoShape 35"/>
          <p:cNvSpPr>
            <a:spLocks noChangeArrowheads="1"/>
          </p:cNvSpPr>
          <p:nvPr/>
        </p:nvSpPr>
        <p:spPr bwMode="auto">
          <a:xfrm>
            <a:off x="6902474" y="1695217"/>
            <a:ext cx="1536659" cy="389159"/>
          </a:xfrm>
          <a:prstGeom prst="roundRect">
            <a:avLst>
              <a:gd name="adj" fmla="val 16667"/>
            </a:avLst>
          </a:prstGeom>
          <a:solidFill>
            <a:srgbClr val="FFFFFF"/>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Visualization 4</a:t>
            </a:r>
            <a:endParaRPr kumimoji="0" lang="en-US" sz="1400" b="0" i="0" u="none" strike="noStrike" cap="none" normalizeH="0" baseline="0" dirty="0">
              <a:ln>
                <a:noFill/>
              </a:ln>
              <a:effectLst/>
              <a:latin typeface="Arial" pitchFamily="34" charset="0"/>
              <a:cs typeface="Arial" pitchFamily="34" charset="0"/>
            </a:endParaRPr>
          </a:p>
        </p:txBody>
      </p:sp>
      <p:sp>
        <p:nvSpPr>
          <p:cNvPr id="30" name="AutoShape 36"/>
          <p:cNvSpPr>
            <a:spLocks noChangeArrowheads="1"/>
          </p:cNvSpPr>
          <p:nvPr/>
        </p:nvSpPr>
        <p:spPr bwMode="auto">
          <a:xfrm>
            <a:off x="4279767" y="1334547"/>
            <a:ext cx="1842923" cy="928920"/>
          </a:xfrm>
          <a:prstGeom prst="roundRect">
            <a:avLst>
              <a:gd name="adj" fmla="val 16667"/>
            </a:avLst>
          </a:prstGeom>
          <a:solidFill>
            <a:srgbClr val="FFFFFF"/>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2</a:t>
            </a:r>
            <a:endParaRPr kumimoji="0" lang="en-US" sz="1400" b="0" i="0" u="none" strike="noStrike" cap="none" normalizeH="0" baseline="0" dirty="0">
              <a:ln>
                <a:noFill/>
              </a:ln>
              <a:effectLst/>
              <a:latin typeface="Arial" pitchFamily="34" charset="0"/>
              <a:cs typeface="Arial" pitchFamily="34" charset="0"/>
            </a:endParaRPr>
          </a:p>
        </p:txBody>
      </p:sp>
      <p:sp>
        <p:nvSpPr>
          <p:cNvPr id="31" name="AutoShape 37"/>
          <p:cNvSpPr>
            <a:spLocks noChangeArrowheads="1"/>
          </p:cNvSpPr>
          <p:nvPr/>
        </p:nvSpPr>
        <p:spPr bwMode="auto">
          <a:xfrm>
            <a:off x="4492988" y="1689870"/>
            <a:ext cx="1471093" cy="389160"/>
          </a:xfrm>
          <a:prstGeom prst="flowChartAlternateProcess">
            <a:avLst/>
          </a:prstGeom>
          <a:solidFill>
            <a:srgbClr val="FFFFFF"/>
          </a:solidFill>
          <a:ln w="38100">
            <a:solidFill>
              <a:srgbClr val="4F81BD"/>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Visualization 3</a:t>
            </a:r>
            <a:endParaRPr kumimoji="0" lang="en-US" sz="1400" b="0" i="0" u="none" strike="noStrike" cap="none" normalizeH="0" baseline="0" dirty="0">
              <a:ln>
                <a:noFill/>
              </a:ln>
              <a:effectLst/>
              <a:latin typeface="Arial" pitchFamily="34" charset="0"/>
              <a:cs typeface="Arial" pitchFamily="34" charset="0"/>
            </a:endParaRPr>
          </a:p>
        </p:txBody>
      </p:sp>
      <p:sp>
        <p:nvSpPr>
          <p:cNvPr id="32" name="AutoShape 40"/>
          <p:cNvSpPr>
            <a:spLocks noChangeArrowheads="1"/>
          </p:cNvSpPr>
          <p:nvPr/>
        </p:nvSpPr>
        <p:spPr bwMode="auto">
          <a:xfrm>
            <a:off x="553267" y="1329831"/>
            <a:ext cx="3532011" cy="928916"/>
          </a:xfrm>
          <a:prstGeom prst="roundRect">
            <a:avLst>
              <a:gd name="adj" fmla="val 16667"/>
            </a:avLst>
          </a:prstGeom>
          <a:solidFill>
            <a:srgbClr val="FFFFFF"/>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1</a:t>
            </a:r>
            <a:endParaRPr kumimoji="0" lang="en-US" sz="1400" b="0" i="0" u="none" strike="noStrike" cap="none" normalizeH="0" baseline="0" dirty="0">
              <a:ln>
                <a:noFill/>
              </a:ln>
              <a:effectLst/>
              <a:latin typeface="Arial" pitchFamily="34" charset="0"/>
              <a:cs typeface="Arial" pitchFamily="34" charset="0"/>
            </a:endParaRPr>
          </a:p>
        </p:txBody>
      </p:sp>
      <p:sp>
        <p:nvSpPr>
          <p:cNvPr id="33" name="AutoShape 41"/>
          <p:cNvSpPr>
            <a:spLocks noChangeArrowheads="1"/>
          </p:cNvSpPr>
          <p:nvPr/>
        </p:nvSpPr>
        <p:spPr bwMode="auto">
          <a:xfrm>
            <a:off x="2405650" y="1695217"/>
            <a:ext cx="1506026" cy="389159"/>
          </a:xfrm>
          <a:prstGeom prst="roundRect">
            <a:avLst>
              <a:gd name="adj" fmla="val 16667"/>
            </a:avLst>
          </a:prstGeom>
          <a:solidFill>
            <a:srgbClr val="FFFFFF"/>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Visualization 2</a:t>
            </a:r>
            <a:endParaRPr kumimoji="0" lang="en-US" sz="1400" b="0" i="0" u="none" strike="noStrike" cap="none" normalizeH="0" baseline="0" dirty="0">
              <a:ln>
                <a:noFill/>
              </a:ln>
              <a:effectLst/>
              <a:latin typeface="Arial" pitchFamily="34" charset="0"/>
              <a:cs typeface="Arial" pitchFamily="34" charset="0"/>
            </a:endParaRPr>
          </a:p>
        </p:txBody>
      </p:sp>
      <p:sp>
        <p:nvSpPr>
          <p:cNvPr id="34" name="AutoShape 43"/>
          <p:cNvSpPr>
            <a:spLocks noChangeArrowheads="1"/>
          </p:cNvSpPr>
          <p:nvPr/>
        </p:nvSpPr>
        <p:spPr bwMode="auto">
          <a:xfrm>
            <a:off x="769291" y="1689870"/>
            <a:ext cx="1458766" cy="389160"/>
          </a:xfrm>
          <a:prstGeom prst="roundRect">
            <a:avLst>
              <a:gd name="adj" fmla="val 16667"/>
            </a:avLst>
          </a:prstGeom>
          <a:solidFill>
            <a:srgbClr val="FFFFFF"/>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Visualization </a:t>
            </a:r>
            <a:r>
              <a:rPr kumimoji="0" lang="en-US" sz="1400" b="0" i="0" u="none" strike="noStrike" cap="none" normalizeH="0" baseline="0" dirty="0">
                <a:ln>
                  <a:noFill/>
                </a:ln>
                <a:effectLst/>
                <a:latin typeface="Calibri" pitchFamily="34" charset="0"/>
                <a:cs typeface="Arial" pitchFamily="34" charset="0"/>
              </a:rPr>
              <a:t>1</a:t>
            </a:r>
            <a:endParaRPr kumimoji="0" lang="en-US" sz="1400" b="0" i="0" u="none" strike="noStrike" cap="none" normalizeH="0" baseline="0" dirty="0">
              <a:ln>
                <a:noFill/>
              </a:ln>
              <a:effectLst/>
              <a:latin typeface="Arial" pitchFamily="34" charset="0"/>
              <a:cs typeface="Arial" pitchFamily="34" charset="0"/>
            </a:endParaRPr>
          </a:p>
        </p:txBody>
      </p:sp>
      <p:pic>
        <p:nvPicPr>
          <p:cNvPr id="35" name="Picture 15" descr="user.png"/>
          <p:cNvPicPr>
            <a:picLocks noChangeAspect="1"/>
          </p:cNvPicPr>
          <p:nvPr/>
        </p:nvPicPr>
        <p:blipFill>
          <a:blip r:embed="rId3" cstate="print"/>
          <a:stretch>
            <a:fillRect/>
          </a:stretch>
        </p:blipFill>
        <p:spPr>
          <a:xfrm>
            <a:off x="3874631" y="3009173"/>
            <a:ext cx="457200" cy="457200"/>
          </a:xfrm>
          <a:prstGeom prst="rect">
            <a:avLst/>
          </a:prstGeom>
        </p:spPr>
      </p:pic>
      <p:pic>
        <p:nvPicPr>
          <p:cNvPr id="36" name="Picture 16" descr="user.png"/>
          <p:cNvPicPr>
            <a:picLocks noChangeAspect="1"/>
          </p:cNvPicPr>
          <p:nvPr/>
        </p:nvPicPr>
        <p:blipFill>
          <a:blip r:embed="rId4" cstate="print"/>
          <a:stretch>
            <a:fillRect/>
          </a:stretch>
        </p:blipFill>
        <p:spPr>
          <a:xfrm>
            <a:off x="7107575" y="3011625"/>
            <a:ext cx="457200" cy="457200"/>
          </a:xfrm>
          <a:prstGeom prst="rect">
            <a:avLst/>
          </a:prstGeom>
        </p:spPr>
      </p:pic>
      <p:cxnSp>
        <p:nvCxnSpPr>
          <p:cNvPr id="37" name="Straight Connector 19"/>
          <p:cNvCxnSpPr>
            <a:endCxn id="25" idx="0"/>
          </p:cNvCxnSpPr>
          <p:nvPr/>
        </p:nvCxnSpPr>
        <p:spPr>
          <a:xfrm>
            <a:off x="4535668" y="2469148"/>
            <a:ext cx="0" cy="493171"/>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27"/>
          <p:cNvCxnSpPr>
            <a:stCxn id="26" idx="2"/>
            <a:endCxn id="18" idx="0"/>
          </p:cNvCxnSpPr>
          <p:nvPr/>
        </p:nvCxnSpPr>
        <p:spPr>
          <a:xfrm>
            <a:off x="7678410" y="2456918"/>
            <a:ext cx="0" cy="519597"/>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0"/>
          <p:cNvCxnSpPr>
            <a:endCxn id="40" idx="0"/>
          </p:cNvCxnSpPr>
          <p:nvPr/>
        </p:nvCxnSpPr>
        <p:spPr>
          <a:xfrm>
            <a:off x="2321083" y="2469148"/>
            <a:ext cx="0" cy="460513"/>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0" name="AutoShape 39"/>
          <p:cNvSpPr>
            <a:spLocks noChangeArrowheads="1"/>
          </p:cNvSpPr>
          <p:nvPr/>
        </p:nvSpPr>
        <p:spPr bwMode="auto">
          <a:xfrm>
            <a:off x="1588038" y="2929661"/>
            <a:ext cx="1466090" cy="539164"/>
          </a:xfrm>
          <a:prstGeom prst="flowChartAlternateProcess">
            <a:avLst/>
          </a:prstGeom>
          <a:solidFill>
            <a:schemeClr val="accent6">
              <a:lumMod val="40000"/>
              <a:lumOff val="60000"/>
            </a:schemeClr>
          </a:solidFill>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1</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pic>
        <p:nvPicPr>
          <p:cNvPr id="41" name="Picture 52" descr="user.png"/>
          <p:cNvPicPr>
            <a:picLocks noChangeAspect="1"/>
          </p:cNvPicPr>
          <p:nvPr/>
        </p:nvPicPr>
        <p:blipFill>
          <a:blip r:embed="rId3" cstate="print"/>
          <a:stretch>
            <a:fillRect/>
          </a:stretch>
        </p:blipFill>
        <p:spPr>
          <a:xfrm>
            <a:off x="1713493" y="2970643"/>
            <a:ext cx="457200" cy="457200"/>
          </a:xfrm>
          <a:prstGeom prst="rect">
            <a:avLst/>
          </a:prstGeom>
        </p:spPr>
      </p:pic>
      <p:sp>
        <p:nvSpPr>
          <p:cNvPr id="21"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Tree>
    <p:extLst>
      <p:ext uri="{BB962C8B-B14F-4D97-AF65-F5344CB8AC3E}">
        <p14:creationId xmlns:p14="http://schemas.microsoft.com/office/powerpoint/2010/main" val="324996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5" grpId="0" animBg="1"/>
      <p:bldP spid="25" grpId="1" animBg="1"/>
      <p:bldP spid="26" grpId="0" animBg="1"/>
      <p:bldP spid="27" grpId="0" animBg="1"/>
      <p:bldP spid="40" grpId="0" animBg="1"/>
      <p:bldP spid="40"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457200" y="712788"/>
            <a:ext cx="8223250" cy="685800"/>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t>Collaborative Information Analysis</a:t>
            </a:r>
          </a:p>
        </p:txBody>
      </p:sp>
      <p:pic>
        <p:nvPicPr>
          <p:cNvPr id="4" name="Picture 3" descr="collaborativeAnalysis.jpg"/>
          <p:cNvPicPr>
            <a:picLocks noChangeAspect="1"/>
          </p:cNvPicPr>
          <p:nvPr/>
        </p:nvPicPr>
        <p:blipFill>
          <a:blip r:embed="rId3" cstate="print"/>
          <a:srcRect/>
          <a:stretch>
            <a:fillRect/>
          </a:stretch>
        </p:blipFill>
        <p:spPr bwMode="auto">
          <a:xfrm>
            <a:off x="827584" y="1405952"/>
            <a:ext cx="7416824" cy="5047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150434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nhaltsplatzhalter 2"/>
          <p:cNvSpPr txBox="1">
            <a:spLocks/>
          </p:cNvSpPr>
          <p:nvPr/>
        </p:nvSpPr>
        <p:spPr>
          <a:xfrm>
            <a:off x="109446" y="1710226"/>
            <a:ext cx="82296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622300"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Create new visualizations by </a:t>
            </a:r>
            <a:r>
              <a:rPr lang="en-US">
                <a:solidFill>
                  <a:srgbClr val="00A650"/>
                </a:solidFill>
              </a:rPr>
              <a:t>combining </a:t>
            </a:r>
            <a:r>
              <a:rPr lang="en-US"/>
              <a:t>different visualizations</a:t>
            </a:r>
          </a:p>
          <a:p>
            <a:pPr lvl="1"/>
            <a:endParaRPr lang="en-US" dirty="0"/>
          </a:p>
        </p:txBody>
      </p:sp>
      <p:sp>
        <p:nvSpPr>
          <p:cNvPr id="6" name="Titel 5"/>
          <p:cNvSpPr>
            <a:spLocks noGrp="1"/>
          </p:cNvSpPr>
          <p:nvPr>
            <p:ph type="title"/>
          </p:nvPr>
        </p:nvSpPr>
        <p:spPr>
          <a:xfrm>
            <a:off x="457200" y="274637"/>
            <a:ext cx="8579296" cy="1143000"/>
          </a:xfrm>
        </p:spPr>
        <p:txBody>
          <a:bodyPr>
            <a:normAutofit fontScale="90000"/>
          </a:bodyPr>
          <a:lstStyle/>
          <a:p>
            <a:r>
              <a:rPr lang="en-US"/>
              <a:t>Composite Visualization Views (CVV)</a:t>
            </a:r>
            <a:endParaRPr lang="en-US" dirty="0"/>
          </a:p>
        </p:txBody>
      </p:sp>
      <p:sp>
        <p:nvSpPr>
          <p:cNvPr id="2" name="Fußzeilenplatzhalter 1"/>
          <p:cNvSpPr>
            <a:spLocks noGrp="1"/>
          </p:cNvSpPr>
          <p:nvPr>
            <p:ph type="ftr" sz="quarter" idx="11"/>
          </p:nvPr>
        </p:nvSpPr>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
        <p:nvSpPr>
          <p:cNvPr id="3" name="Foliennummernplatzhalter 2"/>
          <p:cNvSpPr>
            <a:spLocks noGrp="1"/>
          </p:cNvSpPr>
          <p:nvPr>
            <p:ph type="sldNum" sz="quarter" idx="12"/>
          </p:nvPr>
        </p:nvSpPr>
        <p:spPr/>
        <p:txBody>
          <a:bodyPr/>
          <a:lstStyle/>
          <a:p>
            <a:fld id="{30742C3F-4840-460C-ADF2-7005A7FA8881}" type="slidenum">
              <a:rPr lang="en-US" smtClean="0"/>
              <a:t>7</a:t>
            </a:fld>
            <a:endParaRPr lang="en-US" dirty="0"/>
          </a:p>
        </p:txBody>
      </p:sp>
      <p:sp>
        <p:nvSpPr>
          <p:cNvPr id="8" name="Text Placeholder 3"/>
          <p:cNvSpPr txBox="1">
            <a:spLocks/>
          </p:cNvSpPr>
          <p:nvPr/>
        </p:nvSpPr>
        <p:spPr>
          <a:xfrm>
            <a:off x="6084168" y="1137692"/>
            <a:ext cx="4056226" cy="4191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t>
            </a:r>
            <a:r>
              <a:rPr lang="en-US" sz="1800" dirty="0" err="1">
                <a:solidFill>
                  <a:schemeClr val="tx1">
                    <a:lumMod val="50000"/>
                    <a:lumOff val="50000"/>
                  </a:schemeClr>
                </a:solidFill>
              </a:rPr>
              <a:t>Javed</a:t>
            </a:r>
            <a:r>
              <a:rPr lang="en-US" sz="1800" dirty="0">
                <a:solidFill>
                  <a:schemeClr val="tx1">
                    <a:lumMod val="50000"/>
                    <a:lumOff val="50000"/>
                  </a:schemeClr>
                </a:solidFill>
              </a:rPr>
              <a:t> and </a:t>
            </a:r>
            <a:r>
              <a:rPr lang="en-US" sz="1800" dirty="0" err="1">
                <a:solidFill>
                  <a:schemeClr val="tx1">
                    <a:lumMod val="50000"/>
                    <a:lumOff val="50000"/>
                  </a:schemeClr>
                </a:solidFill>
              </a:rPr>
              <a:t>Elmqvist</a:t>
            </a:r>
            <a:r>
              <a:rPr lang="en-US" sz="1800" dirty="0">
                <a:solidFill>
                  <a:schemeClr val="tx1">
                    <a:lumMod val="50000"/>
                    <a:lumOff val="50000"/>
                  </a:schemeClr>
                </a:solidFill>
              </a:rPr>
              <a:t> 2012]</a:t>
            </a:r>
          </a:p>
        </p:txBody>
      </p:sp>
      <p:pic>
        <p:nvPicPr>
          <p:cNvPr id="21" name="Grafik 2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12071" y="2852936"/>
            <a:ext cx="7826975" cy="1152128"/>
          </a:xfrm>
          <a:prstGeom prst="rect">
            <a:avLst/>
          </a:prstGeom>
        </p:spPr>
      </p:pic>
      <p:sp>
        <p:nvSpPr>
          <p:cNvPr id="23" name="Text Placeholder 3"/>
          <p:cNvSpPr txBox="1">
            <a:spLocks/>
          </p:cNvSpPr>
          <p:nvPr/>
        </p:nvSpPr>
        <p:spPr>
          <a:xfrm>
            <a:off x="640069" y="3977850"/>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Juxtaposition </a:t>
            </a:r>
            <a:br>
              <a:rPr lang="en-US" sz="2400" dirty="0"/>
            </a:br>
            <a:r>
              <a:rPr lang="en-US" sz="2400" dirty="0"/>
              <a:t>(Integrated Views)</a:t>
            </a:r>
          </a:p>
        </p:txBody>
      </p:sp>
      <p:sp>
        <p:nvSpPr>
          <p:cNvPr id="24" name="Text Placeholder 3"/>
          <p:cNvSpPr txBox="1">
            <a:spLocks/>
          </p:cNvSpPr>
          <p:nvPr/>
        </p:nvSpPr>
        <p:spPr>
          <a:xfrm>
            <a:off x="4836254" y="3942472"/>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Superimposition</a:t>
            </a:r>
          </a:p>
        </p:txBody>
      </p:sp>
      <p:pic>
        <p:nvPicPr>
          <p:cNvPr id="25" name="Grafik 2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75199" y="4738092"/>
            <a:ext cx="7659032" cy="1152128"/>
          </a:xfrm>
          <a:prstGeom prst="rect">
            <a:avLst/>
          </a:prstGeom>
        </p:spPr>
      </p:pic>
      <p:sp>
        <p:nvSpPr>
          <p:cNvPr id="26" name="Text Placeholder 3"/>
          <p:cNvSpPr txBox="1">
            <a:spLocks/>
          </p:cNvSpPr>
          <p:nvPr/>
        </p:nvSpPr>
        <p:spPr>
          <a:xfrm>
            <a:off x="667790" y="5890220"/>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Overloading</a:t>
            </a:r>
          </a:p>
        </p:txBody>
      </p:sp>
      <p:sp>
        <p:nvSpPr>
          <p:cNvPr id="27" name="Text Placeholder 3"/>
          <p:cNvSpPr txBox="1">
            <a:spLocks/>
          </p:cNvSpPr>
          <p:nvPr/>
        </p:nvSpPr>
        <p:spPr>
          <a:xfrm>
            <a:off x="4836254" y="5818212"/>
            <a:ext cx="4056226" cy="4191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Nesting</a:t>
            </a:r>
          </a:p>
        </p:txBody>
      </p:sp>
    </p:spTree>
    <p:extLst>
      <p:ext uri="{BB962C8B-B14F-4D97-AF65-F5344CB8AC3E}">
        <p14:creationId xmlns:p14="http://schemas.microsoft.com/office/powerpoint/2010/main" val="1951218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57200" y="712788"/>
            <a:ext cx="8223250" cy="685800"/>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t>Collaborative Information Analysis</a:t>
            </a:r>
          </a:p>
        </p:txBody>
      </p:sp>
      <p:pic>
        <p:nvPicPr>
          <p:cNvPr id="5123" name="Picture 3" descr="collaborativeAnalysis.jpg"/>
          <p:cNvPicPr>
            <a:picLocks noChangeAspect="1"/>
          </p:cNvPicPr>
          <p:nvPr/>
        </p:nvPicPr>
        <p:blipFill>
          <a:blip r:embed="rId3" cstate="print"/>
          <a:srcRect/>
          <a:stretch>
            <a:fillRect/>
          </a:stretch>
        </p:blipFill>
        <p:spPr bwMode="auto">
          <a:xfrm>
            <a:off x="857250" y="1414611"/>
            <a:ext cx="7404100" cy="5038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6020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457200" y="712788"/>
            <a:ext cx="8223250" cy="685800"/>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t>Collaborative Information Analysis</a:t>
            </a:r>
          </a:p>
        </p:txBody>
      </p:sp>
      <p:pic>
        <p:nvPicPr>
          <p:cNvPr id="6147" name="Picture 3" descr="collaborativeAnalysis.jpg"/>
          <p:cNvPicPr>
            <a:picLocks noChangeAspect="1"/>
          </p:cNvPicPr>
          <p:nvPr/>
        </p:nvPicPr>
        <p:blipFill>
          <a:blip r:embed="rId3" cstate="print"/>
          <a:srcRect/>
          <a:stretch>
            <a:fillRect/>
          </a:stretch>
        </p:blipFill>
        <p:spPr bwMode="auto">
          <a:xfrm>
            <a:off x="857250" y="1414611"/>
            <a:ext cx="7404100" cy="5038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93824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457200" y="712788"/>
            <a:ext cx="8223250" cy="685800"/>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t>Collaborative Information Analysis</a:t>
            </a:r>
          </a:p>
        </p:txBody>
      </p:sp>
      <p:pic>
        <p:nvPicPr>
          <p:cNvPr id="7171" name="Picture 3" descr="collaborativeAnalysis.jpg"/>
          <p:cNvPicPr>
            <a:picLocks noChangeAspect="1"/>
          </p:cNvPicPr>
          <p:nvPr/>
        </p:nvPicPr>
        <p:blipFill>
          <a:blip r:embed="rId3" cstate="print"/>
          <a:srcRect/>
          <a:stretch>
            <a:fillRect/>
          </a:stretch>
        </p:blipFill>
        <p:spPr bwMode="auto">
          <a:xfrm>
            <a:off x="857250" y="1414611"/>
            <a:ext cx="7404100" cy="5038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08810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fontScale="90000"/>
          </a:bodyPr>
          <a:lstStyle/>
          <a:p>
            <a:pPr eaLnBrk="1" hangingPunct="1"/>
            <a:r>
              <a:rPr lang="en-US"/>
              <a:t>Collaborative Information Analysis</a:t>
            </a:r>
          </a:p>
        </p:txBody>
      </p:sp>
      <p:sp>
        <p:nvSpPr>
          <p:cNvPr id="8195" name="Content Placeholder 2"/>
          <p:cNvSpPr>
            <a:spLocks noGrp="1"/>
          </p:cNvSpPr>
          <p:nvPr>
            <p:ph idx="1"/>
          </p:nvPr>
        </p:nvSpPr>
        <p:spPr/>
        <p:txBody>
          <a:bodyPr/>
          <a:lstStyle/>
          <a:p>
            <a:pPr eaLnBrk="1" hangingPunct="1"/>
            <a:r>
              <a:rPr lang="en-US" dirty="0">
                <a:sym typeface="Wingdings" pitchFamily="2" charset="2"/>
              </a:rPr>
              <a:t>Separation</a:t>
            </a:r>
          </a:p>
          <a:p>
            <a:pPr lvl="1" eaLnBrk="1" hangingPunct="1"/>
            <a:r>
              <a:rPr lang="en-US" dirty="0">
                <a:sym typeface="Wingdings" pitchFamily="2" charset="2"/>
              </a:rPr>
              <a:t>Individual information extraction</a:t>
            </a:r>
          </a:p>
          <a:p>
            <a:pPr lvl="1" eaLnBrk="1" hangingPunct="1"/>
            <a:r>
              <a:rPr lang="en-US" dirty="0">
                <a:sym typeface="Wingdings" pitchFamily="2" charset="2"/>
              </a:rPr>
              <a:t>Discussion of individual contributions</a:t>
            </a:r>
          </a:p>
        </p:txBody>
      </p:sp>
      <p:pic>
        <p:nvPicPr>
          <p:cNvPr id="8196" name="Picture 3" descr="videosnapshot_01.png"/>
          <p:cNvPicPr>
            <a:picLocks noChangeAspect="1"/>
          </p:cNvPicPr>
          <p:nvPr/>
        </p:nvPicPr>
        <p:blipFill>
          <a:blip r:embed="rId3" cstate="print"/>
          <a:srcRect/>
          <a:stretch>
            <a:fillRect/>
          </a:stretch>
        </p:blipFill>
        <p:spPr bwMode="auto">
          <a:xfrm>
            <a:off x="611560" y="3437618"/>
            <a:ext cx="3670300" cy="2870200"/>
          </a:xfrm>
          <a:prstGeom prst="rect">
            <a:avLst/>
          </a:prstGeom>
          <a:ln>
            <a:noFill/>
          </a:ln>
          <a:effectLst>
            <a:outerShdw blurRad="190500" algn="tl" rotWithShape="0">
              <a:srgbClr val="000000">
                <a:alpha val="70000"/>
              </a:srgbClr>
            </a:outerShdw>
          </a:effectLst>
        </p:spPr>
      </p:pic>
      <p:pic>
        <p:nvPicPr>
          <p:cNvPr id="8197" name="Picture 4" descr="videosnapshot_02.png"/>
          <p:cNvPicPr>
            <a:picLocks noChangeAspect="1"/>
          </p:cNvPicPr>
          <p:nvPr/>
        </p:nvPicPr>
        <p:blipFill>
          <a:blip r:embed="rId4" cstate="print"/>
          <a:srcRect/>
          <a:stretch>
            <a:fillRect/>
          </a:stretch>
        </p:blipFill>
        <p:spPr bwMode="auto">
          <a:xfrm>
            <a:off x="5006975" y="3437618"/>
            <a:ext cx="3636963" cy="2844800"/>
          </a:xfrm>
          <a:prstGeom prst="rect">
            <a:avLst/>
          </a:prstGeom>
          <a:ln>
            <a:noFill/>
          </a:ln>
          <a:effectLst>
            <a:outerShdw blurRad="190500" algn="tl" rotWithShape="0">
              <a:srgbClr val="000000">
                <a:alpha val="70000"/>
              </a:srgbClr>
            </a:outerShdw>
          </a:effectLst>
        </p:spPr>
      </p:pic>
      <p:sp>
        <p:nvSpPr>
          <p:cNvPr id="2" name="Pfeil nach rechts 1"/>
          <p:cNvSpPr/>
          <p:nvPr/>
        </p:nvSpPr>
        <p:spPr>
          <a:xfrm>
            <a:off x="4281860" y="4653136"/>
            <a:ext cx="6501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37841502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a:t>Collaborative Visual Analysis</a:t>
            </a:r>
          </a:p>
        </p:txBody>
      </p:sp>
      <p:sp>
        <p:nvSpPr>
          <p:cNvPr id="37891" name="Content Placeholder 3"/>
          <p:cNvSpPr>
            <a:spLocks noGrp="1"/>
          </p:cNvSpPr>
          <p:nvPr>
            <p:ph idx="1"/>
          </p:nvPr>
        </p:nvSpPr>
        <p:spPr>
          <a:xfrm>
            <a:off x="457200" y="1196754"/>
            <a:ext cx="8229600" cy="4929412"/>
          </a:xfrm>
        </p:spPr>
        <p:txBody>
          <a:bodyPr/>
          <a:lstStyle/>
          <a:p>
            <a:pPr eaLnBrk="1" hangingPunct="1"/>
            <a:r>
              <a:rPr lang="en-US" dirty="0">
                <a:solidFill>
                  <a:srgbClr val="00ACDC"/>
                </a:solidFill>
              </a:rPr>
              <a:t>Interdisciplinary analysis problems</a:t>
            </a:r>
          </a:p>
          <a:p>
            <a:pPr eaLnBrk="1" hangingPunct="1"/>
            <a:r>
              <a:rPr lang="en-US" dirty="0"/>
              <a:t>Single domain expert may not be enough</a:t>
            </a:r>
            <a:br>
              <a:rPr lang="en-US" dirty="0"/>
            </a:br>
            <a:r>
              <a:rPr lang="en-US" dirty="0"/>
              <a:t>→ </a:t>
            </a:r>
            <a:r>
              <a:rPr lang="en-US" dirty="0">
                <a:solidFill>
                  <a:srgbClr val="00A650"/>
                </a:solidFill>
              </a:rPr>
              <a:t>Need for collaboration</a:t>
            </a:r>
          </a:p>
        </p:txBody>
      </p:sp>
      <p:grpSp>
        <p:nvGrpSpPr>
          <p:cNvPr id="2" name="Group 8"/>
          <p:cNvGrpSpPr/>
          <p:nvPr/>
        </p:nvGrpSpPr>
        <p:grpSpPr>
          <a:xfrm>
            <a:off x="539552" y="3246107"/>
            <a:ext cx="3960440" cy="2642065"/>
            <a:chOff x="2051720" y="2554037"/>
            <a:chExt cx="4892221" cy="3418133"/>
          </a:xfrm>
        </p:grpSpPr>
        <p:pic>
          <p:nvPicPr>
            <p:cNvPr id="37892" name="Picture 4" descr="caleydoplex03"/>
            <p:cNvPicPr>
              <a:picLocks noChangeAspect="1" noChangeArrowheads="1"/>
            </p:cNvPicPr>
            <p:nvPr/>
          </p:nvPicPr>
          <p:blipFill>
            <a:blip r:embed="rId3" cstate="print">
              <a:extLst>
                <a:ext uri="{28A0092B-C50C-407E-A947-70E740481C1C}">
                  <a14:useLocalDpi xmlns:a14="http://schemas.microsoft.com/office/drawing/2010/main"/>
                </a:ext>
              </a:extLst>
            </a:blip>
            <a:srcRect l="2106" b="3232"/>
            <a:stretch>
              <a:fillRect/>
            </a:stretch>
          </p:blipFill>
          <p:spPr bwMode="auto">
            <a:xfrm>
              <a:off x="2051720" y="2554037"/>
              <a:ext cx="4892221" cy="3418133"/>
            </a:xfrm>
            <a:prstGeom prst="rect">
              <a:avLst/>
            </a:prstGeom>
            <a:ln>
              <a:noFill/>
            </a:ln>
            <a:effectLst>
              <a:outerShdw blurRad="190500" algn="tl" rotWithShape="0">
                <a:srgbClr val="000000">
                  <a:alpha val="70000"/>
                </a:srgbClr>
              </a:outerShdw>
            </a:effectLst>
          </p:spPr>
        </p:pic>
        <p:sp>
          <p:nvSpPr>
            <p:cNvPr id="6" name="Content Placeholder 2"/>
            <p:cNvSpPr txBox="1">
              <a:spLocks/>
            </p:cNvSpPr>
            <p:nvPr/>
          </p:nvSpPr>
          <p:spPr bwMode="auto">
            <a:xfrm>
              <a:off x="2407519" y="4714276"/>
              <a:ext cx="1334637" cy="4235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636466"/>
                  </a:solidFill>
                  <a:effectLst/>
                  <a:uLnTx/>
                  <a:uFillTx/>
                  <a:latin typeface="+mn-lt"/>
                  <a:ea typeface="+mn-ea"/>
                  <a:cs typeface="+mn-cs"/>
                </a:rPr>
                <a:t>Pathologist</a:t>
              </a:r>
            </a:p>
          </p:txBody>
        </p:sp>
        <p:sp>
          <p:nvSpPr>
            <p:cNvPr id="7" name="Content Placeholder 2"/>
            <p:cNvSpPr txBox="1">
              <a:spLocks/>
            </p:cNvSpPr>
            <p:nvPr/>
          </p:nvSpPr>
          <p:spPr bwMode="auto">
            <a:xfrm>
              <a:off x="5476275" y="4791052"/>
              <a:ext cx="1258389" cy="4235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636466"/>
                  </a:solidFill>
                  <a:effectLst/>
                  <a:uLnTx/>
                  <a:uFillTx/>
                  <a:latin typeface="+mn-lt"/>
                  <a:ea typeface="+mn-ea"/>
                  <a:cs typeface="+mn-cs"/>
                </a:rPr>
                <a:t>Geneticist</a:t>
              </a:r>
            </a:p>
          </p:txBody>
        </p:sp>
        <p:sp>
          <p:nvSpPr>
            <p:cNvPr id="8" name="Content Placeholder 2"/>
            <p:cNvSpPr txBox="1">
              <a:spLocks/>
            </p:cNvSpPr>
            <p:nvPr/>
          </p:nvSpPr>
          <p:spPr bwMode="auto">
            <a:xfrm>
              <a:off x="4572001" y="5189364"/>
              <a:ext cx="1258389" cy="4235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636466"/>
                  </a:solidFill>
                  <a:effectLst/>
                  <a:uLnTx/>
                  <a:uFillTx/>
                  <a:latin typeface="+mn-lt"/>
                  <a:ea typeface="+mn-ea"/>
                  <a:cs typeface="+mn-cs"/>
                </a:rPr>
                <a:t>Biologist</a:t>
              </a:r>
            </a:p>
          </p:txBody>
        </p:sp>
      </p:grpSp>
      <p:sp>
        <p:nvSpPr>
          <p:cNvPr id="13" name="Slide Number Placeholder 12"/>
          <p:cNvSpPr>
            <a:spLocks noGrp="1"/>
          </p:cNvSpPr>
          <p:nvPr>
            <p:ph type="sldNum" sz="quarter" idx="12"/>
          </p:nvPr>
        </p:nvSpPr>
        <p:spPr/>
        <p:txBody>
          <a:bodyPr/>
          <a:lstStyle/>
          <a:p>
            <a:fld id="{A4523DC7-086B-4AA1-B8ED-A8B52ACC25A5}" type="slidenum">
              <a:rPr lang="en-US" smtClean="0"/>
              <a:pPr/>
              <a:t>74</a:t>
            </a:fld>
            <a:endParaRPr lang="en-US" dirty="0"/>
          </a:p>
        </p:txBody>
      </p:sp>
      <p:pic>
        <p:nvPicPr>
          <p:cNvPr id="14" name="Picture 7" descr="IMG_3161_low_res"/>
          <p:cNvPicPr>
            <a:picLocks noChangeAspect="1" noChangeArrowheads="1"/>
          </p:cNvPicPr>
          <p:nvPr/>
        </p:nvPicPr>
        <p:blipFill>
          <a:blip r:embed="rId4" cstate="print"/>
          <a:srcRect/>
          <a:stretch>
            <a:fillRect/>
          </a:stretch>
        </p:blipFill>
        <p:spPr bwMode="auto">
          <a:xfrm>
            <a:off x="4788024" y="3236979"/>
            <a:ext cx="3956304" cy="2639568"/>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11" name="Fußzeilenplatzhalter 3"/>
          <p:cNvSpPr>
            <a:spLocks noGrp="1"/>
          </p:cNvSpPr>
          <p:nvPr>
            <p:ph type="ftr" sz="quarter" idx="11"/>
          </p:nvPr>
        </p:nvSpPr>
        <p:spPr>
          <a:xfrm>
            <a:off x="467544" y="6356352"/>
            <a:ext cx="5552256" cy="365125"/>
          </a:xfrm>
        </p:spPr>
        <p:txBody>
          <a:bodyPr/>
          <a:lstStyle/>
          <a:p>
            <a:r>
              <a:rPr lang="en-US"/>
              <a:t>VisWeek Tutorial: Connecting the Dots – M. Streit, H.-J. Schulz, A. Lex</a:t>
            </a:r>
            <a:endParaRPr lang="en-US" dirty="0"/>
          </a:p>
        </p:txBody>
      </p:sp>
      <p:sp>
        <p:nvSpPr>
          <p:cNvPr id="12" name="Text Placeholder 3"/>
          <p:cNvSpPr txBox="1">
            <a:spLocks/>
          </p:cNvSpPr>
          <p:nvPr/>
        </p:nvSpPr>
        <p:spPr>
          <a:xfrm>
            <a:off x="2608740" y="5888172"/>
            <a:ext cx="1895986" cy="4191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t>
            </a:r>
            <a:r>
              <a:rPr lang="en-US" sz="1800" dirty="0" err="1">
                <a:solidFill>
                  <a:schemeClr val="tx1">
                    <a:lumMod val="50000"/>
                    <a:lumOff val="50000"/>
                  </a:schemeClr>
                </a:solidFill>
              </a:rPr>
              <a:t>Streit</a:t>
            </a:r>
            <a:r>
              <a:rPr lang="en-US" sz="1800" dirty="0">
                <a:solidFill>
                  <a:schemeClr val="tx1">
                    <a:lumMod val="50000"/>
                    <a:lumOff val="50000"/>
                  </a:schemeClr>
                </a:solidFill>
              </a:rPr>
              <a:t> et al. 2009]</a:t>
            </a:r>
          </a:p>
        </p:txBody>
      </p:sp>
      <p:sp>
        <p:nvSpPr>
          <p:cNvPr id="15" name="Text Placeholder 3"/>
          <p:cNvSpPr txBox="1">
            <a:spLocks/>
          </p:cNvSpPr>
          <p:nvPr/>
        </p:nvSpPr>
        <p:spPr>
          <a:xfrm>
            <a:off x="6660232" y="5863680"/>
            <a:ext cx="2110059" cy="419100"/>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t>
            </a:r>
            <a:r>
              <a:rPr lang="en-US" sz="1800" dirty="0" err="1">
                <a:solidFill>
                  <a:schemeClr val="tx1">
                    <a:lumMod val="50000"/>
                    <a:lumOff val="50000"/>
                  </a:schemeClr>
                </a:solidFill>
              </a:rPr>
              <a:t>Waldner</a:t>
            </a:r>
            <a:r>
              <a:rPr lang="en-US" sz="1800" dirty="0">
                <a:solidFill>
                  <a:schemeClr val="tx1">
                    <a:lumMod val="50000"/>
                    <a:lumOff val="50000"/>
                  </a:schemeClr>
                </a:solidFill>
              </a:rPr>
              <a:t> et al. 2009]</a:t>
            </a:r>
          </a:p>
        </p:txBody>
      </p:sp>
    </p:spTree>
    <p:extLst>
      <p:ext uri="{BB962C8B-B14F-4D97-AF65-F5344CB8AC3E}">
        <p14:creationId xmlns:p14="http://schemas.microsoft.com/office/powerpoint/2010/main" val="1582498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Collaborative Brushing and Linking</a:t>
            </a:r>
          </a:p>
        </p:txBody>
      </p:sp>
      <p:sp>
        <p:nvSpPr>
          <p:cNvPr id="3" name="Inhaltsplatzhalter 2"/>
          <p:cNvSpPr>
            <a:spLocks noGrp="1"/>
          </p:cNvSpPr>
          <p:nvPr>
            <p:ph idx="1"/>
          </p:nvPr>
        </p:nvSpPr>
        <p:spPr/>
        <p:txBody>
          <a:bodyPr/>
          <a:lstStyle/>
          <a:p>
            <a:r>
              <a:rPr lang="en-US" dirty="0"/>
              <a:t>Co-located Visual Analytics of </a:t>
            </a:r>
            <a:br>
              <a:rPr lang="en-US" dirty="0"/>
            </a:br>
            <a:r>
              <a:rPr lang="en-US" dirty="0"/>
              <a:t>Document Collections</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75</a:t>
            </a:fld>
            <a:endParaRPr lang="en-US" dirty="0"/>
          </a:p>
        </p:txBody>
      </p:sp>
      <p:sp>
        <p:nvSpPr>
          <p:cNvPr id="6" name="Text Placeholder 3"/>
          <p:cNvSpPr txBox="1">
            <a:spLocks/>
          </p:cNvSpPr>
          <p:nvPr/>
        </p:nvSpPr>
        <p:spPr>
          <a:xfrm>
            <a:off x="6084168" y="1124744"/>
            <a:ext cx="3275856" cy="4191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[Isenberg and Fisher 2009]</a:t>
            </a:r>
          </a:p>
        </p:txBody>
      </p:sp>
      <p:pic>
        <p:nvPicPr>
          <p:cNvPr id="7" name="Grafik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59" y="2782200"/>
            <a:ext cx="5616625" cy="3471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66923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b="1"/>
              <a:t>LARK: </a:t>
            </a:r>
            <a:r>
              <a:rPr lang="en-US"/>
              <a:t>Coordinating Co-located Collaboration with InfoVis </a:t>
            </a:r>
            <a:endParaRPr lang="en-US" dirty="0"/>
          </a:p>
        </p:txBody>
      </p:sp>
      <p:sp>
        <p:nvSpPr>
          <p:cNvPr id="3" name="Inhaltsplatzhalter 2"/>
          <p:cNvSpPr>
            <a:spLocks noGrp="1"/>
          </p:cNvSpPr>
          <p:nvPr>
            <p:ph idx="1"/>
          </p:nvPr>
        </p:nvSpPr>
        <p:spPr>
          <a:xfrm>
            <a:off x="457200" y="1831876"/>
            <a:ext cx="8229600" cy="4294288"/>
          </a:xfrm>
        </p:spPr>
        <p:txBody>
          <a:bodyPr/>
          <a:lstStyle/>
          <a:p>
            <a:r>
              <a:rPr lang="en-US"/>
              <a:t>MCV on large multi-touch displays</a:t>
            </a:r>
          </a:p>
          <a:p>
            <a:r>
              <a:rPr lang="en-US"/>
              <a:t>Explicitly indicating coordination points on </a:t>
            </a:r>
          </a:p>
          <a:p>
            <a:pPr lvl="1"/>
            <a:r>
              <a:rPr lang="en-US"/>
              <a:t>data, representation, presentation, and view level</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76</a:t>
            </a:fld>
            <a:endParaRPr lang="en-US" dirty="0"/>
          </a:p>
        </p:txBody>
      </p:sp>
      <p:pic>
        <p:nvPicPr>
          <p:cNvPr id="6" name="Picture 6"/>
          <p:cNvPicPr>
            <a:picLocks noChangeAspect="1" noChangeArrowheads="1"/>
          </p:cNvPicPr>
          <p:nvPr/>
        </p:nvPicPr>
        <p:blipFill>
          <a:blip r:embed="rId3" cstate="print"/>
          <a:srcRect/>
          <a:stretch>
            <a:fillRect/>
          </a:stretch>
        </p:blipFill>
        <p:spPr bwMode="auto">
          <a:xfrm>
            <a:off x="173765" y="3782099"/>
            <a:ext cx="3678155" cy="2599229"/>
          </a:xfrm>
          <a:prstGeom prst="rect">
            <a:avLst/>
          </a:prstGeom>
          <a:ln>
            <a:noFill/>
          </a:ln>
          <a:effectLst>
            <a:outerShdw blurRad="190500" algn="tl" rotWithShape="0">
              <a:srgbClr val="000000">
                <a:alpha val="70000"/>
              </a:srgbClr>
            </a:outerShdw>
          </a:effectLst>
        </p:spPr>
      </p:pic>
      <p:pic>
        <p:nvPicPr>
          <p:cNvPr id="11" name="Grafik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59011" y="3931031"/>
            <a:ext cx="5077485" cy="2376264"/>
          </a:xfrm>
          <a:prstGeom prst="rect">
            <a:avLst/>
          </a:prstGeom>
        </p:spPr>
      </p:pic>
      <p:sp>
        <p:nvSpPr>
          <p:cNvPr id="13" name="Text Placeholder 3"/>
          <p:cNvSpPr txBox="1">
            <a:spLocks/>
          </p:cNvSpPr>
          <p:nvPr/>
        </p:nvSpPr>
        <p:spPr>
          <a:xfrm>
            <a:off x="6671950" y="1412776"/>
            <a:ext cx="2472050" cy="4191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t>
            </a:r>
            <a:r>
              <a:rPr lang="en-US" sz="1800" dirty="0" err="1">
                <a:solidFill>
                  <a:schemeClr val="tx1">
                    <a:lumMod val="50000"/>
                    <a:lumOff val="50000"/>
                  </a:schemeClr>
                </a:solidFill>
              </a:rPr>
              <a:t>Tobiasz</a:t>
            </a:r>
            <a:r>
              <a:rPr lang="en-US" sz="1800" dirty="0">
                <a:solidFill>
                  <a:schemeClr val="tx1">
                    <a:lumMod val="50000"/>
                    <a:lumOff val="50000"/>
                  </a:schemeClr>
                </a:solidFill>
              </a:rPr>
              <a:t> et al. 2009]</a:t>
            </a:r>
          </a:p>
        </p:txBody>
      </p:sp>
    </p:spTree>
    <p:extLst>
      <p:ext uri="{BB962C8B-B14F-4D97-AF65-F5344CB8AC3E}">
        <p14:creationId xmlns:p14="http://schemas.microsoft.com/office/powerpoint/2010/main" val="4262662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Collaborative Info Linking</a:t>
            </a:r>
          </a:p>
        </p:txBody>
      </p:sp>
      <p:sp>
        <p:nvSpPr>
          <p:cNvPr id="9" name="Text Placeholder 8"/>
          <p:cNvSpPr>
            <a:spLocks noGrp="1"/>
          </p:cNvSpPr>
          <p:nvPr>
            <p:ph type="body" idx="1"/>
          </p:nvPr>
        </p:nvSpPr>
        <p:spPr/>
        <p:txBody>
          <a:bodyPr>
            <a:normAutofit/>
          </a:bodyPr>
          <a:lstStyle/>
          <a:p>
            <a:r>
              <a:rPr lang="en-US" dirty="0"/>
              <a:t>[</a:t>
            </a:r>
            <a:r>
              <a:rPr lang="en-US" dirty="0" err="1"/>
              <a:t>Waldner</a:t>
            </a:r>
            <a:r>
              <a:rPr lang="en-US" dirty="0"/>
              <a:t> et al. 2011]</a:t>
            </a:r>
          </a:p>
        </p:txBody>
      </p:sp>
      <p:sp>
        <p:nvSpPr>
          <p:cNvPr id="5" name="Slide Number Placeholder 4"/>
          <p:cNvSpPr>
            <a:spLocks noGrp="1"/>
          </p:cNvSpPr>
          <p:nvPr>
            <p:ph type="sldNum" sz="quarter" idx="12"/>
          </p:nvPr>
        </p:nvSpPr>
        <p:spPr/>
        <p:txBody>
          <a:bodyPr/>
          <a:lstStyle/>
          <a:p>
            <a:fld id="{30742C3F-4840-460C-ADF2-7005A7FA8881}" type="slidenum">
              <a:rPr lang="en-US" smtClean="0"/>
              <a:pPr/>
              <a:t>77</a:t>
            </a:fld>
            <a:endParaRPr lang="en-US" dirty="0"/>
          </a:p>
        </p:txBody>
      </p:sp>
      <p:pic>
        <p:nvPicPr>
          <p:cNvPr id="4" name="Content Placeholder 3"/>
          <p:cNvPicPr>
            <a:picLocks noGrp="1" noChangeAspect="1"/>
          </p:cNvPicPr>
          <p:nvPr/>
        </p:nvPicPr>
        <p:blipFill>
          <a:blip r:embed="rId3" cstate="print">
            <a:extLst>
              <a:ext uri="{28A0092B-C50C-407E-A947-70E740481C1C}">
                <a14:useLocalDpi xmlns:a14="http://schemas.microsoft.com/office/drawing/2010/main"/>
              </a:ext>
            </a:extLst>
          </a:blip>
          <a:stretch>
            <a:fillRect/>
          </a:stretch>
        </p:blipFill>
        <p:spPr>
          <a:xfrm>
            <a:off x="3347864" y="764704"/>
            <a:ext cx="5276535" cy="2638266"/>
          </a:xfrm>
          <a:prstGeom prst="rect">
            <a:avLst/>
          </a:prstGeom>
          <a:ln>
            <a:solidFill>
              <a:schemeClr val="bg1"/>
            </a:solidFill>
          </a:ln>
          <a:effectLst>
            <a:reflection blurRad="6350" stA="50000" endA="275" endPos="40000" dist="101600" dir="5400000" sy="-100000" algn="bl" rotWithShape="0"/>
          </a:effectLst>
          <a:scene3d>
            <a:camera prst="perspectiveLeft">
              <a:rot lat="0" lon="2400000" rev="0"/>
            </a:camera>
            <a:lightRig rig="threePt" dir="t"/>
          </a:scene3d>
          <a:sp3d z="69850"/>
        </p:spPr>
      </p:pic>
      <p:sp>
        <p:nvSpPr>
          <p:cNvPr id="6"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3041517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51520" y="274637"/>
            <a:ext cx="8435280" cy="1143000"/>
          </a:xfrm>
        </p:spPr>
        <p:txBody>
          <a:bodyPr>
            <a:normAutofit fontScale="90000"/>
          </a:bodyPr>
          <a:lstStyle/>
          <a:p>
            <a:pPr eaLnBrk="1" hangingPunct="1"/>
            <a:r>
              <a:rPr lang="en-US" dirty="0"/>
              <a:t>Collaborative Info-Linking Approach</a:t>
            </a:r>
          </a:p>
        </p:txBody>
      </p:sp>
      <p:sp>
        <p:nvSpPr>
          <p:cNvPr id="16387" name="Content Placeholder 2"/>
          <p:cNvSpPr>
            <a:spLocks noGrp="1"/>
          </p:cNvSpPr>
          <p:nvPr>
            <p:ph idx="1"/>
          </p:nvPr>
        </p:nvSpPr>
        <p:spPr>
          <a:xfrm>
            <a:off x="457200" y="1600200"/>
            <a:ext cx="8229600" cy="4974332"/>
          </a:xfrm>
        </p:spPr>
        <p:txBody>
          <a:bodyPr>
            <a:normAutofit/>
          </a:bodyPr>
          <a:lstStyle/>
          <a:p>
            <a:r>
              <a:rPr lang="en-US" dirty="0">
                <a:solidFill>
                  <a:srgbClr val="00ACDC"/>
                </a:solidFill>
              </a:rPr>
              <a:t>Collaborative environment </a:t>
            </a:r>
            <a:r>
              <a:rPr lang="en-US" dirty="0"/>
              <a:t>that provides:</a:t>
            </a:r>
          </a:p>
          <a:p>
            <a:pPr lvl="1"/>
            <a:r>
              <a:rPr lang="en-US" dirty="0"/>
              <a:t>Unmodified single-user application support</a:t>
            </a:r>
          </a:p>
          <a:p>
            <a:pPr lvl="1"/>
            <a:r>
              <a:rPr lang="en-US" dirty="0"/>
              <a:t>Sufficient screen space</a:t>
            </a:r>
          </a:p>
          <a:p>
            <a:pPr lvl="1"/>
            <a:r>
              <a:rPr lang="en-US" dirty="0"/>
              <a:t>Multi-pointer support</a:t>
            </a:r>
          </a:p>
          <a:p>
            <a:pPr lvl="1"/>
            <a:r>
              <a:rPr lang="en-US" dirty="0"/>
              <a:t>User-specific visual links </a:t>
            </a:r>
            <a:br>
              <a:rPr lang="en-US" dirty="0"/>
            </a:br>
            <a:r>
              <a:rPr lang="en-US" dirty="0"/>
              <a:t>across applications</a:t>
            </a:r>
          </a:p>
          <a:p>
            <a:pPr lvl="1"/>
            <a:r>
              <a:rPr lang="en-US" dirty="0"/>
              <a:t>Protecting workspaces</a:t>
            </a:r>
          </a:p>
          <a:p>
            <a:pPr lvl="1"/>
            <a:r>
              <a:rPr lang="en-US" dirty="0"/>
              <a:t>Storing and sharing</a:t>
            </a:r>
          </a:p>
          <a:p>
            <a:pPr lvl="1"/>
            <a:endParaRPr lang="en-US" dirty="0"/>
          </a:p>
          <a:p>
            <a:pPr lvl="1"/>
            <a:endParaRPr lang="en-US" dirty="0"/>
          </a:p>
        </p:txBody>
      </p:sp>
      <p:pic>
        <p:nvPicPr>
          <p:cNvPr id="16388" name="Picture 3" descr="SDG2.jpg"/>
          <p:cNvPicPr>
            <a:picLocks noChangeAspect="1"/>
          </p:cNvPicPr>
          <p:nvPr/>
        </p:nvPicPr>
        <p:blipFill>
          <a:blip r:embed="rId3" cstate="print"/>
          <a:srcRect/>
          <a:stretch>
            <a:fillRect/>
          </a:stretch>
        </p:blipFill>
        <p:spPr bwMode="auto">
          <a:xfrm>
            <a:off x="4511654" y="3068960"/>
            <a:ext cx="4504338" cy="3168351"/>
          </a:xfrm>
          <a:prstGeom prst="rect">
            <a:avLst/>
          </a:prstGeom>
          <a:ln>
            <a:noFill/>
          </a:ln>
          <a:effectLst>
            <a:outerShdw blurRad="190500" algn="tl" rotWithShape="0">
              <a:srgbClr val="000000">
                <a:alpha val="70000"/>
              </a:srgbClr>
            </a:outerShdw>
          </a:effectLst>
        </p:spPr>
      </p:pic>
      <p:sp>
        <p:nvSpPr>
          <p:cNvPr id="5"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258761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t>Large displays</a:t>
            </a:r>
            <a:endParaRPr lang="en-US" dirty="0"/>
          </a:p>
        </p:txBody>
      </p:sp>
      <p:sp>
        <p:nvSpPr>
          <p:cNvPr id="3" name="Content Placeholder 2"/>
          <p:cNvSpPr>
            <a:spLocks noGrp="1"/>
          </p:cNvSpPr>
          <p:nvPr>
            <p:ph idx="1"/>
          </p:nvPr>
        </p:nvSpPr>
        <p:spPr>
          <a:xfrm>
            <a:off x="457200" y="1340769"/>
            <a:ext cx="8229600" cy="4785396"/>
          </a:xfrm>
        </p:spPr>
        <p:txBody>
          <a:bodyPr/>
          <a:lstStyle/>
          <a:p>
            <a:pPr eaLnBrk="1" hangingPunct="1">
              <a:buFont typeface="Times New Roman" pitchFamily="16" charset="0"/>
              <a:buNone/>
              <a:defRPr/>
            </a:pPr>
            <a:r>
              <a:rPr lang="en-US" dirty="0"/>
              <a:t>Casually aligned multi-projector displays</a:t>
            </a:r>
          </a:p>
          <a:p>
            <a:pPr lvl="1" eaLnBrk="1" hangingPunct="1">
              <a:defRPr/>
            </a:pPr>
            <a:r>
              <a:rPr lang="en-US" dirty="0" err="1"/>
              <a:t>Compiz</a:t>
            </a:r>
            <a:r>
              <a:rPr lang="en-US" dirty="0"/>
              <a:t> extension for tiled </a:t>
            </a:r>
            <a:r>
              <a:rPr lang="en-US" dirty="0">
                <a:solidFill>
                  <a:schemeClr val="tx1"/>
                </a:solidFill>
              </a:rPr>
              <a:t>displays</a:t>
            </a:r>
            <a:r>
              <a:rPr lang="en-US" sz="1400" dirty="0"/>
              <a:t>  </a:t>
            </a:r>
            <a:r>
              <a:rPr lang="en-US" sz="1800" dirty="0">
                <a:solidFill>
                  <a:schemeClr val="bg1">
                    <a:lumMod val="50000"/>
                  </a:schemeClr>
                </a:solidFill>
              </a:rPr>
              <a:t>[</a:t>
            </a:r>
            <a:r>
              <a:rPr lang="en-US" sz="1800" dirty="0" err="1">
                <a:solidFill>
                  <a:schemeClr val="bg1">
                    <a:lumMod val="50000"/>
                  </a:schemeClr>
                </a:solidFill>
              </a:rPr>
              <a:t>Waldner</a:t>
            </a:r>
            <a:r>
              <a:rPr lang="en-US" sz="1800" dirty="0">
                <a:solidFill>
                  <a:schemeClr val="bg1">
                    <a:lumMod val="50000"/>
                  </a:schemeClr>
                </a:solidFill>
              </a:rPr>
              <a:t> et al., EDT/IPT 2008]</a:t>
            </a:r>
          </a:p>
          <a:p>
            <a:pPr lvl="1" eaLnBrk="1" hangingPunct="1">
              <a:defRPr/>
            </a:pPr>
            <a:r>
              <a:rPr lang="en-US" dirty="0"/>
              <a:t>Warping and blending of overlapping projections in the window manager </a:t>
            </a:r>
            <a:r>
              <a:rPr lang="en-US" dirty="0">
                <a:sym typeface="Wingdings" pitchFamily="2" charset="2"/>
              </a:rPr>
              <a:t> application transparent </a:t>
            </a:r>
            <a:endParaRPr lang="en-US" dirty="0"/>
          </a:p>
        </p:txBody>
      </p:sp>
      <p:pic>
        <p:nvPicPr>
          <p:cNvPr id="18436" name="Picture 4" descr="collaborative_environment.png"/>
          <p:cNvPicPr>
            <a:picLocks noChangeAspect="1"/>
          </p:cNvPicPr>
          <p:nvPr/>
        </p:nvPicPr>
        <p:blipFill>
          <a:blip r:embed="rId3" cstate="print"/>
          <a:srcRect/>
          <a:stretch>
            <a:fillRect/>
          </a:stretch>
        </p:blipFill>
        <p:spPr bwMode="auto">
          <a:xfrm>
            <a:off x="4211960" y="3627264"/>
            <a:ext cx="4176464" cy="3132348"/>
          </a:xfrm>
          <a:prstGeom prst="rect">
            <a:avLst/>
          </a:prstGeom>
          <a:ln>
            <a:noFill/>
          </a:ln>
          <a:effectLst>
            <a:outerShdw blurRad="190500" algn="tl" rotWithShape="0">
              <a:srgbClr val="000000">
                <a:alpha val="70000"/>
              </a:srgbClr>
            </a:outerShdw>
          </a:effectLst>
        </p:spPr>
      </p:pic>
      <p:pic>
        <p:nvPicPr>
          <p:cNvPr id="5" name="Picture 4" descr="blend1.png"/>
          <p:cNvPicPr>
            <a:picLocks noChangeAspect="1"/>
          </p:cNvPicPr>
          <p:nvPr/>
        </p:nvPicPr>
        <p:blipFill>
          <a:blip r:embed="rId4" cstate="print"/>
          <a:stretch>
            <a:fillRect/>
          </a:stretch>
        </p:blipFill>
        <p:spPr>
          <a:xfrm>
            <a:off x="1115616" y="3627264"/>
            <a:ext cx="2296123" cy="3157169"/>
          </a:xfrm>
          <a:prstGeom prst="rect">
            <a:avLst/>
          </a:prstGeom>
        </p:spPr>
      </p:pic>
    </p:spTree>
    <p:extLst>
      <p:ext uri="{BB962C8B-B14F-4D97-AF65-F5344CB8AC3E}">
        <p14:creationId xmlns:p14="http://schemas.microsoft.com/office/powerpoint/2010/main" val="342324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179512" y="274637"/>
            <a:ext cx="8507288" cy="1143000"/>
          </a:xfrm>
        </p:spPr>
        <p:txBody>
          <a:bodyPr>
            <a:normAutofit fontScale="90000"/>
          </a:bodyPr>
          <a:lstStyle/>
          <a:p>
            <a:r>
              <a:rPr lang="en-US" dirty="0"/>
              <a:t>Composite Visualization Views (CVV)</a:t>
            </a:r>
          </a:p>
        </p:txBody>
      </p:sp>
      <p:pic>
        <p:nvPicPr>
          <p:cNvPr id="7" name="Inhaltsplatzhalter 6"/>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67544" y="1556792"/>
            <a:ext cx="7272808" cy="2313171"/>
          </a:xfrm>
        </p:spPr>
      </p:pic>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8</a:t>
            </a:fld>
            <a:endParaRPr lang="en-US" dirty="0"/>
          </a:p>
        </p:txBody>
      </p:sp>
      <p:sp>
        <p:nvSpPr>
          <p:cNvPr id="6" name="Text Placeholder 3"/>
          <p:cNvSpPr txBox="1">
            <a:spLocks/>
          </p:cNvSpPr>
          <p:nvPr/>
        </p:nvSpPr>
        <p:spPr>
          <a:xfrm>
            <a:off x="6084168" y="1137692"/>
            <a:ext cx="4056226" cy="4191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t>
            </a:r>
            <a:r>
              <a:rPr lang="en-US" sz="1800" dirty="0" err="1">
                <a:solidFill>
                  <a:schemeClr val="tx1">
                    <a:lumMod val="50000"/>
                    <a:lumOff val="50000"/>
                  </a:schemeClr>
                </a:solidFill>
              </a:rPr>
              <a:t>Javed</a:t>
            </a:r>
            <a:r>
              <a:rPr lang="en-US" sz="1800" dirty="0">
                <a:solidFill>
                  <a:schemeClr val="tx1">
                    <a:lumMod val="50000"/>
                    <a:lumOff val="50000"/>
                  </a:schemeClr>
                </a:solidFill>
              </a:rPr>
              <a:t> and </a:t>
            </a:r>
            <a:r>
              <a:rPr lang="en-US" sz="1800" dirty="0" err="1">
                <a:solidFill>
                  <a:schemeClr val="tx1">
                    <a:lumMod val="50000"/>
                    <a:lumOff val="50000"/>
                  </a:schemeClr>
                </a:solidFill>
              </a:rPr>
              <a:t>Elmqvist</a:t>
            </a:r>
            <a:r>
              <a:rPr lang="en-US" sz="1800" dirty="0">
                <a:solidFill>
                  <a:schemeClr val="tx1">
                    <a:lumMod val="50000"/>
                    <a:lumOff val="50000"/>
                  </a:schemeClr>
                </a:solidFill>
              </a:rPr>
              <a:t> 2012]</a:t>
            </a:r>
          </a:p>
        </p:txBody>
      </p:sp>
      <p:pic>
        <p:nvPicPr>
          <p:cNvPr id="8" name="Inhaltsplatzhalter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95536" y="3933056"/>
            <a:ext cx="4828136" cy="2304256"/>
          </a:xfrm>
          <a:prstGeom prst="rect">
            <a:avLst/>
          </a:prstGeom>
        </p:spPr>
      </p:pic>
    </p:spTree>
    <p:extLst>
      <p:ext uri="{BB962C8B-B14F-4D97-AF65-F5344CB8AC3E}">
        <p14:creationId xmlns:p14="http://schemas.microsoft.com/office/powerpoint/2010/main" val="186584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Linking Infrastructure</a:t>
            </a:r>
          </a:p>
        </p:txBody>
      </p:sp>
      <p:pic>
        <p:nvPicPr>
          <p:cNvPr id="20483" name="Picture 3" descr="infrastructure01.png"/>
          <p:cNvPicPr>
            <a:picLocks noChangeAspect="1"/>
          </p:cNvPicPr>
          <p:nvPr/>
        </p:nvPicPr>
        <p:blipFill>
          <a:blip r:embed="rId3" cstate="print"/>
          <a:srcRect/>
          <a:stretch>
            <a:fillRect/>
          </a:stretch>
        </p:blipFill>
        <p:spPr bwMode="auto">
          <a:xfrm>
            <a:off x="2614034" y="1474788"/>
            <a:ext cx="3908425" cy="3908425"/>
          </a:xfrm>
          <a:prstGeom prst="rect">
            <a:avLst/>
          </a:prstGeom>
          <a:noFill/>
          <a:ln w="9525">
            <a:noFill/>
            <a:miter lim="800000"/>
            <a:headEnd/>
            <a:tailEnd/>
          </a:ln>
        </p:spPr>
      </p:pic>
      <p:pic>
        <p:nvPicPr>
          <p:cNvPr id="4" name="Picture 3" descr="infrastructure01.png"/>
          <p:cNvPicPr>
            <a:picLocks noChangeAspect="1"/>
          </p:cNvPicPr>
          <p:nvPr/>
        </p:nvPicPr>
        <p:blipFill>
          <a:blip r:embed="rId4" cstate="print"/>
          <a:srcRect/>
          <a:stretch>
            <a:fillRect/>
          </a:stretch>
        </p:blipFill>
        <p:spPr bwMode="auto">
          <a:xfrm>
            <a:off x="2615285" y="1471326"/>
            <a:ext cx="3908425" cy="3908425"/>
          </a:xfrm>
          <a:prstGeom prst="rect">
            <a:avLst/>
          </a:prstGeom>
          <a:noFill/>
          <a:ln w="9525">
            <a:noFill/>
            <a:miter lim="800000"/>
            <a:headEnd/>
            <a:tailEnd/>
          </a:ln>
        </p:spPr>
      </p:pic>
      <p:pic>
        <p:nvPicPr>
          <p:cNvPr id="5" name="Picture 3" descr="infrastructure01.png"/>
          <p:cNvPicPr>
            <a:picLocks noChangeAspect="1"/>
          </p:cNvPicPr>
          <p:nvPr/>
        </p:nvPicPr>
        <p:blipFill>
          <a:blip r:embed="rId5" cstate="print"/>
          <a:srcRect/>
          <a:stretch>
            <a:fillRect/>
          </a:stretch>
        </p:blipFill>
        <p:spPr bwMode="auto">
          <a:xfrm>
            <a:off x="2616536" y="1464406"/>
            <a:ext cx="3908425" cy="3908425"/>
          </a:xfrm>
          <a:prstGeom prst="rect">
            <a:avLst/>
          </a:prstGeom>
          <a:noFill/>
          <a:ln w="9525">
            <a:noFill/>
            <a:miter lim="800000"/>
            <a:headEnd/>
            <a:tailEnd/>
          </a:ln>
        </p:spPr>
      </p:pic>
      <p:pic>
        <p:nvPicPr>
          <p:cNvPr id="6" name="Picture 3" descr="infrastructure01.png"/>
          <p:cNvPicPr>
            <a:picLocks noChangeAspect="1"/>
          </p:cNvPicPr>
          <p:nvPr/>
        </p:nvPicPr>
        <p:blipFill>
          <a:blip r:embed="rId6" cstate="print"/>
          <a:srcRect/>
          <a:stretch>
            <a:fillRect/>
          </a:stretch>
        </p:blipFill>
        <p:spPr bwMode="auto">
          <a:xfrm>
            <a:off x="2612783" y="1467866"/>
            <a:ext cx="3908425" cy="3908425"/>
          </a:xfrm>
          <a:prstGeom prst="rect">
            <a:avLst/>
          </a:prstGeom>
          <a:noFill/>
          <a:ln w="9525">
            <a:noFill/>
            <a:miter lim="800000"/>
            <a:headEnd/>
            <a:tailEnd/>
          </a:ln>
        </p:spPr>
      </p:pic>
      <p:pic>
        <p:nvPicPr>
          <p:cNvPr id="7" name="Picture 3" descr="infrastructure01.png"/>
          <p:cNvPicPr>
            <a:picLocks noChangeAspect="1"/>
          </p:cNvPicPr>
          <p:nvPr/>
        </p:nvPicPr>
        <p:blipFill>
          <a:blip r:embed="rId7" cstate="print"/>
          <a:srcRect/>
          <a:stretch>
            <a:fillRect/>
          </a:stretch>
        </p:blipFill>
        <p:spPr bwMode="auto">
          <a:xfrm>
            <a:off x="2611532" y="1460946"/>
            <a:ext cx="3908425" cy="3908425"/>
          </a:xfrm>
          <a:prstGeom prst="rect">
            <a:avLst/>
          </a:prstGeom>
          <a:noFill/>
          <a:ln w="9525">
            <a:noFill/>
            <a:miter lim="800000"/>
            <a:headEnd/>
            <a:tailEnd/>
          </a:ln>
        </p:spPr>
      </p:pic>
      <p:pic>
        <p:nvPicPr>
          <p:cNvPr id="8" name="Picture 3" descr="infrastructure01.png"/>
          <p:cNvPicPr>
            <a:picLocks noChangeAspect="1"/>
          </p:cNvPicPr>
          <p:nvPr/>
        </p:nvPicPr>
        <p:blipFill>
          <a:blip r:embed="rId8" cstate="print"/>
          <a:srcRect/>
          <a:stretch>
            <a:fillRect/>
          </a:stretch>
        </p:blipFill>
        <p:spPr bwMode="auto">
          <a:xfrm>
            <a:off x="2617788" y="1457486"/>
            <a:ext cx="3908425" cy="3908425"/>
          </a:xfrm>
          <a:prstGeom prst="rect">
            <a:avLst/>
          </a:prstGeom>
          <a:noFill/>
          <a:ln w="9525">
            <a:noFill/>
            <a:miter lim="800000"/>
            <a:headEnd/>
            <a:tailEnd/>
          </a:ln>
        </p:spPr>
      </p:pic>
      <p:pic>
        <p:nvPicPr>
          <p:cNvPr id="9" name="Picture 3" descr="infrastructure01.png"/>
          <p:cNvPicPr>
            <a:picLocks noChangeAspect="1"/>
          </p:cNvPicPr>
          <p:nvPr/>
        </p:nvPicPr>
        <p:blipFill>
          <a:blip r:embed="rId9" cstate="print"/>
          <a:srcRect/>
          <a:stretch>
            <a:fillRect/>
          </a:stretch>
        </p:blipFill>
        <p:spPr bwMode="auto">
          <a:xfrm>
            <a:off x="2610281" y="1454026"/>
            <a:ext cx="3908425" cy="3908425"/>
          </a:xfrm>
          <a:prstGeom prst="rect">
            <a:avLst/>
          </a:prstGeom>
          <a:noFill/>
          <a:ln w="9525">
            <a:noFill/>
            <a:miter lim="800000"/>
            <a:headEnd/>
            <a:tailEnd/>
          </a:ln>
        </p:spPr>
      </p:pic>
      <p:sp>
        <p:nvSpPr>
          <p:cNvPr id="10"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262813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Title 1"/>
          <p:cNvSpPr>
            <a:spLocks noGrp="1"/>
          </p:cNvSpPr>
          <p:nvPr>
            <p:ph type="title"/>
          </p:nvPr>
        </p:nvSpPr>
        <p:spPr>
          <a:xfrm>
            <a:off x="107504" y="274637"/>
            <a:ext cx="8579296" cy="1143000"/>
          </a:xfrm>
        </p:spPr>
        <p:txBody>
          <a:bodyPr>
            <a:normAutofit/>
          </a:bodyPr>
          <a:lstStyle/>
          <a:p>
            <a:r>
              <a:rPr lang="en-US" dirty="0"/>
              <a:t>Collaborative Info Linking Video</a:t>
            </a:r>
          </a:p>
        </p:txBody>
      </p:sp>
      <p:pic>
        <p:nvPicPr>
          <p:cNvPr id="27651" name="Picture 4" descr="collaborative_info_linking.png"/>
          <p:cNvPicPr>
            <a:picLocks noChangeAspect="1"/>
          </p:cNvPicPr>
          <p:nvPr/>
        </p:nvPicPr>
        <p:blipFill>
          <a:blip r:embed="rId3" cstate="print"/>
          <a:srcRect/>
          <a:stretch>
            <a:fillRect/>
          </a:stretch>
        </p:blipFill>
        <p:spPr bwMode="auto">
          <a:xfrm>
            <a:off x="1152525" y="1412776"/>
            <a:ext cx="6948488" cy="4887912"/>
          </a:xfrm>
          <a:prstGeom prst="rect">
            <a:avLst/>
          </a:prstGeom>
          <a:ln>
            <a:noFill/>
          </a:ln>
          <a:effectLst>
            <a:outerShdw blurRad="190500" algn="tl" rotWithShape="0">
              <a:srgbClr val="000000">
                <a:alpha val="70000"/>
              </a:srgbClr>
            </a:outerShdw>
          </a:effectLst>
        </p:spPr>
      </p:pic>
      <p:sp>
        <p:nvSpPr>
          <p:cNvPr id="4"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1531700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r>
              <a:rPr lang="en-US"/>
              <a:t>Collaborative Information Linking</a:t>
            </a:r>
          </a:p>
        </p:txBody>
      </p:sp>
      <p:pic>
        <p:nvPicPr>
          <p:cNvPr id="28675" name="Picture 4" descr="C:\Users\manu\Documents\dkt\docs\images\screenshots\linking_kegg13.png"/>
          <p:cNvPicPr>
            <a:picLocks noChangeAspect="1" noChangeArrowheads="1"/>
          </p:cNvPicPr>
          <p:nvPr/>
        </p:nvPicPr>
        <p:blipFill>
          <a:blip r:embed="rId3" cstate="print"/>
          <a:srcRect/>
          <a:stretch>
            <a:fillRect/>
          </a:stretch>
        </p:blipFill>
        <p:spPr bwMode="auto">
          <a:xfrm>
            <a:off x="0" y="1428750"/>
            <a:ext cx="9144000" cy="4572000"/>
          </a:xfrm>
          <a:prstGeom prst="rect">
            <a:avLst/>
          </a:prstGeom>
          <a:noFill/>
          <a:ln w="9525">
            <a:noFill/>
            <a:miter lim="800000"/>
            <a:headEnd/>
            <a:tailEnd/>
          </a:ln>
        </p:spPr>
      </p:pic>
      <p:pic>
        <p:nvPicPr>
          <p:cNvPr id="4" name="Picture 5" descr="C:\Users\manu\Documents\dkt\docs\images\screenshots\linking_kegg14_zoomed.png"/>
          <p:cNvPicPr>
            <a:picLocks noChangeAspect="1" noChangeArrowheads="1"/>
          </p:cNvPicPr>
          <p:nvPr/>
        </p:nvPicPr>
        <p:blipFill>
          <a:blip r:embed="rId4" cstate="print"/>
          <a:srcRect/>
          <a:stretch>
            <a:fillRect/>
          </a:stretch>
        </p:blipFill>
        <p:spPr bwMode="auto">
          <a:xfrm>
            <a:off x="2011363" y="1285875"/>
            <a:ext cx="4933950" cy="3048000"/>
          </a:xfrm>
          <a:prstGeom prst="rect">
            <a:avLst/>
          </a:prstGeom>
          <a:noFill/>
          <a:ln w="9525">
            <a:solidFill>
              <a:schemeClr val="tx1"/>
            </a:solidFill>
            <a:miter lim="800000"/>
            <a:headEnd/>
            <a:tailEnd/>
          </a:ln>
        </p:spPr>
      </p:pic>
      <p:pic>
        <p:nvPicPr>
          <p:cNvPr id="5" name="Picture 6" descr="C:\Users\manu\Documents\dkt\docs\images\screenshots\linking_kegg14_zoomed01.png"/>
          <p:cNvPicPr>
            <a:picLocks noChangeAspect="1" noChangeArrowheads="1"/>
          </p:cNvPicPr>
          <p:nvPr/>
        </p:nvPicPr>
        <p:blipFill>
          <a:blip r:embed="rId5" cstate="print"/>
          <a:srcRect/>
          <a:stretch>
            <a:fillRect/>
          </a:stretch>
        </p:blipFill>
        <p:spPr bwMode="auto">
          <a:xfrm>
            <a:off x="0" y="1500188"/>
            <a:ext cx="3019425" cy="2409825"/>
          </a:xfrm>
          <a:prstGeom prst="rect">
            <a:avLst/>
          </a:prstGeom>
          <a:noFill/>
          <a:ln w="9525">
            <a:solidFill>
              <a:schemeClr val="tx1"/>
            </a:solidFill>
            <a:miter lim="800000"/>
            <a:headEnd/>
            <a:tailEnd/>
          </a:ln>
        </p:spPr>
      </p:pic>
      <p:sp>
        <p:nvSpPr>
          <p:cNvPr id="6"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255259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Window Protection</a:t>
            </a:r>
          </a:p>
        </p:txBody>
      </p:sp>
      <p:pic>
        <p:nvPicPr>
          <p:cNvPr id="29699" name="Picture 4" descr="C:\Users\manu\Documents\dkt\docs\images\screenshots\linking_kegg13.png"/>
          <p:cNvPicPr>
            <a:picLocks noChangeAspect="1" noChangeArrowheads="1"/>
          </p:cNvPicPr>
          <p:nvPr/>
        </p:nvPicPr>
        <p:blipFill>
          <a:blip r:embed="rId3" cstate="print"/>
          <a:srcRect/>
          <a:stretch>
            <a:fillRect/>
          </a:stretch>
        </p:blipFill>
        <p:spPr bwMode="auto">
          <a:xfrm>
            <a:off x="0" y="1428750"/>
            <a:ext cx="9144000" cy="4572000"/>
          </a:xfrm>
          <a:prstGeom prst="rect">
            <a:avLst/>
          </a:prstGeom>
          <a:noFill/>
          <a:ln w="9525">
            <a:noFill/>
            <a:miter lim="800000"/>
            <a:headEnd/>
            <a:tailEnd/>
          </a:ln>
        </p:spPr>
      </p:pic>
      <p:sp>
        <p:nvSpPr>
          <p:cNvPr id="4"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pic>
        <p:nvPicPr>
          <p:cNvPr id="5" name="Picture 4" descr="C:\Users\manu\Documents\dkt\docs\images\screenshots\linking_kegg13.png"/>
          <p:cNvPicPr>
            <a:picLocks noChangeAspect="1" noChangeArrowheads="1"/>
          </p:cNvPicPr>
          <p:nvPr/>
        </p:nvPicPr>
        <p:blipFill>
          <a:blip r:embed="rId4" cstate="print"/>
          <a:srcRect/>
          <a:stretch>
            <a:fillRect/>
          </a:stretch>
        </p:blipFill>
        <p:spPr bwMode="auto">
          <a:xfrm>
            <a:off x="7293" y="1432917"/>
            <a:ext cx="9144000" cy="4572000"/>
          </a:xfrm>
          <a:prstGeom prst="rect">
            <a:avLst/>
          </a:prstGeom>
          <a:noFill/>
          <a:ln w="9525">
            <a:noFill/>
            <a:miter lim="800000"/>
            <a:headEnd/>
            <a:tailEnd/>
          </a:ln>
        </p:spPr>
      </p:pic>
    </p:spTree>
    <p:extLst>
      <p:ext uri="{BB962C8B-B14F-4D97-AF65-F5344CB8AC3E}">
        <p14:creationId xmlns:p14="http://schemas.microsoft.com/office/powerpoint/2010/main" val="101232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Selection „Hijacking“</a:t>
            </a:r>
          </a:p>
        </p:txBody>
      </p:sp>
      <p:pic>
        <p:nvPicPr>
          <p:cNvPr id="30723" name="Picture 4" descr="C:\Users\manu\Documents\dkt\docs\images\screenshots\linking_kegg13.png"/>
          <p:cNvPicPr>
            <a:picLocks noChangeAspect="1" noChangeArrowheads="1"/>
          </p:cNvPicPr>
          <p:nvPr/>
        </p:nvPicPr>
        <p:blipFill>
          <a:blip r:embed="rId3" cstate="print"/>
          <a:srcRect/>
          <a:stretch>
            <a:fillRect/>
          </a:stretch>
        </p:blipFill>
        <p:spPr bwMode="auto">
          <a:xfrm>
            <a:off x="0" y="1428750"/>
            <a:ext cx="9144000" cy="4572000"/>
          </a:xfrm>
          <a:prstGeom prst="rect">
            <a:avLst/>
          </a:prstGeom>
          <a:noFill/>
          <a:ln w="9525">
            <a:noFill/>
            <a:miter lim="800000"/>
            <a:headEnd/>
            <a:tailEnd/>
          </a:ln>
        </p:spPr>
      </p:pic>
      <p:sp>
        <p:nvSpPr>
          <p:cNvPr id="4"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2188214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fontScale="90000"/>
          </a:bodyPr>
          <a:lstStyle/>
          <a:p>
            <a:r>
              <a:rPr lang="en-US"/>
              <a:t>Selection Storage and Management</a:t>
            </a:r>
          </a:p>
        </p:txBody>
      </p:sp>
      <p:sp>
        <p:nvSpPr>
          <p:cNvPr id="32771" name="Content Placeholder 2"/>
          <p:cNvSpPr>
            <a:spLocks noGrp="1"/>
          </p:cNvSpPr>
          <p:nvPr>
            <p:ph idx="1"/>
          </p:nvPr>
        </p:nvSpPr>
        <p:spPr>
          <a:xfrm>
            <a:off x="457200" y="1412777"/>
            <a:ext cx="8229600" cy="4713388"/>
          </a:xfrm>
        </p:spPr>
        <p:txBody>
          <a:bodyPr/>
          <a:lstStyle/>
          <a:p>
            <a:pPr algn="ctr">
              <a:buFont typeface="Times New Roman" pitchFamily="18" charset="0"/>
              <a:buNone/>
            </a:pPr>
            <a:r>
              <a:rPr lang="en-US" dirty="0"/>
              <a:t>Bookmark list as central storage and global search tool</a:t>
            </a:r>
          </a:p>
          <a:p>
            <a:pPr>
              <a:buFont typeface="Times New Roman" pitchFamily="18" charset="0"/>
              <a:buNone/>
            </a:pPr>
            <a:endParaRPr lang="en-US" dirty="0"/>
          </a:p>
        </p:txBody>
      </p:sp>
      <p:pic>
        <p:nvPicPr>
          <p:cNvPr id="32772" name="Picture 5" descr="C:\Users\manu\Documents\dkt\docs\images\screenshots\linking_travel28_bookmarks_cropped.png"/>
          <p:cNvPicPr>
            <a:picLocks noChangeAspect="1" noChangeArrowheads="1"/>
          </p:cNvPicPr>
          <p:nvPr/>
        </p:nvPicPr>
        <p:blipFill>
          <a:blip r:embed="rId3" cstate="print"/>
          <a:srcRect/>
          <a:stretch>
            <a:fillRect/>
          </a:stretch>
        </p:blipFill>
        <p:spPr bwMode="auto">
          <a:xfrm>
            <a:off x="214313" y="2066926"/>
            <a:ext cx="8650287" cy="4071937"/>
          </a:xfrm>
          <a:prstGeom prst="rect">
            <a:avLst/>
          </a:prstGeom>
          <a:noFill/>
          <a:ln w="9525">
            <a:noFill/>
            <a:miter lim="800000"/>
            <a:headEnd/>
            <a:tailEnd/>
          </a:ln>
        </p:spPr>
      </p:pic>
      <p:pic>
        <p:nvPicPr>
          <p:cNvPr id="5" name="Picture 6" descr="C:\Users\manu\Documents\dkt\docs\images\screenshots\linking_travel28_bookmarks_zoomed.png"/>
          <p:cNvPicPr>
            <a:picLocks noChangeAspect="1" noChangeArrowheads="1"/>
          </p:cNvPicPr>
          <p:nvPr/>
        </p:nvPicPr>
        <p:blipFill>
          <a:blip r:embed="rId4" cstate="print"/>
          <a:srcRect/>
          <a:stretch>
            <a:fillRect/>
          </a:stretch>
        </p:blipFill>
        <p:spPr bwMode="auto">
          <a:xfrm>
            <a:off x="1785938" y="2132013"/>
            <a:ext cx="2000250" cy="4725987"/>
          </a:xfrm>
          <a:prstGeom prst="rect">
            <a:avLst/>
          </a:prstGeom>
          <a:noFill/>
          <a:ln w="9525">
            <a:noFill/>
            <a:miter lim="800000"/>
            <a:headEnd/>
            <a:tailEnd/>
          </a:ln>
        </p:spPr>
      </p:pic>
    </p:spTree>
    <p:extLst>
      <p:ext uri="{BB962C8B-B14F-4D97-AF65-F5344CB8AC3E}">
        <p14:creationId xmlns:p14="http://schemas.microsoft.com/office/powerpoint/2010/main" val="313704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One-Shot Linking</a:t>
            </a:r>
          </a:p>
        </p:txBody>
      </p:sp>
      <p:sp>
        <p:nvSpPr>
          <p:cNvPr id="33795" name="Content Placeholder 2"/>
          <p:cNvSpPr>
            <a:spLocks noGrp="1"/>
          </p:cNvSpPr>
          <p:nvPr>
            <p:ph idx="1"/>
          </p:nvPr>
        </p:nvSpPr>
        <p:spPr/>
        <p:txBody>
          <a:bodyPr/>
          <a:lstStyle/>
          <a:p>
            <a:r>
              <a:rPr lang="en-US"/>
              <a:t>Light-weight linking </a:t>
            </a:r>
            <a:r>
              <a:rPr lang="en-US" i="1"/>
              <a:t>from </a:t>
            </a:r>
            <a:r>
              <a:rPr lang="en-US"/>
              <a:t>unmodified applications</a:t>
            </a:r>
          </a:p>
          <a:p>
            <a:pPr lvl="1"/>
            <a:r>
              <a:rPr lang="en-US"/>
              <a:t>Text selection </a:t>
            </a:r>
            <a:r>
              <a:rPr lang="en-US">
                <a:sym typeface="Wingdings" pitchFamily="2" charset="2"/>
              </a:rPr>
              <a:t> keyboard shortcut  selection buffer </a:t>
            </a:r>
            <a:endParaRPr lang="en-US"/>
          </a:p>
        </p:txBody>
      </p:sp>
      <p:pic>
        <p:nvPicPr>
          <p:cNvPr id="33796" name="Picture 5" descr="C:\Users\manu\Documents\dkt\docs\images\screenshots\linking_travel29_oneshot_cropped.png"/>
          <p:cNvPicPr>
            <a:picLocks noChangeAspect="1" noChangeArrowheads="1"/>
          </p:cNvPicPr>
          <p:nvPr/>
        </p:nvPicPr>
        <p:blipFill>
          <a:blip cstate="print"/>
          <a:srcRect/>
          <a:stretch>
            <a:fillRect/>
          </a:stretch>
        </p:blipFill>
        <p:spPr bwMode="auto">
          <a:xfrm>
            <a:off x="588963" y="2739156"/>
            <a:ext cx="8054975" cy="3786188"/>
          </a:xfrm>
          <a:prstGeom prst="rect">
            <a:avLst/>
          </a:prstGeom>
          <a:noFill/>
          <a:ln w="9525">
            <a:noFill/>
            <a:miter lim="800000"/>
            <a:headEnd/>
            <a:tailEnd/>
          </a:ln>
        </p:spPr>
      </p:pic>
      <p:pic>
        <p:nvPicPr>
          <p:cNvPr id="5" name="Picture 6" descr="C:\Users\manu\Documents\dkt\docs\images\screenshots\linking_travel29_oneshot_zoomed.png"/>
          <p:cNvPicPr>
            <a:picLocks noChangeAspect="1" noChangeArrowheads="1"/>
          </p:cNvPicPr>
          <p:nvPr/>
        </p:nvPicPr>
        <p:blipFill>
          <a:blip r:embed="rId3" cstate="print"/>
          <a:srcRect/>
          <a:stretch>
            <a:fillRect/>
          </a:stretch>
        </p:blipFill>
        <p:spPr bwMode="auto">
          <a:xfrm>
            <a:off x="642938" y="3861048"/>
            <a:ext cx="3781425" cy="2428875"/>
          </a:xfrm>
          <a:prstGeom prst="rect">
            <a:avLst/>
          </a:prstGeom>
          <a:noFill/>
          <a:ln w="9525">
            <a:solidFill>
              <a:schemeClr val="tx1"/>
            </a:solidFill>
            <a:miter lim="800000"/>
            <a:headEnd/>
            <a:tailEnd/>
          </a:ln>
        </p:spPr>
      </p:pic>
      <p:sp>
        <p:nvSpPr>
          <p:cNvPr id="6"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347500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Observational Experiment</a:t>
            </a:r>
          </a:p>
        </p:txBody>
      </p:sp>
      <p:sp>
        <p:nvSpPr>
          <p:cNvPr id="2" name="Inhaltsplatzhalter 1"/>
          <p:cNvSpPr>
            <a:spLocks noGrp="1"/>
          </p:cNvSpPr>
          <p:nvPr>
            <p:ph idx="1"/>
          </p:nvPr>
        </p:nvSpPr>
        <p:spPr/>
        <p:txBody>
          <a:bodyPr/>
          <a:lstStyle/>
          <a:p>
            <a:r>
              <a:rPr lang="en-US" dirty="0"/>
              <a:t>18 participants (16 males, 2 females) - pairs</a:t>
            </a:r>
          </a:p>
          <a:p>
            <a:r>
              <a:rPr lang="en-US" dirty="0"/>
              <a:t>Analysis of migration from Africa to Europe </a:t>
            </a:r>
          </a:p>
          <a:p>
            <a:r>
              <a:rPr lang="en-US" dirty="0"/>
              <a:t>Observations, video / audio recording, questionnaires, interview </a:t>
            </a:r>
          </a:p>
          <a:p>
            <a:endParaRPr lang="en-US" dirty="0"/>
          </a:p>
        </p:txBody>
      </p:sp>
      <p:pic>
        <p:nvPicPr>
          <p:cNvPr id="35844" name="Picture 3" descr="E:\presentations\pacificVis11\img\studyShot.jpg"/>
          <p:cNvPicPr>
            <a:picLocks noChangeAspect="1" noChangeArrowheads="1"/>
          </p:cNvPicPr>
          <p:nvPr/>
        </p:nvPicPr>
        <p:blipFill>
          <a:blip r:embed="rId3" cstate="print"/>
          <a:srcRect/>
          <a:stretch>
            <a:fillRect/>
          </a:stretch>
        </p:blipFill>
        <p:spPr bwMode="auto">
          <a:xfrm>
            <a:off x="395536" y="4077072"/>
            <a:ext cx="5250374" cy="2627460"/>
          </a:xfrm>
          <a:prstGeom prst="rect">
            <a:avLst/>
          </a:prstGeom>
          <a:ln>
            <a:noFill/>
          </a:ln>
          <a:effectLst>
            <a:outerShdw blurRad="190500" algn="tl" rotWithShape="0">
              <a:srgbClr val="000000">
                <a:alpha val="70000"/>
              </a:srgbClr>
            </a:outerShdw>
          </a:effectLst>
        </p:spPr>
      </p:pic>
      <p:pic>
        <p:nvPicPr>
          <p:cNvPr id="35845" name="Picture 4" descr="E:\presentations\pacificVis11\img\studyIndividual1.png"/>
          <p:cNvPicPr>
            <a:picLocks noChangeAspect="1" noChangeArrowheads="1"/>
          </p:cNvPicPr>
          <p:nvPr/>
        </p:nvPicPr>
        <p:blipFill>
          <a:blip r:embed="rId4" cstate="print"/>
          <a:srcRect/>
          <a:stretch>
            <a:fillRect/>
          </a:stretch>
        </p:blipFill>
        <p:spPr bwMode="auto">
          <a:xfrm>
            <a:off x="5836645" y="4077072"/>
            <a:ext cx="3143250" cy="23018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68438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t>Results</a:t>
            </a:r>
          </a:p>
        </p:txBody>
      </p:sp>
      <p:sp>
        <p:nvSpPr>
          <p:cNvPr id="36867" name="Content Placeholder 2"/>
          <p:cNvSpPr>
            <a:spLocks noGrp="1"/>
          </p:cNvSpPr>
          <p:nvPr>
            <p:ph idx="1"/>
          </p:nvPr>
        </p:nvSpPr>
        <p:spPr>
          <a:xfrm>
            <a:off x="323528" y="1412776"/>
            <a:ext cx="9217024" cy="4713387"/>
          </a:xfrm>
        </p:spPr>
        <p:txBody>
          <a:bodyPr/>
          <a:lstStyle/>
          <a:p>
            <a:r>
              <a:rPr lang="en-US" dirty="0"/>
              <a:t>Usage of information linking depends on work style</a:t>
            </a:r>
          </a:p>
          <a:p>
            <a:pPr lvl="1"/>
            <a:r>
              <a:rPr lang="en-US" dirty="0"/>
              <a:t>Individual information retrieval </a:t>
            </a:r>
            <a:r>
              <a:rPr lang="en-US" dirty="0">
                <a:sym typeface="Wingdings" pitchFamily="2" charset="2"/>
              </a:rPr>
              <a:t> links to locate info</a:t>
            </a:r>
          </a:p>
          <a:p>
            <a:pPr lvl="1"/>
            <a:r>
              <a:rPr lang="en-US" dirty="0">
                <a:sym typeface="Wingdings" pitchFamily="2" charset="2"/>
              </a:rPr>
              <a:t>Joint discussion  one set of links only</a:t>
            </a:r>
          </a:p>
          <a:p>
            <a:pPr lvl="1"/>
            <a:r>
              <a:rPr lang="en-US" dirty="0"/>
              <a:t>Mixed-focus collaboration: most frequently</a:t>
            </a:r>
          </a:p>
          <a:p>
            <a:pPr lvl="1"/>
            <a:endParaRPr lang="en-US" dirty="0"/>
          </a:p>
        </p:txBody>
      </p:sp>
      <p:pic>
        <p:nvPicPr>
          <p:cNvPr id="36868" name="Picture 2" descr="E:\presentations\pacificVis11\img\studyIndividual.png"/>
          <p:cNvPicPr>
            <a:picLocks noChangeAspect="1" noChangeArrowheads="1"/>
          </p:cNvPicPr>
          <p:nvPr/>
        </p:nvPicPr>
        <p:blipFill>
          <a:blip r:embed="rId3" cstate="print"/>
          <a:srcRect/>
          <a:stretch>
            <a:fillRect/>
          </a:stretch>
        </p:blipFill>
        <p:spPr bwMode="auto">
          <a:xfrm>
            <a:off x="556480" y="4005064"/>
            <a:ext cx="3670300" cy="2689225"/>
          </a:xfrm>
          <a:prstGeom prst="rect">
            <a:avLst/>
          </a:prstGeom>
          <a:ln>
            <a:noFill/>
          </a:ln>
          <a:effectLst>
            <a:outerShdw blurRad="190500" algn="tl" rotWithShape="0">
              <a:srgbClr val="000000">
                <a:alpha val="70000"/>
              </a:srgbClr>
            </a:outerShdw>
          </a:effectLst>
        </p:spPr>
      </p:pic>
      <p:pic>
        <p:nvPicPr>
          <p:cNvPr id="36869" name="Picture 3" descr="E:\presentations\pacificVis11\img\studyTight.png"/>
          <p:cNvPicPr>
            <a:picLocks noChangeAspect="1" noChangeArrowheads="1"/>
          </p:cNvPicPr>
          <p:nvPr/>
        </p:nvPicPr>
        <p:blipFill>
          <a:blip r:embed="rId4" cstate="print"/>
          <a:srcRect/>
          <a:stretch>
            <a:fillRect/>
          </a:stretch>
        </p:blipFill>
        <p:spPr bwMode="auto">
          <a:xfrm>
            <a:off x="4966455" y="3992365"/>
            <a:ext cx="3619501" cy="2714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701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Results</a:t>
            </a:r>
          </a:p>
        </p:txBody>
      </p:sp>
      <p:sp>
        <p:nvSpPr>
          <p:cNvPr id="3" name="Content Placeholder 2"/>
          <p:cNvSpPr>
            <a:spLocks noGrp="1"/>
          </p:cNvSpPr>
          <p:nvPr>
            <p:ph idx="1"/>
          </p:nvPr>
        </p:nvSpPr>
        <p:spPr>
          <a:xfrm>
            <a:off x="457200" y="1600201"/>
            <a:ext cx="8867328" cy="4525963"/>
          </a:xfrm>
        </p:spPr>
        <p:txBody>
          <a:bodyPr>
            <a:normAutofit fontScale="92500" lnSpcReduction="10000"/>
          </a:bodyPr>
          <a:lstStyle/>
          <a:p>
            <a:r>
              <a:rPr lang="en-US" dirty="0"/>
              <a:t>Distractions and conflicts</a:t>
            </a:r>
          </a:p>
          <a:p>
            <a:pPr lvl="1"/>
            <a:r>
              <a:rPr lang="en-US" dirty="0"/>
              <a:t>In general distraction was assessed as low</a:t>
            </a:r>
          </a:p>
          <a:p>
            <a:pPr lvl="1"/>
            <a:r>
              <a:rPr lang="en-US" dirty="0"/>
              <a:t>Input conflicts on shared windows, changes to window layout</a:t>
            </a:r>
          </a:p>
          <a:p>
            <a:pPr lvl="1"/>
            <a:r>
              <a:rPr lang="en-US" dirty="0"/>
              <a:t>Could be resolved by social protocols, but subjectively annoying</a:t>
            </a:r>
          </a:p>
          <a:p>
            <a:r>
              <a:rPr lang="en-US" dirty="0"/>
              <a:t>Territoriality</a:t>
            </a:r>
          </a:p>
          <a:p>
            <a:pPr lvl="1"/>
            <a:r>
              <a:rPr lang="en-US" dirty="0"/>
              <a:t>Window ownership based on initial window layout</a:t>
            </a:r>
          </a:p>
          <a:p>
            <a:pPr lvl="1"/>
            <a:r>
              <a:rPr lang="en-US" dirty="0"/>
              <a:t>Movement of shared windows rare</a:t>
            </a:r>
            <a:br>
              <a:rPr lang="en-US" dirty="0"/>
            </a:br>
            <a:endParaRPr lang="en-US" dirty="0"/>
          </a:p>
        </p:txBody>
      </p:sp>
      <p:sp>
        <p:nvSpPr>
          <p:cNvPr id="5" name="Fußzeilenplatzhalter 3"/>
          <p:cNvSpPr>
            <a:spLocks noGrp="1"/>
          </p:cNvSpPr>
          <p:nvPr>
            <p:ph type="ftr" sz="quarter" idx="11"/>
          </p:nvPr>
        </p:nvSpPr>
        <p:spPr>
          <a:xfrm>
            <a:off x="467544" y="6356352"/>
            <a:ext cx="5552256" cy="365125"/>
          </a:xfrm>
        </p:spPr>
        <p:txBody>
          <a:bodyPr/>
          <a:lstStyle/>
          <a:p>
            <a:r>
              <a:rPr lang="en-US" dirty="0" err="1"/>
              <a:t>VisWeek</a:t>
            </a:r>
            <a:r>
              <a:rPr lang="en-US" dirty="0"/>
              <a:t> Tutorial: Connecting the Dots – M. </a:t>
            </a:r>
            <a:r>
              <a:rPr lang="en-US" dirty="0" err="1"/>
              <a:t>Streit</a:t>
            </a:r>
            <a:r>
              <a:rPr lang="en-US" dirty="0"/>
              <a:t>, H.-J. Schulz, A. </a:t>
            </a:r>
            <a:r>
              <a:rPr lang="en-US" dirty="0" err="1"/>
              <a:t>Lex</a:t>
            </a:r>
            <a:endParaRPr lang="en-US" dirty="0"/>
          </a:p>
        </p:txBody>
      </p:sp>
    </p:spTree>
    <p:extLst>
      <p:ext uri="{BB962C8B-B14F-4D97-AF65-F5344CB8AC3E}">
        <p14:creationId xmlns:p14="http://schemas.microsoft.com/office/powerpoint/2010/main" val="610485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Linking WITHIN a Single View</a:t>
            </a:r>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9</a:t>
            </a:fld>
            <a:endParaRPr lang="en-US" dirty="0"/>
          </a:p>
        </p:txBody>
      </p:sp>
      <p:sp>
        <p:nvSpPr>
          <p:cNvPr id="23" name="AutoShape 39"/>
          <p:cNvSpPr>
            <a:spLocks noChangeArrowheads="1"/>
          </p:cNvSpPr>
          <p:nvPr/>
        </p:nvSpPr>
        <p:spPr bwMode="auto">
          <a:xfrm>
            <a:off x="6945365" y="2976515"/>
            <a:ext cx="1466090" cy="539164"/>
          </a:xfrm>
          <a:prstGeom prst="flowChartAlternateProcess">
            <a:avLst/>
          </a:prstGeom>
          <a:ln w="38100">
            <a:solidFill>
              <a:schemeClr val="bg1">
                <a:lumMod val="75000"/>
              </a:schemeClr>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User 3</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24" name="AutoShape 39"/>
          <p:cNvSpPr>
            <a:spLocks noChangeArrowheads="1"/>
          </p:cNvSpPr>
          <p:nvPr/>
        </p:nvSpPr>
        <p:spPr bwMode="auto">
          <a:xfrm>
            <a:off x="3802623" y="2962319"/>
            <a:ext cx="1466090" cy="539164"/>
          </a:xfrm>
          <a:prstGeom prst="flowChartAlternateProcess">
            <a:avLst/>
          </a:prstGeom>
          <a:ln w="38100">
            <a:solidFill>
              <a:schemeClr val="bg1">
                <a:lumMod val="75000"/>
              </a:schemeClr>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User 2</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25" name="AutoShape 32"/>
          <p:cNvSpPr>
            <a:spLocks noChangeArrowheads="1"/>
          </p:cNvSpPr>
          <p:nvPr/>
        </p:nvSpPr>
        <p:spPr bwMode="auto">
          <a:xfrm>
            <a:off x="6536348" y="955288"/>
            <a:ext cx="2284124" cy="1501630"/>
          </a:xfrm>
          <a:prstGeom prst="roundRect">
            <a:avLst>
              <a:gd name="adj" fmla="val 6134"/>
            </a:avLst>
          </a:prstGeom>
          <a:solidFill>
            <a:srgbClr val="FFFFFF"/>
          </a:solidFill>
          <a:ln w="38100">
            <a:solidFill>
              <a:schemeClr val="bg1">
                <a:lumMod val="75000"/>
              </a:schemeClr>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Display 2</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26" name="AutoShape 33"/>
          <p:cNvSpPr>
            <a:spLocks noChangeArrowheads="1"/>
          </p:cNvSpPr>
          <p:nvPr/>
        </p:nvSpPr>
        <p:spPr bwMode="auto">
          <a:xfrm>
            <a:off x="340863" y="967518"/>
            <a:ext cx="5995048" cy="1501630"/>
          </a:xfrm>
          <a:prstGeom prst="roundRect">
            <a:avLst>
              <a:gd name="adj" fmla="val 9218"/>
            </a:avLst>
          </a:prstGeom>
          <a:solidFill>
            <a:srgbClr val="FFFFFF"/>
          </a:solidFill>
          <a:ln w="38100">
            <a:solidFill>
              <a:srgbClr val="00A650"/>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Display 1</a:t>
            </a:r>
            <a:endParaRPr kumimoji="0" lang="en-US" sz="1400" b="0" i="0" u="none" strike="noStrike" cap="none" normalizeH="0" baseline="0" dirty="0">
              <a:ln>
                <a:noFill/>
              </a:ln>
              <a:effectLst/>
              <a:latin typeface="Arial" pitchFamily="34" charset="0"/>
              <a:cs typeface="Arial" pitchFamily="34" charset="0"/>
            </a:endParaRPr>
          </a:p>
        </p:txBody>
      </p:sp>
      <p:sp>
        <p:nvSpPr>
          <p:cNvPr id="45" name="AutoShape 34"/>
          <p:cNvSpPr>
            <a:spLocks noChangeArrowheads="1"/>
          </p:cNvSpPr>
          <p:nvPr/>
        </p:nvSpPr>
        <p:spPr bwMode="auto">
          <a:xfrm>
            <a:off x="6698696" y="1314503"/>
            <a:ext cx="1944216" cy="947238"/>
          </a:xfrm>
          <a:prstGeom prst="flowChartAlternateProcess">
            <a:avLst/>
          </a:prstGeom>
          <a:solidFill>
            <a:srgbClr val="FFFFFF"/>
          </a:solidFill>
          <a:ln w="38100">
            <a:solidFill>
              <a:schemeClr val="bg1">
                <a:lumMod val="75000"/>
              </a:schemeClr>
            </a:solidFill>
            <a:miter lim="800000"/>
            <a:headEnd/>
            <a:tailEnd/>
          </a:ln>
          <a:effectLst/>
        </p:spPr>
        <p:txBody>
          <a:bodyPr vert="horz" wrap="square" lIns="91440" tIns="1080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Application 3</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46" name="AutoShape 35"/>
          <p:cNvSpPr>
            <a:spLocks noChangeArrowheads="1"/>
          </p:cNvSpPr>
          <p:nvPr/>
        </p:nvSpPr>
        <p:spPr bwMode="auto">
          <a:xfrm>
            <a:off x="6902474" y="1695217"/>
            <a:ext cx="1536659" cy="389159"/>
          </a:xfrm>
          <a:prstGeom prst="roundRect">
            <a:avLst>
              <a:gd name="adj" fmla="val 16667"/>
            </a:avLst>
          </a:prstGeom>
          <a:solidFill>
            <a:srgbClr val="FFFFFF"/>
          </a:solidFill>
          <a:ln w="38100">
            <a:solidFill>
              <a:schemeClr val="bg1">
                <a:lumMod val="75000"/>
              </a:schemeClr>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solidFill>
                  <a:schemeClr val="bg1">
                    <a:lumMod val="50000"/>
                  </a:schemeClr>
                </a:solidFill>
                <a:latin typeface="Calibri" pitchFamily="34" charset="0"/>
                <a:cs typeface="Arial" pitchFamily="34" charset="0"/>
              </a:rPr>
              <a:t>View 4</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47" name="AutoShape 36"/>
          <p:cNvSpPr>
            <a:spLocks noChangeArrowheads="1"/>
          </p:cNvSpPr>
          <p:nvPr/>
        </p:nvSpPr>
        <p:spPr bwMode="auto">
          <a:xfrm>
            <a:off x="4279767" y="1334547"/>
            <a:ext cx="1842923" cy="928920"/>
          </a:xfrm>
          <a:prstGeom prst="roundRect">
            <a:avLst>
              <a:gd name="adj" fmla="val 16667"/>
            </a:avLst>
          </a:prstGeom>
          <a:solidFill>
            <a:srgbClr val="FFFFFF"/>
          </a:solidFill>
          <a:ln w="38100">
            <a:solidFill>
              <a:schemeClr val="bg1">
                <a:lumMod val="75000"/>
              </a:schemeClr>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bg1">
                    <a:lumMod val="50000"/>
                  </a:schemeClr>
                </a:solidFill>
                <a:effectLst/>
                <a:latin typeface="Calibri" pitchFamily="34" charset="0"/>
                <a:cs typeface="Arial" pitchFamily="34" charset="0"/>
              </a:rPr>
              <a:t>Application 2</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48" name="AutoShape 37"/>
          <p:cNvSpPr>
            <a:spLocks noChangeArrowheads="1"/>
          </p:cNvSpPr>
          <p:nvPr/>
        </p:nvSpPr>
        <p:spPr bwMode="auto">
          <a:xfrm>
            <a:off x="4492988" y="1689870"/>
            <a:ext cx="1471093" cy="389160"/>
          </a:xfrm>
          <a:prstGeom prst="flowChartAlternateProcess">
            <a:avLst/>
          </a:prstGeom>
          <a:solidFill>
            <a:srgbClr val="FFFFFF"/>
          </a:solidFill>
          <a:ln w="38100">
            <a:solidFill>
              <a:schemeClr val="bg1">
                <a:lumMod val="75000"/>
              </a:schemeClr>
            </a:solidFill>
            <a:miter lim="800000"/>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solidFill>
                  <a:schemeClr val="bg1">
                    <a:lumMod val="50000"/>
                  </a:schemeClr>
                </a:solidFill>
                <a:latin typeface="Calibri" pitchFamily="34" charset="0"/>
                <a:cs typeface="Arial" pitchFamily="34" charset="0"/>
              </a:rPr>
              <a:t>View 3</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49" name="AutoShape 40"/>
          <p:cNvSpPr>
            <a:spLocks noChangeArrowheads="1"/>
          </p:cNvSpPr>
          <p:nvPr/>
        </p:nvSpPr>
        <p:spPr bwMode="auto">
          <a:xfrm>
            <a:off x="553267" y="1329831"/>
            <a:ext cx="3532011" cy="928916"/>
          </a:xfrm>
          <a:prstGeom prst="roundRect">
            <a:avLst>
              <a:gd name="adj" fmla="val 16667"/>
            </a:avLst>
          </a:prstGeom>
          <a:solidFill>
            <a:srgbClr val="FFFFFF"/>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1</a:t>
            </a:r>
            <a:endParaRPr kumimoji="0" lang="en-US" sz="1400" b="0" i="0" u="none" strike="noStrike" cap="none" normalizeH="0" baseline="0" dirty="0">
              <a:ln>
                <a:noFill/>
              </a:ln>
              <a:effectLst/>
              <a:latin typeface="Arial" pitchFamily="34" charset="0"/>
              <a:cs typeface="Arial" pitchFamily="34" charset="0"/>
            </a:endParaRPr>
          </a:p>
        </p:txBody>
      </p:sp>
      <p:sp>
        <p:nvSpPr>
          <p:cNvPr id="50" name="AutoShape 41"/>
          <p:cNvSpPr>
            <a:spLocks noChangeArrowheads="1"/>
          </p:cNvSpPr>
          <p:nvPr/>
        </p:nvSpPr>
        <p:spPr bwMode="auto">
          <a:xfrm>
            <a:off x="2405650" y="1695217"/>
            <a:ext cx="1506026" cy="389159"/>
          </a:xfrm>
          <a:prstGeom prst="roundRect">
            <a:avLst>
              <a:gd name="adj" fmla="val 16667"/>
            </a:avLst>
          </a:prstGeom>
          <a:solidFill>
            <a:srgbClr val="FFFFFF"/>
          </a:solidFill>
          <a:ln w="38100">
            <a:solidFill>
              <a:schemeClr val="bg1">
                <a:lumMod val="75000"/>
              </a:schemeClr>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solidFill>
                  <a:schemeClr val="bg1">
                    <a:lumMod val="50000"/>
                  </a:schemeClr>
                </a:solidFill>
                <a:latin typeface="Calibri" pitchFamily="34" charset="0"/>
                <a:cs typeface="Arial" pitchFamily="34" charset="0"/>
              </a:rPr>
              <a:t>View 2</a:t>
            </a:r>
            <a:endParaRPr kumimoji="0" lang="en-US" sz="1400" b="0" i="0" u="none" strike="noStrike" cap="none" normalizeH="0" baseline="0" dirty="0">
              <a:ln>
                <a:noFill/>
              </a:ln>
              <a:solidFill>
                <a:schemeClr val="bg1">
                  <a:lumMod val="50000"/>
                </a:schemeClr>
              </a:solidFill>
              <a:effectLst/>
              <a:latin typeface="Arial" pitchFamily="34" charset="0"/>
              <a:cs typeface="Arial" pitchFamily="34" charset="0"/>
            </a:endParaRPr>
          </a:p>
        </p:txBody>
      </p:sp>
      <p:sp>
        <p:nvSpPr>
          <p:cNvPr id="51" name="AutoShape 43"/>
          <p:cNvSpPr>
            <a:spLocks noChangeArrowheads="1"/>
          </p:cNvSpPr>
          <p:nvPr/>
        </p:nvSpPr>
        <p:spPr bwMode="auto">
          <a:xfrm>
            <a:off x="769291" y="1689870"/>
            <a:ext cx="1458766" cy="389160"/>
          </a:xfrm>
          <a:prstGeom prst="roundRect">
            <a:avLst>
              <a:gd name="adj" fmla="val 16667"/>
            </a:avLst>
          </a:prstGeom>
          <a:solidFill>
            <a:schemeClr val="tx2">
              <a:lumMod val="20000"/>
              <a:lumOff val="80000"/>
            </a:schemeClr>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a:t>
            </a:r>
            <a:r>
              <a:rPr kumimoji="0" lang="en-US" sz="1400" b="0" i="0" u="none" strike="noStrike" cap="none" normalizeH="0" baseline="0" dirty="0">
                <a:ln>
                  <a:noFill/>
                </a:ln>
                <a:effectLst/>
                <a:latin typeface="Calibri" pitchFamily="34" charset="0"/>
                <a:cs typeface="Arial" pitchFamily="34" charset="0"/>
              </a:rPr>
              <a:t>1</a:t>
            </a:r>
            <a:endParaRPr kumimoji="0" lang="en-US" sz="1400" b="0" i="0" u="none" strike="noStrike" cap="none" normalizeH="0" baseline="0" dirty="0">
              <a:ln>
                <a:noFill/>
              </a:ln>
              <a:effectLst/>
              <a:latin typeface="Arial" pitchFamily="34" charset="0"/>
              <a:cs typeface="Arial" pitchFamily="34" charset="0"/>
            </a:endParaRPr>
          </a:p>
        </p:txBody>
      </p:sp>
      <p:pic>
        <p:nvPicPr>
          <p:cNvPr id="52" name="Picture 15" descr="user.png"/>
          <p:cNvPicPr>
            <a:picLocks noChangeAspect="1"/>
          </p:cNvPicPr>
          <p:nvPr/>
        </p:nvPicPr>
        <p:blipFill>
          <a:blip r:embed="rId2" cstate="print">
            <a:duotone>
              <a:schemeClr val="bg2">
                <a:shade val="45000"/>
                <a:satMod val="135000"/>
              </a:schemeClr>
              <a:prstClr val="white"/>
            </a:duotone>
          </a:blip>
          <a:stretch>
            <a:fillRect/>
          </a:stretch>
        </p:blipFill>
        <p:spPr>
          <a:xfrm>
            <a:off x="3874631" y="3009173"/>
            <a:ext cx="457200" cy="457200"/>
          </a:xfrm>
          <a:prstGeom prst="rect">
            <a:avLst/>
          </a:prstGeom>
          <a:ln>
            <a:noFill/>
          </a:ln>
        </p:spPr>
      </p:pic>
      <p:pic>
        <p:nvPicPr>
          <p:cNvPr id="53" name="Picture 16" descr="user.png"/>
          <p:cNvPicPr>
            <a:picLocks noChangeAspect="1"/>
          </p:cNvPicPr>
          <p:nvPr/>
        </p:nvPicPr>
        <p:blipFill>
          <a:blip r:embed="rId3" cstate="print">
            <a:duotone>
              <a:schemeClr val="bg2">
                <a:shade val="45000"/>
                <a:satMod val="135000"/>
              </a:schemeClr>
              <a:prstClr val="white"/>
            </a:duotone>
          </a:blip>
          <a:stretch>
            <a:fillRect/>
          </a:stretch>
        </p:blipFill>
        <p:spPr>
          <a:xfrm>
            <a:off x="7107575" y="3011625"/>
            <a:ext cx="457200" cy="457200"/>
          </a:xfrm>
          <a:prstGeom prst="rect">
            <a:avLst/>
          </a:prstGeom>
          <a:ln>
            <a:noFill/>
          </a:ln>
        </p:spPr>
      </p:pic>
      <p:cxnSp>
        <p:nvCxnSpPr>
          <p:cNvPr id="54" name="Straight Connector 19"/>
          <p:cNvCxnSpPr>
            <a:endCxn id="24" idx="0"/>
          </p:cNvCxnSpPr>
          <p:nvPr/>
        </p:nvCxnSpPr>
        <p:spPr>
          <a:xfrm>
            <a:off x="4535668" y="2469148"/>
            <a:ext cx="0" cy="493171"/>
          </a:xfrm>
          <a:prstGeom prst="line">
            <a:avLst/>
          </a:prstGeom>
          <a:ln w="28575">
            <a:solidFill>
              <a:schemeClr val="bg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27"/>
          <p:cNvCxnSpPr>
            <a:stCxn id="25" idx="2"/>
            <a:endCxn id="23" idx="0"/>
          </p:cNvCxnSpPr>
          <p:nvPr/>
        </p:nvCxnSpPr>
        <p:spPr>
          <a:xfrm>
            <a:off x="7678410" y="2456918"/>
            <a:ext cx="0" cy="519597"/>
          </a:xfrm>
          <a:prstGeom prst="line">
            <a:avLst/>
          </a:prstGeom>
          <a:ln w="28575">
            <a:solidFill>
              <a:schemeClr val="bg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30"/>
          <p:cNvCxnSpPr>
            <a:endCxn id="57" idx="0"/>
          </p:cNvCxnSpPr>
          <p:nvPr/>
        </p:nvCxnSpPr>
        <p:spPr>
          <a:xfrm>
            <a:off x="2321083" y="2469148"/>
            <a:ext cx="0" cy="460513"/>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7" name="AutoShape 39"/>
          <p:cNvSpPr>
            <a:spLocks noChangeArrowheads="1"/>
          </p:cNvSpPr>
          <p:nvPr/>
        </p:nvSpPr>
        <p:spPr bwMode="auto">
          <a:xfrm>
            <a:off x="1588038" y="2929661"/>
            <a:ext cx="1466090" cy="539164"/>
          </a:xfrm>
          <a:prstGeom prst="flowChartAlternateProcess">
            <a:avLst/>
          </a:prstGeom>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1</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pic>
        <p:nvPicPr>
          <p:cNvPr id="58" name="Picture 52" descr="user.png"/>
          <p:cNvPicPr>
            <a:picLocks noChangeAspect="1"/>
          </p:cNvPicPr>
          <p:nvPr/>
        </p:nvPicPr>
        <p:blipFill>
          <a:blip r:embed="rId2" cstate="print"/>
          <a:stretch>
            <a:fillRect/>
          </a:stretch>
        </p:blipFill>
        <p:spPr>
          <a:xfrm>
            <a:off x="1713493" y="2970643"/>
            <a:ext cx="457200" cy="457200"/>
          </a:xfrm>
          <a:prstGeom prst="rect">
            <a:avLst/>
          </a:prstGeom>
        </p:spPr>
      </p:pic>
    </p:spTree>
    <p:extLst>
      <p:ext uri="{BB962C8B-B14F-4D97-AF65-F5344CB8AC3E}">
        <p14:creationId xmlns:p14="http://schemas.microsoft.com/office/powerpoint/2010/main" val="42700660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5536" y="1925960"/>
            <a:ext cx="8229600" cy="1143000"/>
          </a:xfrm>
        </p:spPr>
        <p:txBody>
          <a:bodyPr>
            <a:normAutofit fontScale="90000"/>
          </a:bodyPr>
          <a:lstStyle/>
          <a:p>
            <a:r>
              <a:rPr lang="en-US"/>
              <a:t>Open </a:t>
            </a:r>
            <a:br>
              <a:rPr lang="en-US"/>
            </a:br>
            <a:r>
              <a:rPr lang="en-US"/>
              <a:t>Issues</a:t>
            </a:r>
            <a:endParaRPr lang="en-US" dirty="0"/>
          </a:p>
        </p:txBody>
      </p:sp>
      <p:sp>
        <p:nvSpPr>
          <p:cNvPr id="3" name="Inhaltsplatzhalter 2"/>
          <p:cNvSpPr>
            <a:spLocks noGrp="1"/>
          </p:cNvSpPr>
          <p:nvPr>
            <p:ph idx="1"/>
          </p:nvPr>
        </p:nvSpPr>
        <p:spPr>
          <a:xfrm>
            <a:off x="91848" y="5071793"/>
            <a:ext cx="9036496" cy="1455281"/>
          </a:xfrm>
        </p:spPr>
        <p:txBody>
          <a:bodyPr>
            <a:normAutofit/>
          </a:bodyPr>
          <a:lstStyle/>
          <a:p>
            <a:pPr marL="0" lvl="2"/>
            <a:r>
              <a:rPr lang="en-US" sz="2700"/>
              <a:t>What about visual clutter when more users are interacting?</a:t>
            </a:r>
          </a:p>
          <a:p>
            <a:pPr marL="0" lvl="2"/>
            <a:r>
              <a:rPr lang="en-US" sz="2700"/>
              <a:t>How to handle discontinuous multi-display/projector setups?</a:t>
            </a:r>
            <a:endParaRPr lang="en-US" sz="2700"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90</a:t>
            </a:fld>
            <a:endParaRPr lang="en-US" dirty="0"/>
          </a:p>
        </p:txBody>
      </p:sp>
      <p:pic>
        <p:nvPicPr>
          <p:cNvPr id="6" name="Picture 4" descr="collaborative_info_linking.png"/>
          <p:cNvPicPr>
            <a:picLocks noChangeAspect="1"/>
          </p:cNvPicPr>
          <p:nvPr/>
        </p:nvPicPr>
        <p:blipFill>
          <a:blip r:embed="rId2" cstate="print"/>
          <a:srcRect/>
          <a:stretch>
            <a:fillRect/>
          </a:stretch>
        </p:blipFill>
        <p:spPr bwMode="auto">
          <a:xfrm>
            <a:off x="539552" y="259890"/>
            <a:ext cx="6371803" cy="44822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41502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Virtual Reality</a:t>
            </a:r>
          </a:p>
        </p:txBody>
      </p:sp>
      <p:sp>
        <p:nvSpPr>
          <p:cNvPr id="3" name="Inhaltsplatzhalter 2"/>
          <p:cNvSpPr>
            <a:spLocks noGrp="1"/>
          </p:cNvSpPr>
          <p:nvPr>
            <p:ph idx="1"/>
          </p:nvPr>
        </p:nvSpPr>
        <p:spPr>
          <a:xfrm>
            <a:off x="457200" y="1412777"/>
            <a:ext cx="8229600" cy="4713388"/>
          </a:xfrm>
        </p:spPr>
        <p:txBody>
          <a:bodyPr/>
          <a:lstStyle/>
          <a:p>
            <a:r>
              <a:rPr lang="en-US" dirty="0"/>
              <a:t>Visual links in immersive environments</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91</a:t>
            </a:fld>
            <a:endParaRPr lang="en-US" dirty="0"/>
          </a:p>
        </p:txBody>
      </p:sp>
      <p:pic>
        <p:nvPicPr>
          <p:cNvPr id="6" name="Grafik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7544" y="2379768"/>
            <a:ext cx="4645551" cy="3470965"/>
          </a:xfrm>
          <a:prstGeom prst="rect">
            <a:avLst/>
          </a:prstGeom>
          <a:ln>
            <a:noFill/>
          </a:ln>
          <a:effectLst>
            <a:outerShdw blurRad="190500" algn="tl" rotWithShape="0">
              <a:srgbClr val="000000">
                <a:alpha val="70000"/>
              </a:srgbClr>
            </a:outerShdw>
          </a:effectLst>
        </p:spPr>
      </p:pic>
      <p:sp>
        <p:nvSpPr>
          <p:cNvPr id="7" name="Textfeld 6"/>
          <p:cNvSpPr txBox="1"/>
          <p:nvPr/>
        </p:nvSpPr>
        <p:spPr>
          <a:xfrm>
            <a:off x="1053528" y="5850734"/>
            <a:ext cx="5436096" cy="369332"/>
          </a:xfrm>
          <a:prstGeom prst="rect">
            <a:avLst/>
          </a:prstGeom>
          <a:noFill/>
        </p:spPr>
        <p:txBody>
          <a:bodyPr wrap="square" rtlCol="0">
            <a:spAutoFit/>
          </a:bodyPr>
          <a:lstStyle/>
          <a:p>
            <a:r>
              <a:rPr lang="en-US" dirty="0">
                <a:solidFill>
                  <a:schemeClr val="tx1">
                    <a:lumMod val="50000"/>
                    <a:lumOff val="50000"/>
                  </a:schemeClr>
                </a:solidFill>
              </a:rPr>
              <a:t>Biological Network Analysis in VR [Dickerson et al 2002]</a:t>
            </a:r>
          </a:p>
        </p:txBody>
      </p:sp>
    </p:spTree>
    <p:extLst>
      <p:ext uri="{BB962C8B-B14F-4D97-AF65-F5344CB8AC3E}">
        <p14:creationId xmlns:p14="http://schemas.microsoft.com/office/powerpoint/2010/main" val="40964139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Tutorial Summary</a:t>
            </a:r>
          </a:p>
        </p:txBody>
      </p:sp>
      <p:sp>
        <p:nvSpPr>
          <p:cNvPr id="7" name="Textplatzhalter 6"/>
          <p:cNvSpPr>
            <a:spLocks noGrp="1"/>
          </p:cNvSpPr>
          <p:nvPr>
            <p:ph type="body" idx="1"/>
          </p:nvPr>
        </p:nvSpPr>
        <p:spPr/>
        <p:txBody>
          <a:bodyPr/>
          <a:lstStyle/>
          <a:p>
            <a:r>
              <a:rPr lang="en-US" dirty="0"/>
              <a:t>Connecting the Dots</a:t>
            </a:r>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92</a:t>
            </a:fld>
            <a:endParaRPr lang="en-US" dirty="0"/>
          </a:p>
        </p:txBody>
      </p:sp>
      <p:sp>
        <p:nvSpPr>
          <p:cNvPr id="8" name="Bildplatzhalter 7"/>
          <p:cNvSpPr>
            <a:spLocks noGrp="1"/>
          </p:cNvSpPr>
          <p:nvPr>
            <p:ph type="pic" sz="quarter" idx="13"/>
          </p:nvPr>
        </p:nvSpPr>
        <p:spPr/>
      </p:sp>
    </p:spTree>
    <p:extLst>
      <p:ext uri="{BB962C8B-B14F-4D97-AF65-F5344CB8AC3E}">
        <p14:creationId xmlns:p14="http://schemas.microsoft.com/office/powerpoint/2010/main" val="3294913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Summary Part I – What to Link</a:t>
            </a:r>
            <a:endParaRPr lang="en-US" dirty="0"/>
          </a:p>
        </p:txBody>
      </p:sp>
      <p:sp>
        <p:nvSpPr>
          <p:cNvPr id="2" name="Inhaltsplatzhalter 1"/>
          <p:cNvSpPr>
            <a:spLocks noGrp="1"/>
          </p:cNvSpPr>
          <p:nvPr>
            <p:ph idx="1"/>
          </p:nvPr>
        </p:nvSpPr>
        <p:spPr/>
        <p:txBody>
          <a:bodyPr/>
          <a:lstStyle/>
          <a:p>
            <a:r>
              <a:rPr lang="en-US" dirty="0"/>
              <a:t>Relations differ in their:</a:t>
            </a:r>
          </a:p>
          <a:p>
            <a:pPr lvl="1"/>
            <a:r>
              <a:rPr lang="en-US" dirty="0"/>
              <a:t>Cardinality</a:t>
            </a:r>
          </a:p>
          <a:p>
            <a:pPr lvl="1"/>
            <a:r>
              <a:rPr lang="en-US" dirty="0"/>
              <a:t>Elements (Granularity + Scope)</a:t>
            </a:r>
          </a:p>
          <a:p>
            <a:pPr lvl="1"/>
            <a:r>
              <a:rPr lang="en-US" dirty="0"/>
              <a:t>Domain</a:t>
            </a:r>
          </a:p>
          <a:p>
            <a:r>
              <a:rPr lang="en-US" dirty="0"/>
              <a:t>Relations can be derived or inherent</a:t>
            </a:r>
          </a:p>
          <a:p>
            <a:r>
              <a:rPr lang="en-US" dirty="0"/>
              <a:t>Examples given show what‘s already been done</a:t>
            </a:r>
          </a:p>
          <a:p>
            <a:endParaRPr lang="en-US" dirty="0"/>
          </a:p>
        </p:txBody>
      </p:sp>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93</a:t>
            </a:fld>
            <a:endParaRPr lang="en-US" dirty="0"/>
          </a:p>
        </p:txBody>
      </p:sp>
      <p:sp>
        <p:nvSpPr>
          <p:cNvPr id="7" name="TextBox 5"/>
          <p:cNvSpPr txBox="1"/>
          <p:nvPr/>
        </p:nvSpPr>
        <p:spPr>
          <a:xfrm>
            <a:off x="611560" y="5392466"/>
            <a:ext cx="7819997" cy="584775"/>
          </a:xfrm>
          <a:prstGeom prst="rect">
            <a:avLst/>
          </a:prstGeom>
          <a:noFill/>
        </p:spPr>
        <p:txBody>
          <a:bodyPr wrap="square" rtlCol="0">
            <a:spAutoFit/>
          </a:bodyPr>
          <a:lstStyle/>
          <a:p>
            <a:r>
              <a:rPr lang="en-US" sz="3200" dirty="0">
                <a:solidFill>
                  <a:srgbClr val="00ACDC"/>
                </a:solidFill>
                <a:sym typeface="Wingdings" pitchFamily="2" charset="2"/>
              </a:rPr>
              <a:t>– and what’s still left to explore!</a:t>
            </a:r>
            <a:endParaRPr lang="en-US" dirty="0">
              <a:solidFill>
                <a:srgbClr val="00ACDC"/>
              </a:solidFill>
            </a:endParaRPr>
          </a:p>
        </p:txBody>
      </p:sp>
    </p:spTree>
    <p:extLst>
      <p:ext uri="{BB962C8B-B14F-4D97-AF65-F5344CB8AC3E}">
        <p14:creationId xmlns:p14="http://schemas.microsoft.com/office/powerpoint/2010/main" val="22600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4036" y="2916666"/>
            <a:ext cx="1903395" cy="19033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4036" y="4921390"/>
            <a:ext cx="1883708" cy="18837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99998" y="4932890"/>
            <a:ext cx="1880486" cy="188048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32240" y="4916322"/>
            <a:ext cx="1888776" cy="188877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44008" y="4916322"/>
            <a:ext cx="1888776" cy="188877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509819" y="2868778"/>
            <a:ext cx="1920096" cy="192009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44008" y="2868778"/>
            <a:ext cx="1920096" cy="1920096"/>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5535" y="880755"/>
            <a:ext cx="1891895" cy="1891895"/>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483767" y="809011"/>
            <a:ext cx="1939041" cy="1939041"/>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644008" y="828434"/>
            <a:ext cx="1867486" cy="1867486"/>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32240" y="2868777"/>
            <a:ext cx="1891631" cy="1891631"/>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732240" y="809011"/>
            <a:ext cx="1891631" cy="1891631"/>
          </a:xfrm>
          <a:prstGeom prst="rect">
            <a:avLst/>
          </a:prstGeom>
        </p:spPr>
      </p:pic>
      <p:sp>
        <p:nvSpPr>
          <p:cNvPr id="16" name="Titel 1"/>
          <p:cNvSpPr txBox="1">
            <a:spLocks/>
          </p:cNvSpPr>
          <p:nvPr/>
        </p:nvSpPr>
        <p:spPr>
          <a:xfrm>
            <a:off x="457200" y="-171400"/>
            <a:ext cx="8229600" cy="114300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en-US"/>
              <a:t>Summary Part II – How to Link</a:t>
            </a:r>
            <a:endParaRPr lang="en-US" dirty="0"/>
          </a:p>
        </p:txBody>
      </p:sp>
    </p:spTree>
    <p:extLst>
      <p:ext uri="{BB962C8B-B14F-4D97-AF65-F5344CB8AC3E}">
        <p14:creationId xmlns:p14="http://schemas.microsoft.com/office/powerpoint/2010/main" val="10959405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a:t>VisWeek Tutorial: Connecting the Dots – M. Streit, H.-J. Schulz, A. Lex</a:t>
            </a:r>
            <a:endParaRPr lang="en-US" dirty="0"/>
          </a:p>
        </p:txBody>
      </p:sp>
      <p:sp>
        <p:nvSpPr>
          <p:cNvPr id="5" name="Foliennummernplatzhalter 4"/>
          <p:cNvSpPr>
            <a:spLocks noGrp="1"/>
          </p:cNvSpPr>
          <p:nvPr>
            <p:ph type="sldNum" sz="quarter" idx="12"/>
          </p:nvPr>
        </p:nvSpPr>
        <p:spPr/>
        <p:txBody>
          <a:bodyPr/>
          <a:lstStyle/>
          <a:p>
            <a:fld id="{30742C3F-4840-460C-ADF2-7005A7FA8881}" type="slidenum">
              <a:rPr lang="en-US" smtClean="0"/>
              <a:t>95</a:t>
            </a:fld>
            <a:endParaRPr lang="en-US" dirty="0"/>
          </a:p>
        </p:txBody>
      </p:sp>
      <p:sp>
        <p:nvSpPr>
          <p:cNvPr id="6" name="Titel 5"/>
          <p:cNvSpPr>
            <a:spLocks noGrp="1"/>
          </p:cNvSpPr>
          <p:nvPr>
            <p:ph type="title"/>
          </p:nvPr>
        </p:nvSpPr>
        <p:spPr/>
        <p:txBody>
          <a:bodyPr/>
          <a:lstStyle/>
          <a:p>
            <a:r>
              <a:rPr lang="en-US"/>
              <a:t>Summary Part III – When to Link</a:t>
            </a:r>
            <a:endParaRPr lang="en-US" dirty="0"/>
          </a:p>
        </p:txBody>
      </p:sp>
      <p:sp>
        <p:nvSpPr>
          <p:cNvPr id="7" name="AutoShape 39"/>
          <p:cNvSpPr>
            <a:spLocks noChangeArrowheads="1"/>
          </p:cNvSpPr>
          <p:nvPr/>
        </p:nvSpPr>
        <p:spPr bwMode="auto">
          <a:xfrm>
            <a:off x="6945365" y="4111116"/>
            <a:ext cx="1466090" cy="539164"/>
          </a:xfrm>
          <a:prstGeom prst="flowChartAlternateProcess">
            <a:avLst/>
          </a:prstGeom>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3</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
        <p:nvSpPr>
          <p:cNvPr id="8" name="AutoShape 39"/>
          <p:cNvSpPr>
            <a:spLocks noChangeArrowheads="1"/>
          </p:cNvSpPr>
          <p:nvPr/>
        </p:nvSpPr>
        <p:spPr bwMode="auto">
          <a:xfrm>
            <a:off x="3802623" y="4096920"/>
            <a:ext cx="1466090" cy="539164"/>
          </a:xfrm>
          <a:prstGeom prst="flowChartAlternateProcess">
            <a:avLst/>
          </a:prstGeom>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2</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
        <p:nvSpPr>
          <p:cNvPr id="9" name="AutoShape 32"/>
          <p:cNvSpPr>
            <a:spLocks noChangeArrowheads="1"/>
          </p:cNvSpPr>
          <p:nvPr/>
        </p:nvSpPr>
        <p:spPr bwMode="auto">
          <a:xfrm>
            <a:off x="6536348" y="2089889"/>
            <a:ext cx="2284124" cy="1501630"/>
          </a:xfrm>
          <a:prstGeom prst="roundRect">
            <a:avLst>
              <a:gd name="adj" fmla="val 6134"/>
            </a:avLst>
          </a:prstGeom>
          <a:solidFill>
            <a:srgbClr val="FFFFFF"/>
          </a:solidFill>
          <a:ln w="38100">
            <a:solidFill>
              <a:srgbClr val="00A650"/>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Display 2</a:t>
            </a:r>
            <a:endParaRPr kumimoji="0" lang="en-US" sz="1400" b="0" i="0" u="none" strike="noStrike" cap="none" normalizeH="0" baseline="0" dirty="0">
              <a:ln>
                <a:noFill/>
              </a:ln>
              <a:effectLst/>
              <a:latin typeface="Arial" pitchFamily="34" charset="0"/>
              <a:cs typeface="Arial" pitchFamily="34" charset="0"/>
            </a:endParaRPr>
          </a:p>
        </p:txBody>
      </p:sp>
      <p:sp>
        <p:nvSpPr>
          <p:cNvPr id="10" name="AutoShape 33"/>
          <p:cNvSpPr>
            <a:spLocks noChangeArrowheads="1"/>
          </p:cNvSpPr>
          <p:nvPr/>
        </p:nvSpPr>
        <p:spPr bwMode="auto">
          <a:xfrm>
            <a:off x="340863" y="2102119"/>
            <a:ext cx="5995048" cy="1501630"/>
          </a:xfrm>
          <a:prstGeom prst="roundRect">
            <a:avLst>
              <a:gd name="adj" fmla="val 9218"/>
            </a:avLst>
          </a:prstGeom>
          <a:solidFill>
            <a:srgbClr val="FFFFFF"/>
          </a:solidFill>
          <a:ln w="38100">
            <a:solidFill>
              <a:srgbClr val="00A650"/>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Display 1</a:t>
            </a:r>
            <a:endParaRPr kumimoji="0" lang="en-US" sz="1400" b="0" i="0" u="none" strike="noStrike" cap="none" normalizeH="0" baseline="0" dirty="0">
              <a:ln>
                <a:noFill/>
              </a:ln>
              <a:effectLst/>
              <a:latin typeface="Arial" pitchFamily="34" charset="0"/>
              <a:cs typeface="Arial" pitchFamily="34" charset="0"/>
            </a:endParaRPr>
          </a:p>
        </p:txBody>
      </p:sp>
      <p:sp>
        <p:nvSpPr>
          <p:cNvPr id="11" name="AutoShape 34"/>
          <p:cNvSpPr>
            <a:spLocks noChangeArrowheads="1"/>
          </p:cNvSpPr>
          <p:nvPr/>
        </p:nvSpPr>
        <p:spPr bwMode="auto">
          <a:xfrm>
            <a:off x="6698696" y="2449104"/>
            <a:ext cx="1944216" cy="947238"/>
          </a:xfrm>
          <a:prstGeom prst="flowChartAlternateProcess">
            <a:avLst/>
          </a:prstGeom>
          <a:solidFill>
            <a:srgbClr val="FFFFFF"/>
          </a:solidFill>
          <a:ln w="38100">
            <a:solidFill>
              <a:srgbClr val="C0504D"/>
            </a:solidFill>
            <a:miter lim="800000"/>
            <a:headEnd/>
            <a:tailEnd/>
          </a:ln>
          <a:effectLst/>
        </p:spPr>
        <p:txBody>
          <a:bodyPr vert="horz" wrap="square" lIns="91440" tIns="1080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3</a:t>
            </a:r>
            <a:endParaRPr kumimoji="0" lang="en-US" sz="1400" b="0" i="0" u="none" strike="noStrike" cap="none" normalizeH="0" baseline="0" dirty="0">
              <a:ln>
                <a:noFill/>
              </a:ln>
              <a:effectLst/>
              <a:latin typeface="Arial" pitchFamily="34" charset="0"/>
              <a:cs typeface="Arial" pitchFamily="34" charset="0"/>
            </a:endParaRPr>
          </a:p>
        </p:txBody>
      </p:sp>
      <p:sp>
        <p:nvSpPr>
          <p:cNvPr id="12" name="AutoShape 35"/>
          <p:cNvSpPr>
            <a:spLocks noChangeArrowheads="1"/>
          </p:cNvSpPr>
          <p:nvPr/>
        </p:nvSpPr>
        <p:spPr bwMode="auto">
          <a:xfrm>
            <a:off x="6902474" y="2829818"/>
            <a:ext cx="1536659" cy="389159"/>
          </a:xfrm>
          <a:prstGeom prst="roundRect">
            <a:avLst>
              <a:gd name="adj" fmla="val 16667"/>
            </a:avLst>
          </a:prstGeom>
          <a:solidFill>
            <a:srgbClr val="FFFFFF"/>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4</a:t>
            </a:r>
            <a:endParaRPr kumimoji="0" lang="en-US" sz="1400" b="0" i="0" u="none" strike="noStrike" cap="none" normalizeH="0" baseline="0" dirty="0">
              <a:ln>
                <a:noFill/>
              </a:ln>
              <a:effectLst/>
              <a:latin typeface="Arial" pitchFamily="34" charset="0"/>
              <a:cs typeface="Arial" pitchFamily="34" charset="0"/>
            </a:endParaRPr>
          </a:p>
        </p:txBody>
      </p:sp>
      <p:sp>
        <p:nvSpPr>
          <p:cNvPr id="13" name="AutoShape 36"/>
          <p:cNvSpPr>
            <a:spLocks noChangeArrowheads="1"/>
          </p:cNvSpPr>
          <p:nvPr/>
        </p:nvSpPr>
        <p:spPr bwMode="auto">
          <a:xfrm>
            <a:off x="4279767" y="2469148"/>
            <a:ext cx="1842923" cy="928920"/>
          </a:xfrm>
          <a:prstGeom prst="roundRect">
            <a:avLst>
              <a:gd name="adj" fmla="val 16667"/>
            </a:avLst>
          </a:prstGeom>
          <a:solidFill>
            <a:srgbClr val="FFFFFF"/>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2</a:t>
            </a:r>
            <a:endParaRPr kumimoji="0" lang="en-US" sz="1400" b="0" i="0" u="none" strike="noStrike" cap="none" normalizeH="0" baseline="0" dirty="0">
              <a:ln>
                <a:noFill/>
              </a:ln>
              <a:effectLst/>
              <a:latin typeface="Arial" pitchFamily="34" charset="0"/>
              <a:cs typeface="Arial" pitchFamily="34" charset="0"/>
            </a:endParaRPr>
          </a:p>
        </p:txBody>
      </p:sp>
      <p:sp>
        <p:nvSpPr>
          <p:cNvPr id="14" name="AutoShape 37"/>
          <p:cNvSpPr>
            <a:spLocks noChangeArrowheads="1"/>
          </p:cNvSpPr>
          <p:nvPr/>
        </p:nvSpPr>
        <p:spPr bwMode="auto">
          <a:xfrm>
            <a:off x="4492988" y="2824471"/>
            <a:ext cx="1471093" cy="389160"/>
          </a:xfrm>
          <a:prstGeom prst="flowChartAlternateProcess">
            <a:avLst/>
          </a:prstGeom>
          <a:solidFill>
            <a:srgbClr val="FFFFFF"/>
          </a:solidFill>
          <a:ln w="38100">
            <a:solidFill>
              <a:srgbClr val="4F81BD"/>
            </a:solidFill>
            <a:miter lim="800000"/>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a:t>
            </a:r>
            <a:r>
              <a:rPr kumimoji="0" lang="en-US" sz="1400" b="0" i="0" u="none" strike="noStrike" cap="none" normalizeH="0" baseline="0" dirty="0">
                <a:ln>
                  <a:noFill/>
                </a:ln>
                <a:effectLst/>
                <a:latin typeface="Calibri" pitchFamily="34" charset="0"/>
                <a:cs typeface="Arial" pitchFamily="34" charset="0"/>
              </a:rPr>
              <a:t>3</a:t>
            </a:r>
            <a:endParaRPr kumimoji="0" lang="en-US" sz="1400" b="0" i="0" u="none" strike="noStrike" cap="none" normalizeH="0" baseline="0" dirty="0">
              <a:ln>
                <a:noFill/>
              </a:ln>
              <a:effectLst/>
              <a:latin typeface="Arial" pitchFamily="34" charset="0"/>
              <a:cs typeface="Arial" pitchFamily="34" charset="0"/>
            </a:endParaRPr>
          </a:p>
        </p:txBody>
      </p:sp>
      <p:sp>
        <p:nvSpPr>
          <p:cNvPr id="15" name="AutoShape 40"/>
          <p:cNvSpPr>
            <a:spLocks noChangeArrowheads="1"/>
          </p:cNvSpPr>
          <p:nvPr/>
        </p:nvSpPr>
        <p:spPr bwMode="auto">
          <a:xfrm>
            <a:off x="553267" y="2464432"/>
            <a:ext cx="3532011" cy="928916"/>
          </a:xfrm>
          <a:prstGeom prst="roundRect">
            <a:avLst>
              <a:gd name="adj" fmla="val 16667"/>
            </a:avLst>
          </a:prstGeom>
          <a:solidFill>
            <a:srgbClr val="FFFFFF"/>
          </a:solidFill>
          <a:ln w="38100">
            <a:solidFill>
              <a:srgbClr val="C0504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effectLst/>
                <a:latin typeface="Calibri" pitchFamily="34" charset="0"/>
                <a:cs typeface="Arial" pitchFamily="34" charset="0"/>
              </a:rPr>
              <a:t>Application 1</a:t>
            </a:r>
            <a:endParaRPr kumimoji="0" lang="en-US" sz="1400" b="0" i="0" u="none" strike="noStrike" cap="none" normalizeH="0" baseline="0" dirty="0">
              <a:ln>
                <a:noFill/>
              </a:ln>
              <a:effectLst/>
              <a:latin typeface="Arial" pitchFamily="34" charset="0"/>
              <a:cs typeface="Arial" pitchFamily="34" charset="0"/>
            </a:endParaRPr>
          </a:p>
        </p:txBody>
      </p:sp>
      <p:sp>
        <p:nvSpPr>
          <p:cNvPr id="16" name="AutoShape 41"/>
          <p:cNvSpPr>
            <a:spLocks noChangeArrowheads="1"/>
          </p:cNvSpPr>
          <p:nvPr/>
        </p:nvSpPr>
        <p:spPr bwMode="auto">
          <a:xfrm>
            <a:off x="2405650" y="2829818"/>
            <a:ext cx="1506026" cy="389159"/>
          </a:xfrm>
          <a:prstGeom prst="roundRect">
            <a:avLst>
              <a:gd name="adj" fmla="val 16667"/>
            </a:avLst>
          </a:prstGeom>
          <a:solidFill>
            <a:srgbClr val="FFFFFF"/>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2</a:t>
            </a:r>
            <a:endParaRPr kumimoji="0" lang="en-US" sz="1400" b="0" i="0" u="none" strike="noStrike" cap="none" normalizeH="0" baseline="0" dirty="0">
              <a:ln>
                <a:noFill/>
              </a:ln>
              <a:effectLst/>
              <a:latin typeface="Arial" pitchFamily="34" charset="0"/>
              <a:cs typeface="Arial" pitchFamily="34" charset="0"/>
            </a:endParaRPr>
          </a:p>
        </p:txBody>
      </p:sp>
      <p:sp>
        <p:nvSpPr>
          <p:cNvPr id="17" name="AutoShape 43"/>
          <p:cNvSpPr>
            <a:spLocks noChangeArrowheads="1"/>
          </p:cNvSpPr>
          <p:nvPr/>
        </p:nvSpPr>
        <p:spPr bwMode="auto">
          <a:xfrm>
            <a:off x="769291" y="2824471"/>
            <a:ext cx="1458766" cy="389160"/>
          </a:xfrm>
          <a:prstGeom prst="roundRect">
            <a:avLst>
              <a:gd name="adj" fmla="val 16667"/>
            </a:avLst>
          </a:prstGeom>
          <a:solidFill>
            <a:srgbClr val="FFFFFF"/>
          </a:solidFill>
          <a:ln w="38100">
            <a:solidFill>
              <a:srgbClr val="4F81BD"/>
            </a:solidFill>
            <a:round/>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dirty="0">
                <a:latin typeface="Calibri" pitchFamily="34" charset="0"/>
                <a:cs typeface="Arial" pitchFamily="34" charset="0"/>
              </a:rPr>
              <a:t>View </a:t>
            </a:r>
            <a:r>
              <a:rPr kumimoji="0" lang="en-US" sz="1400" b="0" i="0" u="none" strike="noStrike" cap="none" normalizeH="0" baseline="0" dirty="0">
                <a:ln>
                  <a:noFill/>
                </a:ln>
                <a:effectLst/>
                <a:latin typeface="Calibri" pitchFamily="34" charset="0"/>
                <a:cs typeface="Arial" pitchFamily="34" charset="0"/>
              </a:rPr>
              <a:t>1</a:t>
            </a:r>
            <a:endParaRPr kumimoji="0" lang="en-US" sz="1400" b="0" i="0" u="none" strike="noStrike" cap="none" normalizeH="0" baseline="0" dirty="0">
              <a:ln>
                <a:noFill/>
              </a:ln>
              <a:effectLst/>
              <a:latin typeface="Arial" pitchFamily="34" charset="0"/>
              <a:cs typeface="Arial" pitchFamily="34" charset="0"/>
            </a:endParaRPr>
          </a:p>
        </p:txBody>
      </p:sp>
      <p:pic>
        <p:nvPicPr>
          <p:cNvPr id="18" name="Picture 15" descr="user.png"/>
          <p:cNvPicPr>
            <a:picLocks noChangeAspect="1"/>
          </p:cNvPicPr>
          <p:nvPr/>
        </p:nvPicPr>
        <p:blipFill>
          <a:blip r:embed="rId2" cstate="print"/>
          <a:stretch>
            <a:fillRect/>
          </a:stretch>
        </p:blipFill>
        <p:spPr>
          <a:xfrm>
            <a:off x="3874631" y="4143774"/>
            <a:ext cx="457200" cy="457200"/>
          </a:xfrm>
          <a:prstGeom prst="rect">
            <a:avLst/>
          </a:prstGeom>
        </p:spPr>
      </p:pic>
      <p:pic>
        <p:nvPicPr>
          <p:cNvPr id="19" name="Picture 16" descr="user.png"/>
          <p:cNvPicPr>
            <a:picLocks noChangeAspect="1"/>
          </p:cNvPicPr>
          <p:nvPr/>
        </p:nvPicPr>
        <p:blipFill>
          <a:blip r:embed="rId3" cstate="print"/>
          <a:stretch>
            <a:fillRect/>
          </a:stretch>
        </p:blipFill>
        <p:spPr>
          <a:xfrm>
            <a:off x="7107575" y="4146226"/>
            <a:ext cx="457200" cy="457200"/>
          </a:xfrm>
          <a:prstGeom prst="rect">
            <a:avLst/>
          </a:prstGeom>
        </p:spPr>
      </p:pic>
      <p:cxnSp>
        <p:nvCxnSpPr>
          <p:cNvPr id="20" name="Straight Connector 19"/>
          <p:cNvCxnSpPr>
            <a:endCxn id="8" idx="0"/>
          </p:cNvCxnSpPr>
          <p:nvPr/>
        </p:nvCxnSpPr>
        <p:spPr>
          <a:xfrm>
            <a:off x="4535668" y="3603749"/>
            <a:ext cx="0" cy="493171"/>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7"/>
          <p:cNvCxnSpPr>
            <a:stCxn id="9" idx="2"/>
            <a:endCxn id="7" idx="0"/>
          </p:cNvCxnSpPr>
          <p:nvPr/>
        </p:nvCxnSpPr>
        <p:spPr>
          <a:xfrm>
            <a:off x="7678410" y="3591519"/>
            <a:ext cx="0" cy="519597"/>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30"/>
          <p:cNvCxnSpPr>
            <a:endCxn id="23" idx="0"/>
          </p:cNvCxnSpPr>
          <p:nvPr/>
        </p:nvCxnSpPr>
        <p:spPr>
          <a:xfrm>
            <a:off x="2321083" y="3603749"/>
            <a:ext cx="0" cy="460513"/>
          </a:xfrm>
          <a:prstGeom prst="line">
            <a:avLst/>
          </a:prstGeom>
          <a:ln w="28575">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AutoShape 39"/>
          <p:cNvSpPr>
            <a:spLocks noChangeArrowheads="1"/>
          </p:cNvSpPr>
          <p:nvPr/>
        </p:nvSpPr>
        <p:spPr bwMode="auto">
          <a:xfrm>
            <a:off x="1588038" y="4064262"/>
            <a:ext cx="1466090" cy="539164"/>
          </a:xfrm>
          <a:prstGeom prst="flowChartAlternateProcess">
            <a:avLst/>
          </a:prstGeom>
          <a:ln w="38100">
            <a:solidFill>
              <a:schemeClr val="accent3"/>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a:ln>
                  <a:noFill/>
                </a:ln>
                <a:solidFill>
                  <a:schemeClr val="tx1"/>
                </a:solidFill>
                <a:effectLst/>
                <a:latin typeface="Calibri" pitchFamily="34" charset="0"/>
                <a:cs typeface="Arial" pitchFamily="34" charset="0"/>
              </a:rPr>
              <a:t>User 1</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pic>
        <p:nvPicPr>
          <p:cNvPr id="24" name="Picture 52" descr="user.png"/>
          <p:cNvPicPr>
            <a:picLocks noChangeAspect="1"/>
          </p:cNvPicPr>
          <p:nvPr/>
        </p:nvPicPr>
        <p:blipFill>
          <a:blip r:embed="rId2" cstate="print"/>
          <a:stretch>
            <a:fillRect/>
          </a:stretch>
        </p:blipFill>
        <p:spPr>
          <a:xfrm>
            <a:off x="1713493" y="4105244"/>
            <a:ext cx="457200" cy="457200"/>
          </a:xfrm>
          <a:prstGeom prst="rect">
            <a:avLst/>
          </a:prstGeom>
        </p:spPr>
      </p:pic>
    </p:spTree>
    <p:extLst>
      <p:ext uri="{BB962C8B-B14F-4D97-AF65-F5344CB8AC3E}">
        <p14:creationId xmlns:p14="http://schemas.microsoft.com/office/powerpoint/2010/main" val="178332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10" grpId="0" animBg="1"/>
      <p:bldP spid="11" grpId="0" animBg="1"/>
      <p:bldP spid="12" grpId="0" animBg="1"/>
      <p:bldP spid="13" grpId="0" animBg="1"/>
      <p:bldP spid="14" grpId="0" animBg="1"/>
      <p:bldP spid="15" grpId="0" animBg="1"/>
      <p:bldP spid="16" grpId="0" animBg="1"/>
      <p:bldP spid="17" grpId="0" animBg="1"/>
      <p:bldP spid="23" grpId="0" animBg="1"/>
      <p:bldP spid="23"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485900" y="-805069"/>
            <a:ext cx="7406580" cy="3369974"/>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endParaRPr lang="en-US" sz="2800" i="1" dirty="0">
              <a:solidFill>
                <a:srgbClr val="868686"/>
              </a:solidFill>
            </a:endParaRPr>
          </a:p>
          <a:p>
            <a:pPr defTabSz="457200">
              <a:spcBef>
                <a:spcPts val="5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chemeClr val="tx1">
                    <a:lumMod val="75000"/>
                    <a:lumOff val="25000"/>
                  </a:schemeClr>
                </a:solidFill>
                <a:latin typeface="Maiandra GD" pitchFamily="34" charset="0"/>
              </a:rPr>
              <a:t>  Connecting The Dots</a:t>
            </a:r>
            <a:br>
              <a:rPr lang="en-US" dirty="0">
                <a:solidFill>
                  <a:schemeClr val="tx1">
                    <a:lumMod val="75000"/>
                    <a:lumOff val="25000"/>
                  </a:schemeClr>
                </a:solidFill>
                <a:latin typeface="Maiandra GD" pitchFamily="34" charset="0"/>
              </a:rPr>
            </a:br>
            <a:r>
              <a:rPr lang="en-US" dirty="0">
                <a:solidFill>
                  <a:schemeClr val="tx1">
                    <a:lumMod val="75000"/>
                    <a:lumOff val="25000"/>
                  </a:schemeClr>
                </a:solidFill>
                <a:latin typeface="Maiandra GD" pitchFamily="34" charset="0"/>
              </a:rPr>
              <a:t>  </a:t>
            </a:r>
            <a:r>
              <a:rPr lang="en-US" sz="2800" dirty="0">
                <a:solidFill>
                  <a:schemeClr val="tx1">
                    <a:lumMod val="75000"/>
                    <a:lumOff val="25000"/>
                  </a:schemeClr>
                </a:solidFill>
                <a:latin typeface="Maiandra GD" pitchFamily="34" charset="0"/>
              </a:rPr>
              <a:t>Showing Relationships in Data and Beyond</a:t>
            </a:r>
          </a:p>
          <a:p>
            <a:pPr defTabSz="457200">
              <a:spcBef>
                <a:spcPts val="5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dirty="0">
                <a:solidFill>
                  <a:schemeClr val="tx1">
                    <a:lumMod val="75000"/>
                    <a:lumOff val="25000"/>
                  </a:schemeClr>
                </a:solidFill>
                <a:latin typeface="Maiandra GD" pitchFamily="34" charset="0"/>
              </a:rPr>
              <a:t>  </a:t>
            </a:r>
            <a:r>
              <a:rPr lang="en-US" sz="2800" dirty="0">
                <a:solidFill>
                  <a:srgbClr val="00B050"/>
                </a:solidFill>
                <a:latin typeface="Maiandra GD" pitchFamily="34" charset="0"/>
              </a:rPr>
              <a:t>connecting-the-dots.caleydo.org</a:t>
            </a:r>
          </a:p>
        </p:txBody>
      </p:sp>
      <p:sp>
        <p:nvSpPr>
          <p:cNvPr id="16" name="Content Placeholder 7"/>
          <p:cNvSpPr txBox="1">
            <a:spLocks/>
          </p:cNvSpPr>
          <p:nvPr/>
        </p:nvSpPr>
        <p:spPr>
          <a:xfrm>
            <a:off x="5205082" y="3189278"/>
            <a:ext cx="4479485" cy="1641782"/>
          </a:xfrm>
          <a:prstGeom prst="rect">
            <a:avLst/>
          </a:prstGeom>
          <a:solidFill>
            <a:schemeClr val="bg1">
              <a:lumMod val="95000"/>
              <a:alpha val="74118"/>
            </a:schemeClr>
          </a:solidFill>
          <a:ln w="25400" cap="flat" cmpd="sng" algn="ctr">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l" defTabSz="914400" rtl="0" eaLnBrk="1" latinLnBrk="0" hangingPunct="1">
              <a:spcBef>
                <a:spcPct val="20000"/>
              </a:spcBef>
              <a:buClr>
                <a:srgbClr val="00ACDC"/>
              </a:buClr>
              <a:buFont typeface="Arial" pitchFamily="34" charset="0"/>
              <a:buNone/>
              <a:defRPr sz="3200" kern="1200">
                <a:solidFill>
                  <a:schemeClr val="lt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lt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lt1"/>
                </a:solidFill>
                <a:latin typeface="+mn-lt"/>
                <a:ea typeface="+mn-ea"/>
                <a:cs typeface="+mn-cs"/>
              </a:defRPr>
            </a:lvl3pPr>
            <a:lvl4pPr marL="622300" indent="0" algn="l" defTabSz="914400" rtl="0" eaLnBrk="1" latinLnBrk="0" hangingPunct="1">
              <a:spcBef>
                <a:spcPct val="20000"/>
              </a:spcBef>
              <a:buClr>
                <a:srgbClr val="00ACDC"/>
              </a:buClr>
              <a:buFont typeface="Arial" pitchFamily="34" charset="0"/>
              <a:buNone/>
              <a:defRPr sz="2000" kern="1200">
                <a:solidFill>
                  <a:schemeClr val="lt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r>
              <a:rPr lang="en-US" sz="2400" dirty="0">
                <a:solidFill>
                  <a:schemeClr val="bg1">
                    <a:lumMod val="50000"/>
                  </a:schemeClr>
                </a:solidFill>
              </a:rPr>
              <a:t>marc.streit@jku.at</a:t>
            </a:r>
          </a:p>
          <a:p>
            <a:r>
              <a:rPr lang="en-US" sz="2400" dirty="0">
                <a:solidFill>
                  <a:schemeClr val="bg1">
                    <a:lumMod val="50000"/>
                  </a:schemeClr>
                </a:solidFill>
              </a:rPr>
              <a:t>contact@hjschulz.net</a:t>
            </a:r>
          </a:p>
          <a:p>
            <a:r>
              <a:rPr lang="en-US" sz="2400" dirty="0">
                <a:solidFill>
                  <a:schemeClr val="bg1">
                    <a:lumMod val="50000"/>
                  </a:schemeClr>
                </a:solidFill>
              </a:rPr>
              <a:t>alex@seas.harvard.edu</a:t>
            </a:r>
          </a:p>
        </p:txBody>
      </p:sp>
      <p:sp>
        <p:nvSpPr>
          <p:cNvPr id="2" name="TextBox 1"/>
          <p:cNvSpPr txBox="1"/>
          <p:nvPr/>
        </p:nvSpPr>
        <p:spPr>
          <a:xfrm>
            <a:off x="326237" y="332656"/>
            <a:ext cx="1005403" cy="2215991"/>
          </a:xfrm>
          <a:prstGeom prst="rect">
            <a:avLst/>
          </a:prstGeom>
          <a:noFill/>
        </p:spPr>
        <p:txBody>
          <a:bodyPr wrap="none" rtlCol="0">
            <a:spAutoFit/>
          </a:bodyPr>
          <a:lstStyle/>
          <a:p>
            <a:r>
              <a:rPr lang="en-US" sz="13800" dirty="0">
                <a:solidFill>
                  <a:srgbClr val="636466"/>
                </a:solidFill>
              </a:rPr>
              <a:t>?</a:t>
            </a: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75856" y="5338913"/>
            <a:ext cx="2188752" cy="816300"/>
          </a:xfrm>
          <a:prstGeom prst="rect">
            <a:avLst/>
          </a:prstGeom>
        </p:spPr>
      </p:pic>
      <p:sp>
        <p:nvSpPr>
          <p:cNvPr id="15" name="Content Placeholder 7"/>
          <p:cNvSpPr txBox="1">
            <a:spLocks/>
          </p:cNvSpPr>
          <p:nvPr/>
        </p:nvSpPr>
        <p:spPr>
          <a:xfrm>
            <a:off x="-1764704" y="3176276"/>
            <a:ext cx="6768752" cy="1641782"/>
          </a:xfrm>
          <a:prstGeom prst="rect">
            <a:avLst/>
          </a:prstGeom>
          <a:solidFill>
            <a:schemeClr val="bg1">
              <a:lumMod val="95000"/>
              <a:alpha val="74118"/>
            </a:schemeClr>
          </a:solidFill>
          <a:ln w="25400" cap="flat" cmpd="sng" algn="ctr">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l" defTabSz="914400" rtl="0" eaLnBrk="1" latinLnBrk="0" hangingPunct="1">
              <a:spcBef>
                <a:spcPct val="20000"/>
              </a:spcBef>
              <a:buClr>
                <a:srgbClr val="00ACDC"/>
              </a:buClr>
              <a:buFont typeface="Arial" pitchFamily="34" charset="0"/>
              <a:buNone/>
              <a:defRPr sz="3200" kern="1200">
                <a:solidFill>
                  <a:schemeClr val="lt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lt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lt1"/>
                </a:solidFill>
                <a:latin typeface="+mn-lt"/>
                <a:ea typeface="+mn-ea"/>
                <a:cs typeface="+mn-cs"/>
              </a:defRPr>
            </a:lvl3pPr>
            <a:lvl4pPr marL="622300" indent="0" algn="l" defTabSz="914400" rtl="0" eaLnBrk="1" latinLnBrk="0" hangingPunct="1">
              <a:spcBef>
                <a:spcPct val="20000"/>
              </a:spcBef>
              <a:buClr>
                <a:srgbClr val="00ACDC"/>
              </a:buClr>
              <a:buFont typeface="Arial" pitchFamily="34" charset="0"/>
              <a:buNone/>
              <a:defRPr sz="2000" kern="1200">
                <a:solidFill>
                  <a:schemeClr val="lt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lgn="r"/>
            <a:r>
              <a:rPr lang="en-US" sz="2400" dirty="0">
                <a:solidFill>
                  <a:srgbClr val="7F7F7F"/>
                </a:solidFill>
              </a:rPr>
              <a:t>Marc </a:t>
            </a:r>
            <a:r>
              <a:rPr lang="en-US" sz="2400" dirty="0" err="1">
                <a:solidFill>
                  <a:srgbClr val="7F7F7F"/>
                </a:solidFill>
              </a:rPr>
              <a:t>Streit</a:t>
            </a:r>
            <a:endParaRPr lang="en-US" sz="2400" baseline="30000" dirty="0">
              <a:solidFill>
                <a:srgbClr val="7F7F7F"/>
              </a:solidFill>
            </a:endParaRPr>
          </a:p>
          <a:p>
            <a:pPr algn="r"/>
            <a:r>
              <a:rPr lang="en-US" sz="2400" dirty="0">
                <a:solidFill>
                  <a:srgbClr val="7F7F7F"/>
                </a:solidFill>
              </a:rPr>
              <a:t>Hans-</a:t>
            </a:r>
            <a:r>
              <a:rPr lang="en-US" sz="2400" dirty="0" err="1">
                <a:solidFill>
                  <a:srgbClr val="7F7F7F"/>
                </a:solidFill>
              </a:rPr>
              <a:t>Jörg</a:t>
            </a:r>
            <a:r>
              <a:rPr lang="en-US" sz="2400" dirty="0">
                <a:solidFill>
                  <a:srgbClr val="7F7F7F"/>
                </a:solidFill>
              </a:rPr>
              <a:t> Schulz </a:t>
            </a:r>
          </a:p>
          <a:p>
            <a:pPr algn="r"/>
            <a:r>
              <a:rPr lang="en-US" sz="2400" dirty="0">
                <a:solidFill>
                  <a:srgbClr val="7F7F7F"/>
                </a:solidFill>
              </a:rPr>
              <a:t>Alexander </a:t>
            </a:r>
            <a:r>
              <a:rPr lang="en-US" sz="2400" dirty="0" err="1">
                <a:solidFill>
                  <a:srgbClr val="7F7F7F"/>
                </a:solidFill>
              </a:rPr>
              <a:t>Lex</a:t>
            </a:r>
            <a:endParaRPr lang="en-US" sz="2400" dirty="0">
              <a:solidFill>
                <a:srgbClr val="7F7F7F"/>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84168" y="5326614"/>
            <a:ext cx="2433283" cy="750065"/>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1672" y="5244058"/>
            <a:ext cx="2116470" cy="1006010"/>
          </a:xfrm>
          <a:prstGeom prst="rect">
            <a:avLst/>
          </a:prstGeom>
        </p:spPr>
      </p:pic>
    </p:spTree>
    <p:extLst>
      <p:ext uri="{BB962C8B-B14F-4D97-AF65-F5344CB8AC3E}">
        <p14:creationId xmlns:p14="http://schemas.microsoft.com/office/powerpoint/2010/main" val="2442362050"/>
      </p:ext>
    </p:extLst>
  </p:cSld>
  <p:clrMapOvr>
    <a:masterClrMapping/>
  </p:clrMapOvr>
  <mc:AlternateContent xmlns:mc="http://schemas.openxmlformats.org/markup-compatibility/2006" xmlns:p14="http://schemas.microsoft.com/office/powerpoint/2010/main">
    <mc:Choice Requires="p14">
      <p:transition spd="slow" p14:dur="2000" advTm="8883"/>
    </mc:Choice>
    <mc:Fallback xmlns="">
      <p:transition spd="slow" advTm="8883"/>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2000">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14:bounceEnd="42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2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theme/theme1.xml><?xml version="1.0" encoding="utf-8"?>
<a:theme xmlns:a="http://schemas.openxmlformats.org/drawingml/2006/main" name="caleydo_slide_template_4-3">
  <a:themeElements>
    <a:clrScheme name="Caleydo Colors">
      <a:dk1>
        <a:sysClr val="windowText" lastClr="000000"/>
      </a:dk1>
      <a:lt1>
        <a:sysClr val="window" lastClr="FFFFFF"/>
      </a:lt1>
      <a:dk2>
        <a:srgbClr val="1F497D"/>
      </a:dk2>
      <a:lt2>
        <a:srgbClr val="EEECE1"/>
      </a:lt2>
      <a:accent1>
        <a:srgbClr val="00A950"/>
      </a:accent1>
      <a:accent2>
        <a:srgbClr val="00B0F0"/>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7640</Words>
  <Application>Microsoft Office PowerPoint</Application>
  <PresentationFormat>On-screen Show (4:3)</PresentationFormat>
  <Paragraphs>1030</Paragraphs>
  <Slides>96</Slides>
  <Notes>61</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Maiandra GD</vt:lpstr>
      <vt:lpstr>Times New Roman</vt:lpstr>
      <vt:lpstr>Wingdings</vt:lpstr>
      <vt:lpstr>caleydo_slide_template_4-3</vt:lpstr>
      <vt:lpstr>Connecting The Dots Showing Relationships in Data and Beyond</vt:lpstr>
      <vt:lpstr>Part III: WHEN to LINK?</vt:lpstr>
      <vt:lpstr>Heterogeneity of Linking</vt:lpstr>
      <vt:lpstr>Clarification</vt:lpstr>
      <vt:lpstr>View vs. Visualization</vt:lpstr>
      <vt:lpstr>Single Visualization</vt:lpstr>
      <vt:lpstr>Composite Visualization Views (CVV)</vt:lpstr>
      <vt:lpstr>Composite Visualization Views (CVV)</vt:lpstr>
      <vt:lpstr>Linking WITHIN a Single View</vt:lpstr>
      <vt:lpstr>Composite Vis: Superimposition</vt:lpstr>
      <vt:lpstr>Superimposition Example</vt:lpstr>
      <vt:lpstr>Base Representation with Supplemented Links </vt:lpstr>
      <vt:lpstr>Example: Graphical Overlays</vt:lpstr>
      <vt:lpstr>Visual Comparison Inspired  by Natural Behavior</vt:lpstr>
      <vt:lpstr>Composite Vis: Overloading</vt:lpstr>
      <vt:lpstr>Overloading Examples</vt:lpstr>
      <vt:lpstr>Linking Across  Multiple Views</vt:lpstr>
      <vt:lpstr>Composite Vis: Juxtaposition</vt:lpstr>
      <vt:lpstr>Manual Comparison</vt:lpstr>
      <vt:lpstr>Multiple Coordinated Views</vt:lpstr>
      <vt:lpstr>Linking &amp; Brushing</vt:lpstr>
      <vt:lpstr>Coordination on Different Levels</vt:lpstr>
      <vt:lpstr>MCV Type 1</vt:lpstr>
      <vt:lpstr>MCV Type 2: Small Multiples</vt:lpstr>
      <vt:lpstr>Guidelines for Using MCV</vt:lpstr>
      <vt:lpstr>Composite Vis: Integrated Views</vt:lpstr>
      <vt:lpstr>Semantic Substrates</vt:lpstr>
      <vt:lpstr>VisLink</vt:lpstr>
      <vt:lpstr>Connected Charts</vt:lpstr>
      <vt:lpstr>Connected Charts</vt:lpstr>
      <vt:lpstr>Further Integrated View Examples</vt:lpstr>
      <vt:lpstr>Combined Vis: Nesting</vt:lpstr>
      <vt:lpstr>Example 1: Nodetrix</vt:lpstr>
      <vt:lpstr>Example 2: VisBricks</vt:lpstr>
      <vt:lpstr>Example 3: Jigsaw List View</vt:lpstr>
      <vt:lpstr>Linking ACROSS  Applications</vt:lpstr>
      <vt:lpstr>PowerPoint Presentation</vt:lpstr>
      <vt:lpstr>Jigsaw</vt:lpstr>
      <vt:lpstr>Caleydo</vt:lpstr>
      <vt:lpstr>Super Application?</vt:lpstr>
      <vt:lpstr>Snap-Together Visualizations</vt:lpstr>
      <vt:lpstr>Visual Linking  Across Applications</vt:lpstr>
      <vt:lpstr>PowerPoint Presentation</vt:lpstr>
      <vt:lpstr>PowerPoint Presentation</vt:lpstr>
      <vt:lpstr>Visual Links Across Applications</vt:lpstr>
      <vt:lpstr>Triggering Selections</vt:lpstr>
      <vt:lpstr>Visual Links Across Applications</vt:lpstr>
      <vt:lpstr>Visual Links Across Applications</vt:lpstr>
      <vt:lpstr>Selection Mapping</vt:lpstr>
      <vt:lpstr>Visual Links Across Applications</vt:lpstr>
      <vt:lpstr>Visual Links Across Applications</vt:lpstr>
      <vt:lpstr>Design of Visual Links Across Apps</vt:lpstr>
      <vt:lpstr>Design of Visual Links</vt:lpstr>
      <vt:lpstr>Design of Visual Links</vt:lpstr>
      <vt:lpstr>Application Integration</vt:lpstr>
      <vt:lpstr>Direct Application Support</vt:lpstr>
      <vt:lpstr>Software Extension</vt:lpstr>
      <vt:lpstr>Mashup Application</vt:lpstr>
      <vt:lpstr>Usage Scenario: Biomedical Analysis</vt:lpstr>
      <vt:lpstr>Usage Scenario: Economic Statistics</vt:lpstr>
      <vt:lpstr>Soon Available: Routed Visual Links Across Apps</vt:lpstr>
      <vt:lpstr>What’s missing: Linking beyond Strings</vt:lpstr>
      <vt:lpstr>PowerPoint Presentation</vt:lpstr>
      <vt:lpstr>PowerPoint Presentation</vt:lpstr>
      <vt:lpstr>PowerPoint Presentation</vt:lpstr>
      <vt:lpstr>Firefox toolbar for the Gaggle</vt:lpstr>
      <vt:lpstr>Obvious</vt:lpstr>
      <vt:lpstr>Linking ACROSS  DISPLAYS / USERS</vt:lpstr>
      <vt:lpstr>Collaborative Information Analysis</vt:lpstr>
      <vt:lpstr>Collaborative Information Analysis</vt:lpstr>
      <vt:lpstr>Collaborative Information Analysis</vt:lpstr>
      <vt:lpstr>Collaborative Information Analysis</vt:lpstr>
      <vt:lpstr>Collaborative Information Analysis</vt:lpstr>
      <vt:lpstr>Collaborative Visual Analysis</vt:lpstr>
      <vt:lpstr>Collaborative Brushing and Linking</vt:lpstr>
      <vt:lpstr>LARK: Coordinating Co-located Collaboration with InfoVis </vt:lpstr>
      <vt:lpstr>Collaborative Info Linking</vt:lpstr>
      <vt:lpstr>Collaborative Info-Linking Approach</vt:lpstr>
      <vt:lpstr>Large displays</vt:lpstr>
      <vt:lpstr>Linking Infrastructure</vt:lpstr>
      <vt:lpstr>Collaborative Info Linking Video</vt:lpstr>
      <vt:lpstr>Collaborative Information Linking</vt:lpstr>
      <vt:lpstr>Window Protection</vt:lpstr>
      <vt:lpstr>Selection „Hijacking“</vt:lpstr>
      <vt:lpstr>Selection Storage and Management</vt:lpstr>
      <vt:lpstr>One-Shot Linking</vt:lpstr>
      <vt:lpstr>Observational Experiment</vt:lpstr>
      <vt:lpstr>Results</vt:lpstr>
      <vt:lpstr>Results</vt:lpstr>
      <vt:lpstr>Open  Issues</vt:lpstr>
      <vt:lpstr>Virtual Reality</vt:lpstr>
      <vt:lpstr>Tutorial Summary</vt:lpstr>
      <vt:lpstr>Summary Part I – What to Link</vt:lpstr>
      <vt:lpstr>PowerPoint Presentation</vt:lpstr>
      <vt:lpstr>Summary Part III – When to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alexsb</dc:creator>
  <cp:lastModifiedBy>Hans-Jörg Schulz</cp:lastModifiedBy>
  <cp:revision>431</cp:revision>
  <dcterms:created xsi:type="dcterms:W3CDTF">2012-10-02T14:42:17Z</dcterms:created>
  <dcterms:modified xsi:type="dcterms:W3CDTF">2020-03-16T09:34:56Z</dcterms:modified>
</cp:coreProperties>
</file>